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6" r:id="rId3"/>
    <p:sldId id="264" r:id="rId4"/>
    <p:sldId id="258" r:id="rId5"/>
    <p:sldId id="260" r:id="rId6"/>
    <p:sldId id="261" r:id="rId7"/>
    <p:sldId id="262" r:id="rId8"/>
    <p:sldId id="265" r:id="rId9"/>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alinda Yatilman" initials="RY" lastIdx="2" clrIdx="0">
    <p:extLst>
      <p:ext uri="{19B8F6BF-5375-455C-9EA6-DF929625EA0E}">
        <p15:presenceInfo xmlns:p15="http://schemas.microsoft.com/office/powerpoint/2012/main" userId="S::rosalinda.yatilman@decem.gov.fm::5714c38f-5345-45ca-bd34-cffcb3e40b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09"/>
    <p:restoredTop sz="94806"/>
  </p:normalViewPr>
  <p:slideViewPr>
    <p:cSldViewPr snapToGrid="0">
      <p:cViewPr varScale="1">
        <p:scale>
          <a:sx n="104" d="100"/>
          <a:sy n="104" d="100"/>
        </p:scale>
        <p:origin x="13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8-22T15:31:32.284" idx="1">
    <p:pos x="10" y="10"/>
    <p:text>Which regulations? Please specify </p:text>
    <p:extLst>
      <p:ext uri="{C676402C-5697-4E1C-873F-D02D1690AC5C}">
        <p15:threadingInfo xmlns:p15="http://schemas.microsoft.com/office/powerpoint/2012/main" timeZoneBias="-6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8-22T15:31:55.860" idx="2">
    <p:pos x="10" y="10"/>
    <p:text>Refer to previous comment</p:text>
    <p:extLst>
      <p:ext uri="{C676402C-5697-4E1C-873F-D02D1690AC5C}">
        <p15:threadingInfo xmlns:p15="http://schemas.microsoft.com/office/powerpoint/2012/main" timeZoneBias="-6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30/08/2023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2</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3</a:t>
            </a:fld>
            <a:endParaRPr lang="en-FM" dirty="0"/>
          </a:p>
        </p:txBody>
      </p:sp>
    </p:spTree>
    <p:extLst>
      <p:ext uri="{BB962C8B-B14F-4D97-AF65-F5344CB8AC3E}">
        <p14:creationId xmlns:p14="http://schemas.microsoft.com/office/powerpoint/2010/main" val="133910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8</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30/08/2023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30/08/2023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omments" Target="../comments/comment2.xml"/><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1421027" y="2622764"/>
            <a:ext cx="9094573" cy="523220"/>
          </a:xfrm>
          <a:prstGeom prst="rect">
            <a:avLst/>
          </a:prstGeom>
          <a:noFill/>
        </p:spPr>
        <p:txBody>
          <a:bodyPr wrap="square" rtlCol="0">
            <a:spAutoFit/>
          </a:bodyPr>
          <a:lstStyle/>
          <a:p>
            <a:pPr algn="ctr"/>
            <a:r>
              <a:rPr lang="en-US" sz="2800" b="1" dirty="0">
                <a:solidFill>
                  <a:schemeClr val="accent1">
                    <a:lumMod val="75000"/>
                  </a:schemeClr>
                </a:solidFill>
              </a:rPr>
              <a:t>2.5 National Ozone Unit</a:t>
            </a:r>
            <a:endParaRPr lang="en-FM" sz="2800" b="1" dirty="0">
              <a:solidFill>
                <a:schemeClr val="accent1">
                  <a:lumMod val="75000"/>
                </a:schemeClr>
              </a:solidFill>
            </a:endParaRPr>
          </a:p>
        </p:txBody>
      </p:sp>
      <p:sp>
        <p:nvSpPr>
          <p:cNvPr id="14" name="TextBox 13">
            <a:extLst>
              <a:ext uri="{FF2B5EF4-FFF2-40B4-BE49-F238E27FC236}">
                <a16:creationId xmlns:a16="http://schemas.microsoft.com/office/drawing/2014/main" id="{A600D996-6B2A-AD38-2148-665B58E713F0}"/>
              </a:ext>
            </a:extLst>
          </p:cNvPr>
          <p:cNvSpPr txBox="1"/>
          <p:nvPr/>
        </p:nvSpPr>
        <p:spPr>
          <a:xfrm>
            <a:off x="350579" y="3050521"/>
            <a:ext cx="11511907" cy="523220"/>
          </a:xfrm>
          <a:prstGeom prst="rect">
            <a:avLst/>
          </a:prstGeom>
          <a:noFill/>
        </p:spPr>
        <p:txBody>
          <a:bodyPr wrap="square" rtlCol="0">
            <a:spAutoFit/>
          </a:bodyPr>
          <a:lstStyle/>
          <a:p>
            <a:pPr algn="ctr"/>
            <a:r>
              <a:rPr lang="en-US" sz="2800" b="1">
                <a:solidFill>
                  <a:schemeClr val="accent1">
                    <a:lumMod val="75000"/>
                  </a:schemeClr>
                </a:solidFill>
              </a:rPr>
              <a:t>Natasha </a:t>
            </a:r>
            <a:r>
              <a:rPr lang="en-US" sz="2800" b="1" dirty="0">
                <a:solidFill>
                  <a:schemeClr val="accent1">
                    <a:lumMod val="75000"/>
                  </a:schemeClr>
                </a:solidFill>
              </a:rPr>
              <a:t>Nakasone, DAS for Natural Resources and Gas Unit, DECEM</a:t>
            </a:r>
            <a:endParaRPr lang="en-FM" sz="2800" b="1" dirty="0">
              <a:solidFill>
                <a:schemeClr val="accent1">
                  <a:lumMod val="75000"/>
                </a:schemeClr>
              </a:solidFill>
            </a:endParaRPr>
          </a:p>
        </p:txBody>
      </p:sp>
    </p:spTree>
    <p:extLst>
      <p:ext uri="{BB962C8B-B14F-4D97-AF65-F5344CB8AC3E}">
        <p14:creationId xmlns:p14="http://schemas.microsoft.com/office/powerpoint/2010/main" val="260712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lnSpcReduction="10000"/>
          </a:bodyPr>
          <a:lstStyle/>
          <a:p>
            <a:pPr marL="0" indent="0" algn="ctr">
              <a:buNone/>
            </a:pPr>
            <a:r>
              <a:rPr lang="en-US" sz="4400" b="1" i="1" dirty="0">
                <a:ea typeface="+mj-ea"/>
                <a:cs typeface="+mj-cs"/>
              </a:rPr>
              <a:t>Montreal</a:t>
            </a:r>
            <a:r>
              <a:rPr lang="en-US" b="1" i="1" dirty="0">
                <a:latin typeface="+mn-lt"/>
              </a:rPr>
              <a:t> </a:t>
            </a:r>
            <a:r>
              <a:rPr lang="en-US" sz="4400" b="1" i="1" dirty="0">
                <a:ea typeface="+mj-ea"/>
                <a:cs typeface="+mj-cs"/>
              </a:rPr>
              <a:t>Protocol</a:t>
            </a:r>
          </a:p>
          <a:p>
            <a:pPr marL="0" indent="0">
              <a:buNone/>
            </a:pPr>
            <a:endParaRPr lang="en-US" dirty="0"/>
          </a:p>
          <a:p>
            <a:r>
              <a:rPr lang="en-US" dirty="0"/>
              <a:t>Global agreement to protect the stratospheric ozone layer by phasing out the production and consumption of ozone- depleting substances (ODS)</a:t>
            </a:r>
          </a:p>
          <a:p>
            <a:pPr marL="0" indent="0">
              <a:buNone/>
            </a:pPr>
            <a:endParaRPr lang="en-US" dirty="0"/>
          </a:p>
          <a:p>
            <a:r>
              <a:rPr lang="en-US" dirty="0"/>
              <a:t>Over 100 parties to the Protocol; FSM is a party</a:t>
            </a:r>
          </a:p>
          <a:p>
            <a:pPr marL="0" indent="0">
              <a:buNone/>
            </a:pPr>
            <a:endParaRPr lang="en-US" dirty="0"/>
          </a:p>
          <a:p>
            <a:r>
              <a:rPr lang="en-US" dirty="0"/>
              <a:t>FSM does not produce but consume substances</a:t>
            </a:r>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fontScale="92500" lnSpcReduction="20000"/>
          </a:bodyPr>
          <a:lstStyle/>
          <a:p>
            <a:r>
              <a:rPr lang="en-US" dirty="0"/>
              <a:t>Progress since 2018</a:t>
            </a:r>
          </a:p>
          <a:p>
            <a:pPr marL="0" indent="0">
              <a:buNone/>
            </a:pPr>
            <a:endParaRPr lang="en-US" dirty="0"/>
          </a:p>
          <a:p>
            <a:pPr lvl="1"/>
            <a:r>
              <a:rPr lang="en-US" dirty="0"/>
              <a:t>FSM Regulations On Controlled Substances under the Montreal Protocol (amended in February 2021)</a:t>
            </a:r>
          </a:p>
          <a:p>
            <a:pPr marL="457200" lvl="1" indent="0">
              <a:buNone/>
            </a:pPr>
            <a:endParaRPr lang="en-US" dirty="0"/>
          </a:p>
          <a:p>
            <a:pPr lvl="1"/>
            <a:r>
              <a:rPr lang="en-US" dirty="0"/>
              <a:t>Completion of HPMP (Stage 1) and Institutional Strengthening (IS) Phase VII in 2022</a:t>
            </a:r>
          </a:p>
          <a:p>
            <a:pPr marL="457200" lvl="1" indent="0">
              <a:buNone/>
            </a:pPr>
            <a:endParaRPr lang="en-US" dirty="0"/>
          </a:p>
          <a:p>
            <a:pPr lvl="1"/>
            <a:r>
              <a:rPr lang="en-US" dirty="0"/>
              <a:t>HPMP Renewal (Stage 2) and approval of IS VIII</a:t>
            </a:r>
          </a:p>
          <a:p>
            <a:pPr marL="457200" lvl="1" indent="0">
              <a:buNone/>
            </a:pPr>
            <a:endParaRPr lang="en-US" dirty="0"/>
          </a:p>
          <a:p>
            <a:pPr lvl="1"/>
            <a:r>
              <a:rPr lang="en-US" dirty="0"/>
              <a:t>E-licensing platform (launched early 2023)</a:t>
            </a:r>
          </a:p>
          <a:p>
            <a:pPr marL="457200" lvl="1" indent="0">
              <a:buNone/>
            </a:pPr>
            <a:endParaRPr lang="en-US" dirty="0"/>
          </a:p>
          <a:p>
            <a:pPr lvl="1"/>
            <a:r>
              <a:rPr lang="en-US" dirty="0"/>
              <a:t>In 2022- 2023 , capped at 1.66 metric tons; </a:t>
            </a:r>
            <a:r>
              <a:rPr lang="en-US"/>
              <a:t>last reporting, 0.22 metric tons</a:t>
            </a:r>
            <a:endParaRPr lang="en-US" dirty="0"/>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9267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161535"/>
            <a:ext cx="11788152" cy="5285579"/>
          </a:xfrm>
        </p:spPr>
        <p:txBody>
          <a:bodyPr>
            <a:normAutofit/>
          </a:bodyPr>
          <a:lstStyle/>
          <a:p>
            <a:r>
              <a:rPr lang="en-US" dirty="0"/>
              <a:t>Ongoing and upcoming projects and activities</a:t>
            </a:r>
          </a:p>
          <a:p>
            <a:pPr marL="457200" lvl="1" indent="0">
              <a:buNone/>
            </a:pPr>
            <a:r>
              <a:rPr lang="en-US" dirty="0"/>
              <a:t> </a:t>
            </a:r>
          </a:p>
          <a:p>
            <a:pPr lvl="1"/>
            <a:r>
              <a:rPr lang="en-US" dirty="0"/>
              <a:t>HCFC phase-out management plan (HPMP) for PIC countries (Stage II, Tranche I) with USD 99,000</a:t>
            </a:r>
          </a:p>
          <a:p>
            <a:pPr marL="457200" lvl="1" indent="0">
              <a:buNone/>
            </a:pPr>
            <a:endParaRPr lang="en-US" dirty="0"/>
          </a:p>
          <a:p>
            <a:pPr lvl="1"/>
            <a:r>
              <a:rPr lang="en-US" dirty="0"/>
              <a:t>Institutional Strengthening (IS) Project (Phase VIII) with USD 85,000</a:t>
            </a:r>
          </a:p>
          <a:p>
            <a:pPr marL="457200" lvl="1" indent="0">
              <a:buNone/>
            </a:pPr>
            <a:endParaRPr lang="en-US" dirty="0"/>
          </a:p>
          <a:p>
            <a:pPr lvl="1"/>
            <a:r>
              <a:rPr lang="en-US" dirty="0"/>
              <a:t>Regional Kigali- HFC Implementation Plan (KIP) with USD 27,500</a:t>
            </a:r>
          </a:p>
          <a:p>
            <a:pPr marL="457200" lvl="1" indent="0">
              <a:buNone/>
            </a:pPr>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99751"/>
            <a:ext cx="11961063" cy="5347363"/>
          </a:xfrm>
        </p:spPr>
        <p:txBody>
          <a:bodyPr>
            <a:normAutofit/>
          </a:bodyPr>
          <a:lstStyle/>
          <a:p>
            <a:r>
              <a:rPr lang="en-US" dirty="0"/>
              <a:t>Challenges</a:t>
            </a:r>
          </a:p>
          <a:p>
            <a:pPr marL="0" indent="0">
              <a:buNone/>
            </a:pPr>
            <a:endParaRPr lang="en-US" dirty="0"/>
          </a:p>
          <a:p>
            <a:pPr lvl="1"/>
            <a:r>
              <a:rPr lang="en-US" dirty="0"/>
              <a:t>Lack of capacity for proper storage and/or disposal of refrigerants</a:t>
            </a:r>
          </a:p>
          <a:p>
            <a:pPr lvl="1"/>
            <a:endParaRPr lang="en-US" dirty="0"/>
          </a:p>
          <a:p>
            <a:pPr lvl="1"/>
            <a:endParaRPr lang="en-US" dirty="0"/>
          </a:p>
          <a:p>
            <a:pPr lvl="1"/>
            <a:r>
              <a:rPr lang="en-US" dirty="0"/>
              <a:t>Limited involvement from the Private Sector </a:t>
            </a:r>
          </a:p>
          <a:p>
            <a:pPr marL="457200" lvl="1" indent="0">
              <a:buNone/>
            </a:pPr>
            <a:endParaRPr lang="en-US" dirty="0"/>
          </a:p>
          <a:p>
            <a:pPr marL="457200" lvl="1" indent="0">
              <a:buNone/>
            </a:pPr>
            <a:endParaRPr lang="en-US" dirty="0"/>
          </a:p>
          <a:p>
            <a:pPr lvl="1"/>
            <a:r>
              <a:rPr lang="en-US" dirty="0"/>
              <a:t>Failure to comply with Regulations On Controlled Substances </a:t>
            </a:r>
          </a:p>
          <a:p>
            <a:pPr lvl="1"/>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112108"/>
            <a:ext cx="11951636" cy="5335006"/>
          </a:xfrm>
        </p:spPr>
        <p:txBody>
          <a:bodyPr>
            <a:normAutofit/>
          </a:bodyPr>
          <a:lstStyle/>
          <a:p>
            <a:r>
              <a:rPr lang="en-US" dirty="0"/>
              <a:t>Opportunities for collaboration</a:t>
            </a:r>
          </a:p>
          <a:p>
            <a:pPr marL="0" indent="0">
              <a:buNone/>
            </a:pPr>
            <a:endParaRPr lang="en-US" dirty="0"/>
          </a:p>
          <a:p>
            <a:pPr lvl="1"/>
            <a:r>
              <a:rPr lang="en-US" dirty="0"/>
              <a:t>Seek support from Chamber of Commerce to support cooperation and compliance of the private sector</a:t>
            </a:r>
          </a:p>
          <a:p>
            <a:pPr lvl="1"/>
            <a:endParaRPr lang="en-US" dirty="0"/>
          </a:p>
          <a:p>
            <a:pPr lvl="1"/>
            <a:r>
              <a:rPr lang="en-US" dirty="0"/>
              <a:t>Build capacity at state level through state counterparts (i.e. EPA)</a:t>
            </a:r>
          </a:p>
          <a:p>
            <a:pPr marL="457200" lvl="1" indent="0">
              <a:buNone/>
            </a:pPr>
            <a:endParaRPr lang="en-US" dirty="0"/>
          </a:p>
          <a:p>
            <a:pPr lvl="1"/>
            <a:r>
              <a:rPr lang="en-US" dirty="0"/>
              <a:t>MOU with EPAs to increase monitoring efforts</a:t>
            </a:r>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r>
              <a:rPr lang="en-US" dirty="0"/>
              <a:t>Recommendations</a:t>
            </a:r>
          </a:p>
          <a:p>
            <a:pPr marL="0" indent="0">
              <a:buNone/>
            </a:pPr>
            <a:endParaRPr lang="en-US" dirty="0"/>
          </a:p>
          <a:p>
            <a:pPr lvl="1"/>
            <a:r>
              <a:rPr lang="en-US" dirty="0"/>
              <a:t>Work closely with state counterparts to ensure compliance with the Regulations on Controlled Substances </a:t>
            </a:r>
          </a:p>
          <a:p>
            <a:pPr lvl="1"/>
            <a:endParaRPr lang="en-US" dirty="0"/>
          </a:p>
          <a:p>
            <a:pPr lvl="1"/>
            <a:r>
              <a:rPr lang="en-US" dirty="0"/>
              <a:t>Consultations with private sector for possible amendment of Regulations on Controlled Substances </a:t>
            </a:r>
          </a:p>
          <a:p>
            <a:pPr marL="457200" lvl="1" indent="0">
              <a:buNone/>
            </a:pPr>
            <a:endParaRPr lang="en-US" dirty="0"/>
          </a:p>
          <a:p>
            <a:pPr lvl="1"/>
            <a:r>
              <a:rPr lang="en-US" dirty="0"/>
              <a:t>Request for more staff under NOU to assist with monitoring and implementation of project activities</a:t>
            </a: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760596" y="2535674"/>
            <a:ext cx="6160770" cy="1015663"/>
          </a:xfrm>
          <a:prstGeom prst="rect">
            <a:avLst/>
          </a:prstGeom>
          <a:noFill/>
        </p:spPr>
        <p:txBody>
          <a:bodyPr wrap="square">
            <a:spAutoFit/>
          </a:bodyPr>
          <a:lstStyle/>
          <a:p>
            <a:pPr algn="ctr"/>
            <a:r>
              <a:rPr lang="en-US" sz="6000" dirty="0"/>
              <a:t>Thank you!</a:t>
            </a:r>
            <a:r>
              <a:rPr lang="en-US" dirty="0"/>
              <a:t> </a:t>
            </a:r>
          </a:p>
        </p:txBody>
      </p:sp>
    </p:spTree>
    <p:extLst>
      <p:ext uri="{BB962C8B-B14F-4D97-AF65-F5344CB8AC3E}">
        <p14:creationId xmlns:p14="http://schemas.microsoft.com/office/powerpoint/2010/main" val="2354510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433</Words>
  <Application>Microsoft Office PowerPoint</Application>
  <PresentationFormat>Widescreen</PresentationFormat>
  <Paragraphs>66</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R.Nash</dc:creator>
  <cp:lastModifiedBy>Natasha Nakasone</cp:lastModifiedBy>
  <cp:revision>58</cp:revision>
  <dcterms:created xsi:type="dcterms:W3CDTF">2023-08-01T02:39:00Z</dcterms:created>
  <dcterms:modified xsi:type="dcterms:W3CDTF">2023-08-30T02:03:39Z</dcterms:modified>
</cp:coreProperties>
</file>