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444" r:id="rId2"/>
    <p:sldId id="394" r:id="rId3"/>
    <p:sldId id="425" r:id="rId4"/>
    <p:sldId id="410" r:id="rId5"/>
    <p:sldId id="411" r:id="rId6"/>
    <p:sldId id="412" r:id="rId7"/>
    <p:sldId id="413" r:id="rId8"/>
    <p:sldId id="399" r:id="rId9"/>
    <p:sldId id="409" r:id="rId10"/>
    <p:sldId id="445" r:id="rId11"/>
    <p:sldId id="408" r:id="rId12"/>
    <p:sldId id="407" r:id="rId13"/>
    <p:sldId id="376" r:id="rId14"/>
    <p:sldId id="44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Wirt" initials="S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2" autoAdjust="0"/>
    <p:restoredTop sz="89067" autoAdjust="0"/>
  </p:normalViewPr>
  <p:slideViewPr>
    <p:cSldViewPr snapToGrid="0">
      <p:cViewPr varScale="1">
        <p:scale>
          <a:sx n="108" d="100"/>
          <a:sy n="108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F2D45-A60B-49C7-95E2-BD4BA3063637}" type="datetimeFigureOut">
              <a:rPr lang="en-AU" smtClean="0"/>
              <a:t>5/22/19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078DE-A02C-4187-BCE9-6F9AB1B842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54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 of session:</a:t>
            </a:r>
          </a:p>
          <a:p>
            <a:r>
              <a:rPr lang="en-US" dirty="0"/>
              <a:t>Mixed public: people who have never seen or used the data poral before and people who have already used it.</a:t>
            </a:r>
          </a:p>
          <a:p>
            <a:r>
              <a:rPr lang="en-US" dirty="0"/>
              <a:t>That is why we give a full overview. But also new info, materials, good refresher.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78DE-A02C-4187-BCE9-6F9AB1B8429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381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078DE-A02C-4187-BCE9-6F9AB1B8429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7231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Good practices when uploading a dataset.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078DE-A02C-4187-BCE9-6F9AB1B8429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64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good example of grouping different resources: </a:t>
            </a:r>
          </a:p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State of the Environment (SOE) reports for the same country, but from a different year, can be grouped under de dataset “SOE reports”. This dataset will contain all three reports as resources</a:t>
            </a:r>
          </a:p>
          <a:p>
            <a:endParaRPr lang="en-US" dirty="0"/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poor example of grouping resources would be to include both Inshore and Offshore fisheries in the same dataset – this would make the dataset too broad and potentially make locating resources difficult.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78DE-A02C-4187-BCE9-6F9AB1B8429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343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get a file from someone, example, someone sends you an Excel file with water monitoring results.</a:t>
            </a:r>
          </a:p>
          <a:p>
            <a:r>
              <a:rPr lang="en-US" dirty="0"/>
              <a:t>And you want to change something to that file, what is the first thing you do?</a:t>
            </a:r>
          </a:p>
          <a:p>
            <a:r>
              <a:rPr lang="en-US" dirty="0"/>
              <a:t>Answer: you make a copy of the file, keeping the same name, and adding a version/date to the name in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78DE-A02C-4187-BCE9-6F9AB1B8429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9900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Datasets are “Containers” or “Folders” that hold resources, the actual data itself. 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Datasets are given metadata such as author, license type etc, and they can be assigned to Groups. 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add a dataset, you also set the license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78DE-A02C-4187-BCE9-6F9AB1B8429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200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5/22/19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639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5/22/19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742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283A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5/22/19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545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5/22/19</a:t>
            </a:fld>
            <a:endParaRPr lang="en-N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8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5/22/19</a:t>
            </a:fld>
            <a:endParaRPr lang="en-NZ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141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43B0-2972-554C-9F64-8FFC0FD5B479}" type="datetime1">
              <a:rPr lang="en-US"/>
              <a:pPr>
                <a:defRPr/>
              </a:pPr>
              <a:t>5/22/19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0B032-7C00-8947-A7DB-8404E4EBDCF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3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A66E-8693-CF44-B212-70633907FB0A}" type="datetime1">
              <a:rPr lang="en-US"/>
              <a:pPr>
                <a:defRPr/>
              </a:pPr>
              <a:t>5/22/19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479B-667E-404B-8CC6-94435DCE11F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96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577B-012B-B34E-8241-8ED337766129}" type="datetime1">
              <a:rPr lang="en-US"/>
              <a:pPr>
                <a:defRPr/>
              </a:pPr>
              <a:t>5/22/19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8839-FAB4-2A4A-B30F-A7FC0EE0FF7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82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5/22/19</a:t>
            </a:fld>
            <a:endParaRPr lang="en-N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78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2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3200" kern="1200">
          <a:solidFill>
            <a:srgbClr val="063F93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800" kern="1200">
          <a:solidFill>
            <a:srgbClr val="063F93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2400" kern="1200">
          <a:solidFill>
            <a:srgbClr val="063F93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000" kern="1200">
          <a:solidFill>
            <a:srgbClr val="063F93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»"/>
        <a:defRPr sz="2000" kern="1200">
          <a:solidFill>
            <a:srgbClr val="063F93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gi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C1AEC98F-4A01-4FDA-835F-A59D9AD037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2384526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Data Portal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2112726-6BDD-46CC-9D47-21CFC5958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4" y="5791450"/>
            <a:ext cx="2028778" cy="93345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27A78D4F-0A4B-4EB3-B100-EE50C7E6B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57025"/>
            <a:ext cx="9143999" cy="769441"/>
          </a:xfrm>
        </p:spPr>
        <p:txBody>
          <a:bodyPr/>
          <a:lstStyle/>
          <a:p>
            <a:r>
              <a:rPr lang="en-AU" sz="3600" dirty="0"/>
              <a:t>Good Practices</a:t>
            </a:r>
          </a:p>
        </p:txBody>
      </p:sp>
    </p:spTree>
    <p:extLst>
      <p:ext uri="{BB962C8B-B14F-4D97-AF65-F5344CB8AC3E}">
        <p14:creationId xmlns:p14="http://schemas.microsoft.com/office/powerpoint/2010/main" val="27889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D13D28-D987-4D78-A9D8-A2C0BDA798B0}"/>
              </a:ext>
            </a:extLst>
          </p:cNvPr>
          <p:cNvSpPr txBox="1"/>
          <p:nvPr/>
        </p:nvSpPr>
        <p:spPr>
          <a:xfrm>
            <a:off x="1361733" y="2508839"/>
            <a:ext cx="5942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Avoid double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grouping your data resources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a good title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Tagging is crucial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Metadata are crucial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Same file, different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Same file, different version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50A5897-0D2C-4FEB-9E03-98FB62EF416B}"/>
              </a:ext>
            </a:extLst>
          </p:cNvPr>
          <p:cNvSpPr txBox="1"/>
          <p:nvPr/>
        </p:nvSpPr>
        <p:spPr>
          <a:xfrm>
            <a:off x="0" y="747224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C93136-AE7B-40D7-9161-8EDD8DD235CF}"/>
              </a:ext>
            </a:extLst>
          </p:cNvPr>
          <p:cNvSpPr txBox="1"/>
          <p:nvPr/>
        </p:nvSpPr>
        <p:spPr>
          <a:xfrm>
            <a:off x="1361733" y="1855586"/>
            <a:ext cx="225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53917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28FA985-BA0D-4BCF-8706-6FEAEEE3D2A7}"/>
              </a:ext>
            </a:extLst>
          </p:cNvPr>
          <p:cNvSpPr txBox="1"/>
          <p:nvPr/>
        </p:nvSpPr>
        <p:spPr>
          <a:xfrm>
            <a:off x="767054" y="1231102"/>
            <a:ext cx="539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Working with CSV files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3580168-503E-48FA-9DB7-CF1F1F1B82BA}"/>
              </a:ext>
            </a:extLst>
          </p:cNvPr>
          <p:cNvSpPr/>
          <p:nvPr/>
        </p:nvSpPr>
        <p:spPr>
          <a:xfrm>
            <a:off x="1066800" y="2054801"/>
            <a:ext cx="62724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CSV </a:t>
            </a:r>
            <a:r>
              <a:rPr lang="en-US" sz="2000" dirty="0"/>
              <a:t>= Comma Separated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“Flat”, simple, easy to read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You can make your data </a:t>
            </a:r>
            <a:r>
              <a:rPr lang="en-AU" sz="2000" b="1" i="1" dirty="0"/>
              <a:t>machine-readable</a:t>
            </a:r>
            <a:r>
              <a:rPr lang="en-AU" sz="2000" dirty="0"/>
              <a:t> by uploading it in the CSV format.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Most data-crunching software allows you to simply go `File &gt;&gt; Save As` and choose the CSV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Each CSV file is a </a:t>
            </a:r>
            <a:r>
              <a:rPr lang="en-AU" sz="2000" b="1" dirty="0"/>
              <a:t>single sheet in a Excel spreadsheet  </a:t>
            </a:r>
            <a:r>
              <a:rPr lang="en-AU" sz="2000" dirty="0"/>
              <a:t>document, so you may need more than one CSV file to hold all your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Handy checklist </a:t>
            </a:r>
            <a:r>
              <a:rPr lang="en-AU" sz="2000" dirty="0"/>
              <a:t>in the user guide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440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95F89E-1ABC-46B8-B07C-84E3FCE92845}"/>
              </a:ext>
            </a:extLst>
          </p:cNvPr>
          <p:cNvSpPr txBox="1"/>
          <p:nvPr/>
        </p:nvSpPr>
        <p:spPr>
          <a:xfrm>
            <a:off x="767054" y="1231102"/>
            <a:ext cx="5728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Working with GIS files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2404F24-B837-4E0A-870E-5D1A46F41941}"/>
              </a:ext>
            </a:extLst>
          </p:cNvPr>
          <p:cNvSpPr/>
          <p:nvPr/>
        </p:nvSpPr>
        <p:spPr>
          <a:xfrm>
            <a:off x="767053" y="1867995"/>
            <a:ext cx="7672753" cy="3695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Geographical Information System (GIS) files come in a lot of different formats: Shapefile (.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shp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Geojson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 (.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geojson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Google Earth file (.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kml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.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kmz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Raster files (.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geotiff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),…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Preferred format for portal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(DKAN software) is </a:t>
            </a:r>
            <a:r>
              <a:rPr lang="en-AU" b="1" dirty="0" err="1"/>
              <a:t>GeoJSON</a:t>
            </a:r>
            <a:endParaRPr lang="en-A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1600" dirty="0"/>
              <a:t>DKAN is capable of reading </a:t>
            </a:r>
            <a:r>
              <a:rPr lang="en-AU" sz="1600" dirty="0" err="1"/>
              <a:t>GeoJSON</a:t>
            </a:r>
            <a:r>
              <a:rPr lang="en-AU" sz="1600" dirty="0"/>
              <a:t> files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1600" dirty="0"/>
              <a:t>present spatial datasets directly onto a map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files to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geojson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files (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files)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by step manual in user guide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Shapefiles can be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zipped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uploaded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EECDAE5-7C5C-4FA0-8F46-A1447C84B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01" y="4524354"/>
            <a:ext cx="6797522" cy="1075867"/>
          </a:xfrm>
          <a:prstGeom prst="rect">
            <a:avLst/>
          </a:prstGeom>
        </p:spPr>
      </p:pic>
      <p:sp>
        <p:nvSpPr>
          <p:cNvPr id="3" name="Title 4">
            <a:extLst>
              <a:ext uri="{FF2B5EF4-FFF2-40B4-BE49-F238E27FC236}">
                <a16:creationId xmlns="" xmlns:a16="http://schemas.microsoft.com/office/drawing/2014/main" id="{2F2A7A5C-0E61-4327-BB05-91541000603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40033" y="2659559"/>
            <a:ext cx="3297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4850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DC6713A-4179-40E8-BD89-B292DD98DC96}"/>
              </a:ext>
            </a:extLst>
          </p:cNvPr>
          <p:cNvSpPr/>
          <p:nvPr/>
        </p:nvSpPr>
        <p:spPr>
          <a:xfrm>
            <a:off x="767055" y="352114"/>
            <a:ext cx="65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200" b="1" dirty="0">
                <a:ea typeface="Calibri" panose="020F0502020204030204" pitchFamily="34" charset="0"/>
                <a:cs typeface="Arial" panose="020B0604020202020204" pitchFamily="34" charset="0"/>
              </a:rPr>
              <a:t>Adding a Dataset</a:t>
            </a:r>
            <a:endParaRPr lang="en-US" sz="3200" b="1" dirty="0"/>
          </a:p>
        </p:txBody>
      </p:sp>
      <p:pic>
        <p:nvPicPr>
          <p:cNvPr id="7" name="image19.png">
            <a:extLst>
              <a:ext uri="{FF2B5EF4-FFF2-40B4-BE49-F238E27FC236}">
                <a16:creationId xmlns="" xmlns:a16="http://schemas.microsoft.com/office/drawing/2014/main" id="{D938F295-C28E-493B-B5A3-9AD0AC22169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63562" y="1233401"/>
            <a:ext cx="8616875" cy="5334001"/>
          </a:xfrm>
          <a:prstGeom prst="rect">
            <a:avLst/>
          </a:prstGeom>
          <a:ln/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AEDB5B8-F3B4-49D6-A6AD-5BAE5F9903EC}"/>
              </a:ext>
            </a:extLst>
          </p:cNvPr>
          <p:cNvSpPr/>
          <p:nvPr/>
        </p:nvSpPr>
        <p:spPr>
          <a:xfrm>
            <a:off x="5772970" y="352114"/>
            <a:ext cx="2289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3 step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BAB1F1A-34EE-4B24-A98D-C224D3097C62}"/>
              </a:ext>
            </a:extLst>
          </p:cNvPr>
          <p:cNvSpPr txBox="1"/>
          <p:nvPr/>
        </p:nvSpPr>
        <p:spPr>
          <a:xfrm>
            <a:off x="3396910" y="1079314"/>
            <a:ext cx="1915753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1) ADD DATASET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929F909-8E80-4B6C-BAEB-3FC9D5B2A204}"/>
              </a:ext>
            </a:extLst>
          </p:cNvPr>
          <p:cNvSpPr txBox="1"/>
          <p:nvPr/>
        </p:nvSpPr>
        <p:spPr>
          <a:xfrm>
            <a:off x="397320" y="5158254"/>
            <a:ext cx="2272728" cy="3439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SET LICENSE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399D354-7BA5-4244-8AD5-E9797552D61B}"/>
              </a:ext>
            </a:extLst>
          </p:cNvPr>
          <p:cNvSpPr txBox="1"/>
          <p:nvPr/>
        </p:nvSpPr>
        <p:spPr>
          <a:xfrm>
            <a:off x="6003848" y="1954269"/>
            <a:ext cx="2344624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2) ADD RESOURCES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7F998C9-F7B3-4DCC-A81F-F3AD2878C281}"/>
              </a:ext>
            </a:extLst>
          </p:cNvPr>
          <p:cNvSpPr txBox="1"/>
          <p:nvPr/>
        </p:nvSpPr>
        <p:spPr>
          <a:xfrm>
            <a:off x="4551565" y="3259723"/>
            <a:ext cx="2096123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3) ADD METADATA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E57344-3F58-4678-B6B0-F5E340EC0017}"/>
              </a:ext>
            </a:extLst>
          </p:cNvPr>
          <p:cNvSpPr txBox="1"/>
          <p:nvPr/>
        </p:nvSpPr>
        <p:spPr>
          <a:xfrm>
            <a:off x="514806" y="1615715"/>
            <a:ext cx="1243297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GROUP</a:t>
            </a:r>
          </a:p>
        </p:txBody>
      </p:sp>
    </p:spTree>
    <p:extLst>
      <p:ext uri="{BB962C8B-B14F-4D97-AF65-F5344CB8AC3E}">
        <p14:creationId xmlns:p14="http://schemas.microsoft.com/office/powerpoint/2010/main" val="35933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77E1C1-7892-4B9F-8F98-A4CA9E166A65}"/>
              </a:ext>
            </a:extLst>
          </p:cNvPr>
          <p:cNvSpPr txBox="1"/>
          <p:nvPr/>
        </p:nvSpPr>
        <p:spPr>
          <a:xfrm>
            <a:off x="0" y="768153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E37F9DC-5369-4D71-9F6E-7A493DC815BD}"/>
              </a:ext>
            </a:extLst>
          </p:cNvPr>
          <p:cNvSpPr txBox="1"/>
          <p:nvPr/>
        </p:nvSpPr>
        <p:spPr>
          <a:xfrm>
            <a:off x="1273115" y="1701807"/>
            <a:ext cx="69353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Data portal managers:</a:t>
            </a:r>
          </a:p>
          <a:p>
            <a:r>
              <a:rPr lang="en-US" sz="2400" dirty="0"/>
              <a:t>Do regular </a:t>
            </a:r>
            <a:r>
              <a:rPr lang="en-US" sz="2400" b="1" dirty="0"/>
              <a:t>data portal cleaning </a:t>
            </a:r>
            <a:r>
              <a:rPr lang="en-US" sz="2400" dirty="0"/>
              <a:t>(1x week, 1x month)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Check new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Check for errors, spelling mistakes,…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Check for double data</a:t>
            </a:r>
          </a:p>
          <a:p>
            <a:endParaRPr lang="en-US" sz="2400" dirty="0"/>
          </a:p>
          <a:p>
            <a:r>
              <a:rPr lang="en-US" sz="2400" u="sng" dirty="0"/>
              <a:t>Data portal content creators:</a:t>
            </a:r>
          </a:p>
          <a:p>
            <a:r>
              <a:rPr lang="en-US" sz="2400" dirty="0"/>
              <a:t>Use good practices when uploading data(sets)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42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93B3A82-2064-47CB-BFE1-C0834154F0FD}"/>
              </a:ext>
            </a:extLst>
          </p:cNvPr>
          <p:cNvSpPr txBox="1"/>
          <p:nvPr/>
        </p:nvSpPr>
        <p:spPr>
          <a:xfrm>
            <a:off x="1111722" y="1805290"/>
            <a:ext cx="5447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Avoid double data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FF010F3-1BB3-4FE0-9D01-CE252C394912}"/>
              </a:ext>
            </a:extLst>
          </p:cNvPr>
          <p:cNvSpPr/>
          <p:nvPr/>
        </p:nvSpPr>
        <p:spPr>
          <a:xfrm>
            <a:off x="1017606" y="2376636"/>
            <a:ext cx="7590844" cy="280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the portal to see if the same dataset has already been uploaded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Do a quick search by using keywords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Maybe your new data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best placed under an existing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dataset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AU" sz="1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You are uploading a new version of the same data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You found a report that provides background information on raw data in Excel already uploaded to the portal.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2BD4F5-B46F-4935-A687-54B906EA2AAB}"/>
              </a:ext>
            </a:extLst>
          </p:cNvPr>
          <p:cNvSpPr txBox="1"/>
          <p:nvPr/>
        </p:nvSpPr>
        <p:spPr>
          <a:xfrm>
            <a:off x="0" y="88560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</p:spTree>
    <p:extLst>
      <p:ext uri="{BB962C8B-B14F-4D97-AF65-F5344CB8AC3E}">
        <p14:creationId xmlns:p14="http://schemas.microsoft.com/office/powerpoint/2010/main" val="13789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6EC54EC-47A9-47E5-843F-C0A4C3E65CF6}"/>
              </a:ext>
            </a:extLst>
          </p:cNvPr>
          <p:cNvSpPr/>
          <p:nvPr/>
        </p:nvSpPr>
        <p:spPr>
          <a:xfrm>
            <a:off x="778212" y="1333271"/>
            <a:ext cx="5998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/>
              <a:t>Consider grouping your data resources</a:t>
            </a:r>
            <a:r>
              <a:rPr lang="en-AU" sz="28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627C213-4B78-4FF4-9247-254537ADBCB3}"/>
              </a:ext>
            </a:extLst>
          </p:cNvPr>
          <p:cNvSpPr/>
          <p:nvPr/>
        </p:nvSpPr>
        <p:spPr>
          <a:xfrm>
            <a:off x="778212" y="1856491"/>
            <a:ext cx="815882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different resources under one dataset, when relevant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aware of not grouping too much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group resources when they are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strongly related / from the same data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that other users are not able to find your data</a:t>
            </a:r>
          </a:p>
          <a:p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good example of grouping different resources: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8F0CE42-87BD-41B8-B58E-586B8FA8015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12068" y="3468684"/>
            <a:ext cx="5731510" cy="2934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284A6E3-9DDF-4A7A-BD60-6AD6A1C6B761}"/>
              </a:ext>
            </a:extLst>
          </p:cNvPr>
          <p:cNvSpPr txBox="1"/>
          <p:nvPr/>
        </p:nvSpPr>
        <p:spPr>
          <a:xfrm>
            <a:off x="0" y="489499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  <p:pic>
        <p:nvPicPr>
          <p:cNvPr id="2" name="Picture 1" descr="Screenshot (2019-5-22 11.34.53 AM).psd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7" t="13661"/>
          <a:stretch/>
        </p:blipFill>
        <p:spPr>
          <a:xfrm>
            <a:off x="3221934" y="3036569"/>
            <a:ext cx="5839754" cy="382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B7F2BD9-FCF4-4D6A-9F33-DAC6B9044297}"/>
              </a:ext>
            </a:extLst>
          </p:cNvPr>
          <p:cNvSpPr/>
          <p:nvPr/>
        </p:nvSpPr>
        <p:spPr>
          <a:xfrm>
            <a:off x="1083580" y="1471770"/>
            <a:ext cx="2516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/>
              <a:t>Use a good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1FE9188-0498-4B98-B4EF-E611427DF74C}"/>
              </a:ext>
            </a:extLst>
          </p:cNvPr>
          <p:cNvSpPr/>
          <p:nvPr/>
        </p:nvSpPr>
        <p:spPr>
          <a:xfrm>
            <a:off x="1083580" y="2173459"/>
            <a:ext cx="6179068" cy="2793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good title for a dataset or resource?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that is not too short, not too long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that contains the most relevant information on the dataset or resource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title alone should be able to guide users if they need the dataset or not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more details into the </a:t>
            </a:r>
            <a:r>
              <a:rPr lang="en-A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field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59C7B9-D2AF-4BC2-867C-581E06F8C360}"/>
              </a:ext>
            </a:extLst>
          </p:cNvPr>
          <p:cNvSpPr txBox="1"/>
          <p:nvPr/>
        </p:nvSpPr>
        <p:spPr>
          <a:xfrm>
            <a:off x="0" y="595467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</p:spTree>
    <p:extLst>
      <p:ext uri="{BB962C8B-B14F-4D97-AF65-F5344CB8AC3E}">
        <p14:creationId xmlns:p14="http://schemas.microsoft.com/office/powerpoint/2010/main" val="5936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A67A4C0-C06D-4666-8E10-4F86B6BD9EC8}"/>
              </a:ext>
            </a:extLst>
          </p:cNvPr>
          <p:cNvSpPr/>
          <p:nvPr/>
        </p:nvSpPr>
        <p:spPr>
          <a:xfrm>
            <a:off x="650402" y="1283930"/>
            <a:ext cx="2530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/>
              <a:t>Tags are crucial</a:t>
            </a:r>
            <a:r>
              <a:rPr lang="en-AU" sz="28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9E9E78A-80F4-44C2-B769-BFC4B8963660}"/>
              </a:ext>
            </a:extLst>
          </p:cNvPr>
          <p:cNvSpPr/>
          <p:nvPr/>
        </p:nvSpPr>
        <p:spPr>
          <a:xfrm>
            <a:off x="650402" y="1955775"/>
            <a:ext cx="8188798" cy="325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b="1" dirty="0"/>
              <a:t>Keywords</a:t>
            </a:r>
            <a:r>
              <a:rPr lang="en-AU" dirty="0"/>
              <a:t> that help portal users locate a particular dataset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Filtering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down your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looking for datasets</a:t>
            </a:r>
          </a:p>
          <a:p>
            <a:pPr marL="285750" indent="-2857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and simple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Try to imagine what other users would type in the search box when trying to find the dataset</a:t>
            </a:r>
          </a:p>
          <a:p>
            <a:pPr lvl="1">
              <a:lnSpc>
                <a:spcPct val="107000"/>
              </a:lnSpc>
              <a:spcAft>
                <a:spcPts val="300"/>
              </a:spcAft>
            </a:pP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example: ‘rainfall’ is a better tag then ‘rainfall patterns’ or ‘rainfall analysis’.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Categorizing datasets </a:t>
            </a:r>
          </a:p>
          <a:p>
            <a:pPr marL="285750" indent="-285750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Fixed or predefined tags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‘SOE’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‘Indicator’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the name of the indicator, to easily find the datasets related to SOE reports, or a specific indicator.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300"/>
              </a:spcAft>
            </a:pPr>
            <a:r>
              <a:rPr lang="en-A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For example: tag datasets related to the following SOE-indicators: “reef fish”, “forest cover”, “rainfall”.</a:t>
            </a:r>
            <a:endParaRPr lang="en-US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EB21A76-BA99-4C91-9DBB-155F5DB80FE9}"/>
              </a:ext>
            </a:extLst>
          </p:cNvPr>
          <p:cNvSpPr/>
          <p:nvPr/>
        </p:nvSpPr>
        <p:spPr>
          <a:xfrm>
            <a:off x="6519526" y="5117106"/>
            <a:ext cx="2551074" cy="16466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A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TIP</a:t>
            </a:r>
          </a:p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the time to think of good tags or keywords, so other users can find your datasets easily</a:t>
            </a:r>
            <a:endParaRPr lang="en-AU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5C11928-4FF4-4F75-81B4-F024F262CCBB}"/>
              </a:ext>
            </a:extLst>
          </p:cNvPr>
          <p:cNvSpPr txBox="1"/>
          <p:nvPr/>
        </p:nvSpPr>
        <p:spPr>
          <a:xfrm>
            <a:off x="0" y="573956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</p:spTree>
    <p:extLst>
      <p:ext uri="{BB962C8B-B14F-4D97-AF65-F5344CB8AC3E}">
        <p14:creationId xmlns:p14="http://schemas.microsoft.com/office/powerpoint/2010/main" val="39764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A5C5644-EB5A-4FA1-8B84-50A62D076FA4}"/>
              </a:ext>
            </a:extLst>
          </p:cNvPr>
          <p:cNvSpPr/>
          <p:nvPr/>
        </p:nvSpPr>
        <p:spPr>
          <a:xfrm>
            <a:off x="1208496" y="1471770"/>
            <a:ext cx="3266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/>
              <a:t>Metadata are crucial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F0599B7-9828-423E-9DF6-FDB9CEB5D1FF}"/>
              </a:ext>
            </a:extLst>
          </p:cNvPr>
          <p:cNvSpPr/>
          <p:nvPr/>
        </p:nvSpPr>
        <p:spPr>
          <a:xfrm>
            <a:off x="1208496" y="2174495"/>
            <a:ext cx="6106704" cy="1663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not mandatory, but really good practice to take the time to add additional data about the dataset.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O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 users will know who can be contacted, when the dataset was collected, what to be aware of when using the dataset etc.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E0B178-74F5-4152-8234-E7EACF19EF16}"/>
              </a:ext>
            </a:extLst>
          </p:cNvPr>
          <p:cNvSpPr txBox="1"/>
          <p:nvPr/>
        </p:nvSpPr>
        <p:spPr>
          <a:xfrm>
            <a:off x="0" y="686941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</p:spTree>
    <p:extLst>
      <p:ext uri="{BB962C8B-B14F-4D97-AF65-F5344CB8AC3E}">
        <p14:creationId xmlns:p14="http://schemas.microsoft.com/office/powerpoint/2010/main" val="17484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C52F6CE-508F-498C-8B42-D1FF8D1CD776}"/>
              </a:ext>
            </a:extLst>
          </p:cNvPr>
          <p:cNvSpPr/>
          <p:nvPr/>
        </p:nvSpPr>
        <p:spPr>
          <a:xfrm>
            <a:off x="1026278" y="1471770"/>
            <a:ext cx="4137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/>
              <a:t>Same file, different format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89D9F7B-B479-47DA-B1A0-AA8A10B02955}"/>
              </a:ext>
            </a:extLst>
          </p:cNvPr>
          <p:cNvSpPr/>
          <p:nvPr/>
        </p:nvSpPr>
        <p:spPr>
          <a:xfrm>
            <a:off x="1026278" y="2177829"/>
            <a:ext cx="653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files need to have the exact SAME NAME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files need to be in the SAME DATASET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7170683-BE8C-43D7-AA0B-4259A448CF27}"/>
              </a:ext>
            </a:extLst>
          </p:cNvPr>
          <p:cNvSpPr/>
          <p:nvPr/>
        </p:nvSpPr>
        <p:spPr>
          <a:xfrm>
            <a:off x="1108842" y="3229846"/>
            <a:ext cx="7078716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when you upload a GIS file as a shapefile and a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geojson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file, put  both resources in the same dataset and use the same filename.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FDC5E83-E7D1-4255-89F3-96BA667ABF20}"/>
              </a:ext>
            </a:extLst>
          </p:cNvPr>
          <p:cNvSpPr txBox="1"/>
          <p:nvPr/>
        </p:nvSpPr>
        <p:spPr>
          <a:xfrm>
            <a:off x="0" y="60817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</p:spTree>
    <p:extLst>
      <p:ext uri="{BB962C8B-B14F-4D97-AF65-F5344CB8AC3E}">
        <p14:creationId xmlns:p14="http://schemas.microsoft.com/office/powerpoint/2010/main" val="1935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9AE1AFA-D17B-437A-9AF4-47448EEBF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22" y="5830281"/>
            <a:ext cx="2028778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2372E7-9504-4174-9766-3903DF1DE2F9}"/>
              </a:ext>
            </a:extLst>
          </p:cNvPr>
          <p:cNvSpPr txBox="1"/>
          <p:nvPr/>
        </p:nvSpPr>
        <p:spPr>
          <a:xfrm>
            <a:off x="4813028" y="17911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AU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81FBEDC-9EF0-4B58-A4F6-BEAF02C4CEBF}"/>
              </a:ext>
            </a:extLst>
          </p:cNvPr>
          <p:cNvSpPr/>
          <p:nvPr/>
        </p:nvSpPr>
        <p:spPr>
          <a:xfrm>
            <a:off x="884903" y="2053162"/>
            <a:ext cx="7374193" cy="2256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good versioning practices: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Forest_cover_v1.xls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first version of forest cover dataset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Forest_cover_v2.xls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second version of forest cover dataset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Forest_cover_2015.xls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forest cover dataset of the year 2015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Forest_cover_2018.xls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forest cover dataset of the year 2018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Forest_cover_20150120.xls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forest cover dataset of 20</a:t>
            </a:r>
            <a:r>
              <a:rPr lang="en-AU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January 2015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Forest_cover_20180515.xls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forest cover dataset of 15</a:t>
            </a:r>
            <a:r>
              <a:rPr lang="en-AU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2018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4A997C3-A7B8-49CB-A7D4-2735AF9F2376}"/>
              </a:ext>
            </a:extLst>
          </p:cNvPr>
          <p:cNvSpPr/>
          <p:nvPr/>
        </p:nvSpPr>
        <p:spPr>
          <a:xfrm>
            <a:off x="1264181" y="4530930"/>
            <a:ext cx="2551074" cy="192242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A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TIP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you put the date “backwards” (year-month-day), the latest version will always appear at the bottom of your filing system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75FDB5A-57B0-4CC6-9F1C-D1FA8E0BB9C2}"/>
              </a:ext>
            </a:extLst>
          </p:cNvPr>
          <p:cNvSpPr/>
          <p:nvPr/>
        </p:nvSpPr>
        <p:spPr>
          <a:xfrm>
            <a:off x="884903" y="1308496"/>
            <a:ext cx="4286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/>
              <a:t>Same file, different version</a:t>
            </a:r>
            <a:r>
              <a:rPr lang="en-AU" sz="2800" dirty="0"/>
              <a:t> 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B402B7-F73E-4827-8477-9892661B394E}"/>
              </a:ext>
            </a:extLst>
          </p:cNvPr>
          <p:cNvSpPr txBox="1"/>
          <p:nvPr/>
        </p:nvSpPr>
        <p:spPr>
          <a:xfrm>
            <a:off x="0" y="605304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Good practices</a:t>
            </a:r>
          </a:p>
        </p:txBody>
      </p:sp>
    </p:spTree>
    <p:extLst>
      <p:ext uri="{BB962C8B-B14F-4D97-AF65-F5344CB8AC3E}">
        <p14:creationId xmlns:p14="http://schemas.microsoft.com/office/powerpoint/2010/main" val="106742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25 SPREP PYOCR">
  <a:themeElements>
    <a:clrScheme name="SPREP">
      <a:dk1>
        <a:srgbClr val="000000"/>
      </a:dk1>
      <a:lt1>
        <a:sysClr val="window" lastClr="FFFFFF"/>
      </a:lt1>
      <a:dk2>
        <a:srgbClr val="063F93"/>
      </a:dk2>
      <a:lt2>
        <a:srgbClr val="D0E8F7"/>
      </a:lt2>
      <a:accent1>
        <a:srgbClr val="6283AD"/>
      </a:accent1>
      <a:accent2>
        <a:srgbClr val="324966"/>
      </a:accent2>
      <a:accent3>
        <a:srgbClr val="3A759E"/>
      </a:accent3>
      <a:accent4>
        <a:srgbClr val="3CA19C"/>
      </a:accent4>
      <a:accent5>
        <a:srgbClr val="053780"/>
      </a:accent5>
      <a:accent6>
        <a:srgbClr val="2D577E"/>
      </a:accent6>
      <a:hlink>
        <a:srgbClr val="E75B07"/>
      </a:hlink>
      <a:folHlink>
        <a:srgbClr val="063F9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2464</TotalTime>
  <Words>1053</Words>
  <Application>Microsoft Macintosh PowerPoint</Application>
  <PresentationFormat>On-screen Show (4:3)</PresentationFormat>
  <Paragraphs>118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25 SPREP PYOCR</vt:lpstr>
      <vt:lpstr>Data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McDonald</dc:creator>
  <cp:lastModifiedBy>Information Technology</cp:lastModifiedBy>
  <cp:revision>323</cp:revision>
  <dcterms:created xsi:type="dcterms:W3CDTF">2018-08-29T19:42:21Z</dcterms:created>
  <dcterms:modified xsi:type="dcterms:W3CDTF">2019-05-22T00:40:27Z</dcterms:modified>
</cp:coreProperties>
</file>