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80" r:id="rId5"/>
    <p:sldId id="276" r:id="rId6"/>
    <p:sldId id="277" r:id="rId7"/>
    <p:sldId id="286" r:id="rId8"/>
    <p:sldId id="287" r:id="rId9"/>
    <p:sldId id="28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F4273A-527C-C424-D3EA-B83EEE725ED0}" name="AHMADI Gul Mohammad" initials="GA" userId="S::gahmadi@iom.int::5ee714c1-daa7-47db-be11-f509273859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75138"/>
  </p:normalViewPr>
  <p:slideViewPr>
    <p:cSldViewPr snapToGrid="0">
      <p:cViewPr varScale="1">
        <p:scale>
          <a:sx n="100" d="100"/>
          <a:sy n="100" d="100"/>
        </p:scale>
        <p:origin x="272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7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ilian.dawha@undp.org" TargetMode="External"/><Relationship Id="rId2" Type="http://schemas.openxmlformats.org/officeDocument/2006/relationships/hyperlink" Target="mailto:wanyi.wang@undp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oster for a health exercise&#10;&#10;AI-generated content may be incorrect.">
            <a:extLst>
              <a:ext uri="{FF2B5EF4-FFF2-40B4-BE49-F238E27FC236}">
                <a16:creationId xmlns:a16="http://schemas.microsoft.com/office/drawing/2014/main" id="{4F0F0779-98F2-4408-8631-50EE67B49434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" y="442454"/>
            <a:ext cx="12152672" cy="6076335"/>
          </a:xfrm>
        </p:spPr>
      </p:pic>
    </p:spTree>
    <p:extLst>
      <p:ext uri="{BB962C8B-B14F-4D97-AF65-F5344CB8AC3E}">
        <p14:creationId xmlns:p14="http://schemas.microsoft.com/office/powerpoint/2010/main" val="270715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756F4-722A-E248-89FF-B2634DDA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188"/>
            <a:ext cx="10515600" cy="199931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United Nations Development </a:t>
            </a:r>
            <a:r>
              <a:rPr lang="en-US" sz="2400" b="1" dirty="0" err="1">
                <a:solidFill>
                  <a:schemeClr val="tx1"/>
                </a:solidFill>
              </a:rPr>
              <a:t>Programme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Pacific Office in the FSM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Countries of coverage: FSM | RMI | Nauru | Kiribati | Palau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States of coverage in FSM: Yap | Chuuk | Pohnpei | Kosrae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D83A2-F99C-DB7E-CDDF-142791870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046" y="622598"/>
            <a:ext cx="805207" cy="16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8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38DBC-961C-5D4B-8ED4-ABB2F801C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3247"/>
            <a:ext cx="4858485" cy="426858"/>
          </a:xfrm>
        </p:spPr>
        <p:txBody>
          <a:bodyPr/>
          <a:lstStyle/>
          <a:p>
            <a:pPr algn="ctr"/>
            <a:r>
              <a:rPr lang="en-US" dirty="0"/>
              <a:t>Agency Role in Disaster Response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4E03B9-CB66-BD45-BE08-1AF2D190A56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51285"/>
            <a:ext cx="4860073" cy="4925678"/>
          </a:xfrm>
        </p:spPr>
        <p:txBody>
          <a:bodyPr>
            <a:normAutofit/>
          </a:bodyPr>
          <a:lstStyle/>
          <a:p>
            <a:r>
              <a:rPr lang="en-US" sz="1800" b="1" dirty="0"/>
              <a:t>Supporting national leadership:</a:t>
            </a:r>
            <a:r>
              <a:rPr lang="en-US" sz="1800" dirty="0"/>
              <a:t> strengthen disaster preparedness, planning, and institutional capacity</a:t>
            </a:r>
          </a:p>
          <a:p>
            <a:r>
              <a:rPr lang="en-US" sz="1800" b="1" dirty="0"/>
              <a:t>Rapid recovery coordination:</a:t>
            </a:r>
            <a:r>
              <a:rPr lang="en-US" sz="1800" dirty="0"/>
              <a:t> UNDP helps countries transition from emergency response to early recovery, linking humanitarian relief with long-term development and resilience building</a:t>
            </a:r>
          </a:p>
          <a:p>
            <a:r>
              <a:rPr lang="en-US" sz="1800" b="1" dirty="0"/>
              <a:t>Building back better:</a:t>
            </a:r>
            <a:r>
              <a:rPr lang="en-US" sz="1800" dirty="0"/>
              <a:t> UNDP supports communities and governments to recover livelihoods, restore critical infrastructure, and rebuild in ways that reduce future risks and enhance climate resilience</a:t>
            </a:r>
          </a:p>
          <a:p>
            <a:r>
              <a:rPr lang="en-US" sz="1800" b="1" dirty="0"/>
              <a:t>Mobilizing partnerships and financing:</a:t>
            </a:r>
            <a:r>
              <a:rPr lang="en-US" sz="1800" dirty="0"/>
              <a:t> UNDP connects governments with international partners, expertise, and financing mechanisms to scale up disaster risk reduction, recovery, and sustainable development solutions</a:t>
            </a:r>
          </a:p>
          <a:p>
            <a:pPr algn="just"/>
            <a:endParaRPr lang="en-US" sz="18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1AAAD0-875E-1C48-833E-F11C497022B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93456" y="558259"/>
            <a:ext cx="4858485" cy="426857"/>
          </a:xfrm>
        </p:spPr>
        <p:txBody>
          <a:bodyPr/>
          <a:lstStyle/>
          <a:p>
            <a:pPr algn="ctr"/>
            <a:r>
              <a:rPr lang="en-US" dirty="0"/>
              <a:t>Key Projects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A6F40C-2195-4C42-A459-38604C775C6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1251285"/>
            <a:ext cx="4860073" cy="4925678"/>
          </a:xfrm>
        </p:spPr>
        <p:txBody>
          <a:bodyPr/>
          <a:lstStyle/>
          <a:p>
            <a:pPr algn="just"/>
            <a:r>
              <a:rPr lang="en-US" sz="1800" dirty="0"/>
              <a:t>Exploring Solutions for Potentially Polluting </a:t>
            </a:r>
            <a:r>
              <a:rPr lang="en-US" sz="1800" b="1" dirty="0"/>
              <a:t>Shipwrecks in the Chuuk Lagoon</a:t>
            </a:r>
          </a:p>
          <a:p>
            <a:pPr algn="just"/>
            <a:r>
              <a:rPr lang="en-US" sz="1800" b="1" dirty="0"/>
              <a:t>Long-term Adaptation </a:t>
            </a:r>
            <a:r>
              <a:rPr lang="en-US" sz="1800" dirty="0"/>
              <a:t>for Sustainable Development in the FSM</a:t>
            </a:r>
          </a:p>
          <a:p>
            <a:pPr algn="just"/>
            <a:r>
              <a:rPr lang="en-US" sz="1800" b="1" dirty="0"/>
              <a:t>Preparedness for Tsunamis </a:t>
            </a:r>
            <a:r>
              <a:rPr lang="en-US" sz="1800" dirty="0"/>
              <a:t>in the Asia Pacific region </a:t>
            </a:r>
            <a:r>
              <a:rPr lang="en-US" sz="1800" b="1" dirty="0"/>
              <a:t>Phase IV</a:t>
            </a:r>
          </a:p>
          <a:p>
            <a:pPr algn="just"/>
            <a:r>
              <a:rPr lang="en-US" sz="1800" b="1" dirty="0"/>
              <a:t>Enhancing Disaster and Climate Resilience</a:t>
            </a:r>
          </a:p>
          <a:p>
            <a:pPr algn="just"/>
            <a:r>
              <a:rPr lang="en-US" sz="1800" b="1" dirty="0"/>
              <a:t>Water security, resilience, and governance </a:t>
            </a:r>
            <a:r>
              <a:rPr lang="en-US" sz="1800" dirty="0"/>
              <a:t>in RMI</a:t>
            </a:r>
          </a:p>
        </p:txBody>
      </p:sp>
    </p:spTree>
    <p:extLst>
      <p:ext uri="{BB962C8B-B14F-4D97-AF65-F5344CB8AC3E}">
        <p14:creationId xmlns:p14="http://schemas.microsoft.com/office/powerpoint/2010/main" val="107296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8E686D8-2940-80E0-F27E-B944CC586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2917C2-8D05-C850-B88A-EACD207C8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3247"/>
            <a:ext cx="4858485" cy="426858"/>
          </a:xfrm>
        </p:spPr>
        <p:txBody>
          <a:bodyPr/>
          <a:lstStyle/>
          <a:p>
            <a:pPr algn="ctr"/>
            <a:r>
              <a:rPr lang="en-US" dirty="0"/>
              <a:t>Existing Capacities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69DED0-42D3-FFD4-EF00-5A95AF87857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73100" y="1251285"/>
            <a:ext cx="10845800" cy="2463852"/>
          </a:xfrm>
        </p:spPr>
        <p:txBody>
          <a:bodyPr>
            <a:normAutofit/>
          </a:bodyPr>
          <a:lstStyle/>
          <a:p>
            <a:r>
              <a:rPr lang="en-US" sz="1800" dirty="0"/>
              <a:t>Chuuk Lagoon: 1-14 Sep Stakeholder Mapping and development of Strategic Partnerships, Information Gathering, Analysis and Risk Prioritization,  Mitigation Strategy Development, Reporting and Recommendations</a:t>
            </a:r>
          </a:p>
          <a:p>
            <a:r>
              <a:rPr lang="en-US" sz="1800" dirty="0"/>
              <a:t>Long-term adaptation: Mapping and data analysis with DECEM</a:t>
            </a:r>
          </a:p>
          <a:p>
            <a:r>
              <a:rPr lang="en-US" sz="1800" dirty="0"/>
              <a:t>Tsunami Preparedness: regional experience ready for localization in FSM</a:t>
            </a:r>
          </a:p>
          <a:p>
            <a:r>
              <a:rPr lang="en-US" sz="1800" dirty="0"/>
              <a:t>EDCR: Construction of EOC, prepositioned HF/VHF Radios at 68 sites, water trucks in states and outer islands</a:t>
            </a:r>
          </a:p>
          <a:p>
            <a:r>
              <a:rPr lang="en-US" sz="1800" dirty="0"/>
              <a:t>Water resilience: outer island water harvesting and ground water well strengthening, drought contingency plans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9560C6-4F6F-36F6-FD19-1439774FDE6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71573" y="3981306"/>
            <a:ext cx="4858485" cy="4268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Coordination Mechanisms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B740F9-236D-7EFB-AD31-9854C2CC73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69985" y="4674332"/>
            <a:ext cx="4860073" cy="1253920"/>
          </a:xfrm>
        </p:spPr>
        <p:txBody>
          <a:bodyPr/>
          <a:lstStyle/>
          <a:p>
            <a:pPr algn="just"/>
            <a:r>
              <a:rPr lang="en-US" sz="1800" dirty="0"/>
              <a:t>Direct liaison with DECEM at national level</a:t>
            </a:r>
          </a:p>
          <a:p>
            <a:pPr algn="just"/>
            <a:r>
              <a:rPr lang="en-US" sz="1800" dirty="0"/>
              <a:t>Working through DECEM with State EPAs</a:t>
            </a:r>
          </a:p>
          <a:p>
            <a:pPr algn="just"/>
            <a:r>
              <a:rPr lang="en-US" sz="1800" dirty="0"/>
              <a:t>Directly with State EPAs with DECEM’s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7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85DD2AB-8C10-25DB-8EF8-D1A66D00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38DEBD-63B6-B2F0-106D-089BBE926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01553"/>
            <a:ext cx="4858485" cy="4268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Community Engagement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8FB7F4-3A6C-5F83-67B9-97249CB057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639591"/>
            <a:ext cx="4860073" cy="4925678"/>
          </a:xfrm>
        </p:spPr>
        <p:txBody>
          <a:bodyPr/>
          <a:lstStyle/>
          <a:p>
            <a:r>
              <a:rPr lang="en-US" sz="1800" dirty="0"/>
              <a:t>Technical capacity building and training of trainers</a:t>
            </a:r>
          </a:p>
          <a:p>
            <a:r>
              <a:rPr lang="en-US" sz="1800" dirty="0"/>
              <a:t>Technical design and disclosure surveys</a:t>
            </a:r>
          </a:p>
          <a:p>
            <a:r>
              <a:rPr lang="en-US" sz="1800" dirty="0"/>
              <a:t>Mobilizing community as local builders and installation work based on comprehensive training and skills assessment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79F109-E748-D214-B0CB-20024A4995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93456" y="946565"/>
            <a:ext cx="4858485" cy="4268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Lessons from Past Events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3B6019-C233-6197-2B41-332BD626510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1639591"/>
            <a:ext cx="5232494" cy="4925678"/>
          </a:xfrm>
        </p:spPr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/>
              <a:t>Contingency plan that outlines different activities that may be impacted in delivery time by travel restrictions, quarantine and disrupted supply chain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/>
              <a:t>Developing capacity of local counterparts to sustain project results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/>
              <a:t>Coordination with other projects and development partners was important for efficient project activity and increase synergy</a:t>
            </a:r>
            <a:endParaRPr lang="en-FJ" sz="1800" dirty="0"/>
          </a:p>
        </p:txBody>
      </p:sp>
      <p:pic>
        <p:nvPicPr>
          <p:cNvPr id="2" name="Picture 1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8FB3CE71-810C-8A78-075D-F04B2CBF8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87358"/>
            <a:ext cx="3016134" cy="2262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FC02F-D6BC-81F0-0D69-A4D81F940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69" y="4121224"/>
            <a:ext cx="1715676" cy="2271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283AB1-9880-7E40-B76A-BAA621302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818" y="4130529"/>
            <a:ext cx="3007567" cy="2262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FADA94-5A09-2884-6C38-24BD20FD0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614" y="4096662"/>
            <a:ext cx="1776442" cy="23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9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B3034-D80C-1BBF-B059-2CB797B3E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A0AECB-C066-9C56-8400-17B82C6A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5089" y="3262205"/>
            <a:ext cx="4858485" cy="4268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BE49BB-C91B-1932-CFD5-D07936CE2CC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59611" y="4237382"/>
            <a:ext cx="2492997" cy="904462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>
                <a:hlinkClick r:id="rId2"/>
              </a:rPr>
              <a:t>wanyi.wang@undp.org</a:t>
            </a:r>
            <a:endParaRPr lang="en-US" sz="1800" dirty="0"/>
          </a:p>
          <a:p>
            <a:pPr marL="0" indent="0" algn="just">
              <a:buNone/>
            </a:pPr>
            <a:r>
              <a:rPr lang="en-US" sz="1800" dirty="0">
                <a:hlinkClick r:id="rId3"/>
              </a:rPr>
              <a:t>lilian.dawha@undp.org</a:t>
            </a:r>
            <a:r>
              <a:rPr lang="en-US" sz="18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B1907A-ACF5-2252-6EE1-4343BA067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29" y="1059920"/>
            <a:ext cx="805207" cy="1634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54EB9C-7E57-1D81-F567-66C87D4D8653}"/>
              </a:ext>
            </a:extLst>
          </p:cNvPr>
          <p:cNvSpPr txBox="1"/>
          <p:nvPr/>
        </p:nvSpPr>
        <p:spPr>
          <a:xfrm>
            <a:off x="4707835" y="6117021"/>
            <a:ext cx="2796551" cy="740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5949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11" ma:contentTypeDescription="Create a new document." ma:contentTypeScope="" ma:versionID="812c8830a3ed32f1280de50dc6fea911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0d06411d36ba3b3c2c5852ea72bd8fef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Notes0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0" ma:index="17" nillable="true" ma:displayName="Notes" ma:format="Dropdown" ma:internalName="Notes0">
      <xsd:simpleType>
        <xsd:restriction base="dms:Text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  <UserInfo>
        <DisplayName>IBRAHIM Monica Georges</DisplayName>
        <AccountId>1508</AccountId>
        <AccountType/>
      </UserInfo>
      <UserInfo>
        <DisplayName>MCINTOSH Alix</DisplayName>
        <AccountId>1537</AccountId>
        <AccountType/>
      </UserInfo>
      <UserInfo>
        <DisplayName>CELI Carolina</DisplayName>
        <AccountId>1222</AccountId>
        <AccountType/>
      </UserInfo>
      <UserInfo>
        <DisplayName>MUTTIAH Amritha</DisplayName>
        <AccountId>747</AccountId>
        <AccountType/>
      </UserInfo>
      <UserInfo>
        <DisplayName>BORLAND Rosilyne</DisplayName>
        <AccountId>2135</AccountId>
        <AccountType/>
      </UserInfo>
      <UserInfo>
        <DisplayName>THUO Emily</DisplayName>
        <AccountId>571</AccountId>
        <AccountType/>
      </UserInfo>
      <UserInfo>
        <DisplayName>MARTIN Shauna</DisplayName>
        <AccountId>2182</AccountId>
        <AccountType/>
      </UserInfo>
      <UserInfo>
        <DisplayName>ESCARIZ Adriana</DisplayName>
        <AccountId>1121</AccountId>
        <AccountType/>
      </UserInfo>
      <UserInfo>
        <DisplayName>ZANETTE Georgina</DisplayName>
        <AccountId>1361</AccountId>
        <AccountType/>
      </UserInfo>
      <UserInfo>
        <DisplayName>BARCIA Sebastian</DisplayName>
        <AccountId>2469</AccountId>
        <AccountType/>
      </UserInfo>
      <UserInfo>
        <DisplayName>ELMALLAH Ahmed</DisplayName>
        <AccountId>305</AccountId>
        <AccountType/>
      </UserInfo>
    </SharedWithUsers>
    <Notes0 xmlns="cb65d321-00c9-499e-82f5-d77c4397f6e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7BB522-3372-4191-B44F-1ED404344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11EBE6-C297-4100-9967-8B08CBD33559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d8ade204-0f6d-48f1-bbae-e267fdd38667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cb65d321-00c9-499e-82f5-d77c4397f6e3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059aa38-f392-4105-be92-628035578272}" enabled="1" method="Standard" siteId="{1588262d-23fb-43b4-bd6e-bce49c8e618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390</Words>
  <Application>Microsoft Macintosh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Thème Office</vt:lpstr>
      <vt:lpstr>PowerPoint Presentation</vt:lpstr>
      <vt:lpstr>United Nations Development Programme Pacific Office in the FSM Countries of coverage: FSM | RMI | Nauru | Kiribati | Palau States of coverage in FSM: Yap | Chuuk | Pohnpei | Kosrae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GUILLEMIN Salômé</dc:creator>
  <cp:lastModifiedBy>Wanyi Wang</cp:lastModifiedBy>
  <cp:revision>13</cp:revision>
  <dcterms:created xsi:type="dcterms:W3CDTF">2018-02-07T13:14:28Z</dcterms:created>
  <dcterms:modified xsi:type="dcterms:W3CDTF">2025-08-25T06:02:14Z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0x01010005C50F3E46AA9348818A496C8ED3934F</vt:lpwstr>
  </property>
  <property fmtid="{D5CDD505-2E9C-101B-9397-08002B2CF9AE}" pid="3" name="MSIP_Label_2059aa38-f392-4105-be92-628035578272_Enabled">
    <vt:lpwstr>true</vt:lpwstr>
  </property>
  <property fmtid="{D5CDD505-2E9C-101B-9397-08002B2CF9AE}" pid="4" name="MSIP_Label_2059aa38-f392-4105-be92-628035578272_SetDate">
    <vt:lpwstr>2021-07-02T10:16:53Z</vt:lpwstr>
  </property>
  <property fmtid="{D5CDD505-2E9C-101B-9397-08002B2CF9AE}" pid="5" name="MSIP_Label_2059aa38-f392-4105-be92-628035578272_Method">
    <vt:lpwstr>Standard</vt:lpwstr>
  </property>
  <property fmtid="{D5CDD505-2E9C-101B-9397-08002B2CF9AE}" pid="6" name="MSIP_Label_2059aa38-f392-4105-be92-628035578272_Name">
    <vt:lpwstr>IOMLb0020IN123173</vt:lpwstr>
  </property>
  <property fmtid="{D5CDD505-2E9C-101B-9397-08002B2CF9AE}" pid="7" name="MSIP_Label_2059aa38-f392-4105-be92-628035578272_SiteId">
    <vt:lpwstr>1588262d-23fb-43b4-bd6e-bce49c8e6186</vt:lpwstr>
  </property>
  <property fmtid="{D5CDD505-2E9C-101B-9397-08002B2CF9AE}" pid="8" name="MSIP_Label_2059aa38-f392-4105-be92-628035578272_ActionId">
    <vt:lpwstr>1307480a-e255-456d-83a4-2225137f05c5</vt:lpwstr>
  </property>
  <property fmtid="{D5CDD505-2E9C-101B-9397-08002B2CF9AE}" pid="9" name="MSIP_Label_2059aa38-f392-4105-be92-628035578272_ContentBits">
    <vt:lpwstr>0</vt:lpwstr>
  </property>
</Properties>
</file>