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80" r:id="rId5"/>
    <p:sldId id="276" r:id="rId6"/>
    <p:sldId id="277" r:id="rId7"/>
    <p:sldId id="286" r:id="rId8"/>
    <p:sldId id="287" r:id="rId9"/>
    <p:sldId id="289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5F4273A-527C-C424-D3EA-B83EEE725ED0}" name="AHMADI Gul Mohammad" initials="GA" userId="S::gahmadi@iom.int::5ee714c1-daa7-47db-be11-f5092738598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A0"/>
    <a:srgbClr val="0019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75138"/>
  </p:normalViewPr>
  <p:slideViewPr>
    <p:cSldViewPr snapToGrid="0">
      <p:cViewPr varScale="1">
        <p:scale>
          <a:sx n="100" d="100"/>
          <a:sy n="100" d="100"/>
        </p:scale>
        <p:origin x="2728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B74DB-BB14-0549-932A-8E295EC00509}" type="datetimeFigureOut">
              <a:rPr lang="en-US" smtClean="0"/>
              <a:t>8/25/25</a:t>
            </a:fld>
            <a:endParaRPr lang="en-US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23CC8-AFAD-CE4D-A9C6-54616C9F9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202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523CC8-AFAD-CE4D-A9C6-54616C9F9D5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970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D60755E3-E38A-7746-B350-B2B27EB51D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066" y="5662253"/>
            <a:ext cx="2165867" cy="1080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482996B8-7758-924F-95A7-EA63DDAB7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1146" y="1031563"/>
            <a:ext cx="9969708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/>
              <a:t>TITLE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9FD3C252-914E-9945-8B43-6C3ECB129EB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11146" y="2357126"/>
            <a:ext cx="9969708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 </a:t>
            </a:r>
          </a:p>
        </p:txBody>
      </p:sp>
    </p:spTree>
    <p:extLst>
      <p:ext uri="{BB962C8B-B14F-4D97-AF65-F5344CB8AC3E}">
        <p14:creationId xmlns:p14="http://schemas.microsoft.com/office/powerpoint/2010/main" val="18664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+ TEXT BO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’image 2">
            <a:extLst>
              <a:ext uri="{FF2B5EF4-FFF2-40B4-BE49-F238E27FC236}">
                <a16:creationId xmlns:a16="http://schemas.microsoft.com/office/drawing/2014/main" id="{51EDBEE3-1D5B-2B4B-BCBA-5CCA6F6AC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1875"/>
            <a:ext cx="12192000" cy="61702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4CAA1689-C07E-BF4E-A678-768B607FEC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3375374" cy="1530625"/>
          </a:xfrm>
          <a:prstGeom prst="rect">
            <a:avLst/>
          </a:prstGeom>
          <a:solidFill>
            <a:srgbClr val="00196D">
              <a:alpha val="69804"/>
            </a:srgbClr>
          </a:solidFill>
        </p:spPr>
        <p:txBody>
          <a:bodyPr lIns="288000" tIns="288000" rIns="288000" bIns="288000" anchor="ctr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A100D752-4660-364F-8192-DAEA4BED20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530626"/>
            <a:ext cx="3375374" cy="4651513"/>
          </a:xfrm>
          <a:prstGeom prst="rect">
            <a:avLst/>
          </a:prstGeom>
          <a:solidFill>
            <a:srgbClr val="00196D">
              <a:alpha val="70000"/>
            </a:srgbClr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5B43293-C0FA-2244-8FA3-75ADC8627E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3656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+ TEXT BOX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’image 2">
            <a:extLst>
              <a:ext uri="{FF2B5EF4-FFF2-40B4-BE49-F238E27FC236}">
                <a16:creationId xmlns:a16="http://schemas.microsoft.com/office/drawing/2014/main" id="{51EDBEE3-1D5B-2B4B-BCBA-5CCA6F6AC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1821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AEBCEEE-B9D7-A041-A698-B24DAEFAD8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6626" y="0"/>
            <a:ext cx="3375374" cy="1530625"/>
          </a:xfrm>
          <a:prstGeom prst="rect">
            <a:avLst/>
          </a:prstGeom>
          <a:solidFill>
            <a:srgbClr val="00196D">
              <a:alpha val="69804"/>
            </a:srgbClr>
          </a:solidFill>
        </p:spPr>
        <p:txBody>
          <a:bodyPr lIns="288000" tIns="288000" rIns="288000" bIns="288000" anchor="ctr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DD27815-B906-634D-BA9B-42B8F72659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6626" y="1530626"/>
            <a:ext cx="3375374" cy="4651513"/>
          </a:xfrm>
          <a:prstGeom prst="rect">
            <a:avLst/>
          </a:prstGeom>
          <a:solidFill>
            <a:srgbClr val="00196D">
              <a:alpha val="70000"/>
            </a:srgbClr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CA406E9-BDBA-F242-811F-8BFC4DD3CD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3222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8DF5BA7-04D4-DF48-9230-5E261088FD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210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DAAE9EE-5CC9-1E49-8C69-38DC128B57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9"/>
          </a:xfrm>
          <a:prstGeom prst="rect">
            <a:avLst/>
          </a:prstGeom>
        </p:spPr>
      </p:pic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F71DDF9B-7F04-BD4A-B0B7-0ED76E378A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91938"/>
            <a:ext cx="5157787" cy="38977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BE99B60-6C3E-9D4A-A88B-B459B2ED81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91938"/>
            <a:ext cx="5183188" cy="38977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EE0A582B-5D35-2D4E-913F-8ADA140BB0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178828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2C1BB9-6455-E145-91B9-D4B2B698F5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>
                <a:solidFill>
                  <a:srgbClr val="0033A0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2C7FD4-33D8-3648-BA68-32730B136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137189-CEDA-0547-8741-371F77C229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189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MNS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42C321-3E99-214E-B3C1-D7EA7969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0AFD6D3-5F3F-0C4B-BB45-EA233823B7B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802747"/>
            <a:ext cx="4858485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>
                <a:solidFill>
                  <a:srgbClr val="0033A0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446C5D8-65A7-074E-97F5-7C728DA96C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673CAF2-56B5-5E40-9BAF-D3D120DCCCC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2738717"/>
            <a:ext cx="4860073" cy="34382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B189EC70-CD90-A243-9D22-146F01B2DEA4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493456" y="1802747"/>
            <a:ext cx="4858485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>
                <a:solidFill>
                  <a:srgbClr val="0033A0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D4949B8A-D5C6-534C-9C33-C53B816160D0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491868" y="2738717"/>
            <a:ext cx="4860073" cy="34382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271292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MNS TEXT/IMAGE/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42C321-3E99-214E-B3C1-D7EA7969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8BB469-0977-304C-A18C-69987FEC11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1795354"/>
            <a:ext cx="5157787" cy="4394309"/>
          </a:xfrm>
          <a:prstGeom prst="rect">
            <a:avLst/>
          </a:prstGeom>
        </p:spPr>
        <p:txBody>
          <a:bodyPr/>
          <a:lstStyle>
            <a:lvl1pPr marL="0" indent="0" defTabSz="554400">
              <a:spcBef>
                <a:spcPts val="600"/>
              </a:spcBef>
              <a:spcAft>
                <a:spcPts val="1200"/>
              </a:spcAft>
              <a:buNone/>
              <a:defRPr b="0"/>
            </a:lvl1pPr>
            <a:lvl2pPr marL="0" indent="0" algn="just" defTabSz="554400">
              <a:spcBef>
                <a:spcPts val="600"/>
              </a:spcBef>
              <a:buNone/>
              <a:defRPr>
                <a:solidFill>
                  <a:srgbClr val="0033A0"/>
                </a:solidFill>
                <a:latin typeface="+mn-lt"/>
              </a:defRPr>
            </a:lvl2pPr>
            <a:lvl3pPr marL="0" indent="0" algn="just" defTabSz="554400">
              <a:spcBef>
                <a:spcPts val="600"/>
              </a:spcBef>
              <a:buNone/>
              <a:defRPr/>
            </a:lvl3pPr>
            <a:lvl4pPr marL="0" indent="0" algn="just" defTabSz="554400">
              <a:spcBef>
                <a:spcPts val="600"/>
              </a:spcBef>
              <a:buNone/>
              <a:defRPr/>
            </a:lvl4pPr>
            <a:lvl5pPr marL="0" indent="0" algn="just" defTabSz="554400">
              <a:spcBef>
                <a:spcPts val="600"/>
              </a:spcBef>
              <a:buNone/>
              <a:defRPr/>
            </a:lvl5pPr>
          </a:lstStyle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446C5D8-65A7-074E-97F5-7C728DA96C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6A7DB012-93D5-4848-B1BB-0AB59EFAE121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95559" y="1795354"/>
            <a:ext cx="5157787" cy="4394309"/>
          </a:xfrm>
          <a:prstGeom prst="rect">
            <a:avLst/>
          </a:prstGeom>
        </p:spPr>
        <p:txBody>
          <a:bodyPr/>
          <a:lstStyle>
            <a:lvl1pPr marL="0" indent="0" defTabSz="554400">
              <a:spcBef>
                <a:spcPts val="600"/>
              </a:spcBef>
              <a:spcAft>
                <a:spcPts val="1200"/>
              </a:spcAft>
              <a:buNone/>
              <a:defRPr b="0"/>
            </a:lvl1pPr>
            <a:lvl2pPr marL="0" indent="0" algn="just" defTabSz="554400">
              <a:spcBef>
                <a:spcPts val="600"/>
              </a:spcBef>
              <a:buNone/>
              <a:defRPr>
                <a:solidFill>
                  <a:srgbClr val="0033A0"/>
                </a:solidFill>
                <a:latin typeface="+mn-lt"/>
              </a:defRPr>
            </a:lvl2pPr>
            <a:lvl3pPr marL="0" indent="0" algn="just" defTabSz="554400">
              <a:spcBef>
                <a:spcPts val="600"/>
              </a:spcBef>
              <a:buNone/>
              <a:defRPr/>
            </a:lvl3pPr>
            <a:lvl4pPr marL="0" indent="0" algn="just" defTabSz="554400">
              <a:spcBef>
                <a:spcPts val="600"/>
              </a:spcBef>
              <a:buNone/>
              <a:defRPr/>
            </a:lvl4pPr>
            <a:lvl5pPr marL="0" indent="0" algn="just" defTabSz="554400">
              <a:spcBef>
                <a:spcPts val="600"/>
              </a:spcBef>
              <a:buNone/>
              <a:defRPr/>
            </a:lvl5pPr>
          </a:lstStyle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92561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MNS TEXT/IMAGE/INFOGRAPHIC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8BB469-0977-304C-A18C-69987FEC11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365126"/>
            <a:ext cx="5157787" cy="5824538"/>
          </a:xfrm>
          <a:prstGeom prst="rect">
            <a:avLst/>
          </a:prstGeom>
        </p:spPr>
        <p:txBody>
          <a:bodyPr/>
          <a:lstStyle>
            <a:lvl1pPr marL="0" indent="0" defTabSz="554400">
              <a:spcBef>
                <a:spcPts val="600"/>
              </a:spcBef>
              <a:spcAft>
                <a:spcPts val="1200"/>
              </a:spcAft>
              <a:buNone/>
              <a:defRPr b="0">
                <a:solidFill>
                  <a:srgbClr val="0033A0"/>
                </a:solidFill>
                <a:latin typeface="+mn-lt"/>
              </a:defRPr>
            </a:lvl1pPr>
            <a:lvl2pPr marL="0" indent="0" defTabSz="554400">
              <a:spcBef>
                <a:spcPts val="600"/>
              </a:spcBef>
              <a:buNone/>
              <a:defRPr/>
            </a:lvl2pPr>
            <a:lvl3pPr marL="0" indent="0" defTabSz="554400">
              <a:spcBef>
                <a:spcPts val="600"/>
              </a:spcBef>
              <a:buNone/>
              <a:defRPr/>
            </a:lvl3pPr>
            <a:lvl4pPr marL="0" indent="0" defTabSz="554400">
              <a:spcBef>
                <a:spcPts val="600"/>
              </a:spcBef>
              <a:buNone/>
              <a:defRPr/>
            </a:lvl4pPr>
            <a:lvl5pPr marL="0" indent="0" defTabSz="554400"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446C5D8-65A7-074E-97F5-7C728DA96C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6A7DB012-93D5-4848-B1BB-0AB59EFAE121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95559" y="365126"/>
            <a:ext cx="5157787" cy="5824537"/>
          </a:xfrm>
          <a:prstGeom prst="rect">
            <a:avLst/>
          </a:prstGeom>
        </p:spPr>
        <p:txBody>
          <a:bodyPr/>
          <a:lstStyle>
            <a:lvl1pPr marL="0" indent="0" defTabSz="554400">
              <a:spcBef>
                <a:spcPts val="600"/>
              </a:spcBef>
              <a:spcAft>
                <a:spcPts val="1200"/>
              </a:spcAft>
              <a:buNone/>
              <a:defRPr b="0">
                <a:solidFill>
                  <a:srgbClr val="0033A0"/>
                </a:solidFill>
                <a:latin typeface="+mn-lt"/>
              </a:defRPr>
            </a:lvl1pPr>
            <a:lvl2pPr marL="0" indent="0" defTabSz="554400">
              <a:spcBef>
                <a:spcPts val="600"/>
              </a:spcBef>
              <a:buNone/>
              <a:defRPr/>
            </a:lvl2pPr>
            <a:lvl3pPr marL="0" indent="0" defTabSz="554400">
              <a:spcBef>
                <a:spcPts val="600"/>
              </a:spcBef>
              <a:buNone/>
              <a:defRPr/>
            </a:lvl3pPr>
            <a:lvl4pPr marL="0" indent="0" defTabSz="554400">
              <a:spcBef>
                <a:spcPts val="600"/>
              </a:spcBef>
              <a:buNone/>
              <a:defRPr/>
            </a:lvl4pPr>
            <a:lvl5pPr marL="0" indent="0" defTabSz="554400"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11512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NFOGRAPHIC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331CBA-B20B-3B44-92AD-C4C1538BE6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1106836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97FD40D-CD9E-B346-A121-7FD5CB4415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142FA6-4661-C647-8BD5-D71B25FDAD3B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199" y="1690688"/>
            <a:ext cx="10547195" cy="43978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8223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S 3 COLO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EBCEEE-B9D7-A041-A698-B24DAEFAD8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581890"/>
            <a:ext cx="10655526" cy="486889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3600">
                <a:solidFill>
                  <a:srgbClr val="0033A0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’image 2">
            <a:extLst>
              <a:ext uri="{FF2B5EF4-FFF2-40B4-BE49-F238E27FC236}">
                <a16:creationId xmlns:a16="http://schemas.microsoft.com/office/drawing/2014/main" id="{51EDBEE3-1D5B-2B4B-BCBA-5CCA6F6AC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9788" y="2266251"/>
            <a:ext cx="3265073" cy="2204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DD27815-B906-634D-BA9B-42B8F72659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4719150"/>
            <a:ext cx="3265073" cy="10357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09C59DD-81CC-D64B-B88B-C5A1B36645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70CD4834-D61F-BE42-9FB3-AC0D67700F5A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839788" y="1071356"/>
            <a:ext cx="10655526" cy="567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3" name="Espace réservé du texte 3">
            <a:extLst>
              <a:ext uri="{FF2B5EF4-FFF2-40B4-BE49-F238E27FC236}">
                <a16:creationId xmlns:a16="http://schemas.microsoft.com/office/drawing/2014/main" id="{D36377A0-B2FC-254C-B4EF-774D513C878C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4535014" y="4719150"/>
            <a:ext cx="3265073" cy="10357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Espace réservé du texte 3">
            <a:extLst>
              <a:ext uri="{FF2B5EF4-FFF2-40B4-BE49-F238E27FC236}">
                <a16:creationId xmlns:a16="http://schemas.microsoft.com/office/drawing/2014/main" id="{F356E3C4-9C77-D243-8888-15D21EA3F41E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8230240" y="4719150"/>
            <a:ext cx="3336327" cy="10357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Espace réservé de l’image 2">
            <a:extLst>
              <a:ext uri="{FF2B5EF4-FFF2-40B4-BE49-F238E27FC236}">
                <a16:creationId xmlns:a16="http://schemas.microsoft.com/office/drawing/2014/main" id="{27317210-FA97-8749-A8C5-095DB53F4D60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30241" y="2266251"/>
            <a:ext cx="3265073" cy="2204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14" name="Espace réservé de l’image 2">
            <a:extLst>
              <a:ext uri="{FF2B5EF4-FFF2-40B4-BE49-F238E27FC236}">
                <a16:creationId xmlns:a16="http://schemas.microsoft.com/office/drawing/2014/main" id="{C858CE35-B425-0E4A-B5C1-C67DB99544F0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4535014" y="2266251"/>
            <a:ext cx="3265073" cy="2204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2087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XT INFOGRAPHIC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938847E-E6A3-5343-8CEC-B52DD40203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81105880-5E6B-6E4A-B5C9-CBC0DE9DFD0C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449337" y="702527"/>
            <a:ext cx="6936057" cy="51664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43D1123D-9FE3-614F-B1DF-38815C374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702527"/>
            <a:ext cx="3375374" cy="1137424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rgbClr val="0033A0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802082E6-4899-044F-92CE-0470567E9E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375374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77888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A85970F-249C-E843-9EEF-B8D3A87D1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u titre 7">
            <a:extLst>
              <a:ext uri="{FF2B5EF4-FFF2-40B4-BE49-F238E27FC236}">
                <a16:creationId xmlns:a16="http://schemas.microsoft.com/office/drawing/2014/main" id="{B98E281D-7976-CF46-98CA-4B5AAEEF0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9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62" r:id="rId5"/>
    <p:sldLayoutId id="2147483661" r:id="rId6"/>
    <p:sldLayoutId id="2147483654" r:id="rId7"/>
    <p:sldLayoutId id="2147483657" r:id="rId8"/>
    <p:sldLayoutId id="2147483658" r:id="rId9"/>
    <p:sldLayoutId id="2147483659" r:id="rId10"/>
    <p:sldLayoutId id="2147483660" r:id="rId11"/>
    <p:sldLayoutId id="214748365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0033A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lilian.dawha@undp.org" TargetMode="External"/><Relationship Id="rId2" Type="http://schemas.openxmlformats.org/officeDocument/2006/relationships/hyperlink" Target="mailto:wanyi.wang@undp.org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oster for a health exercise&#10;&#10;AI-generated content may be incorrect.">
            <a:extLst>
              <a:ext uri="{FF2B5EF4-FFF2-40B4-BE49-F238E27FC236}">
                <a16:creationId xmlns:a16="http://schemas.microsoft.com/office/drawing/2014/main" id="{4F0F0779-98F2-4408-8631-50EE67B49434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" y="442454"/>
            <a:ext cx="12152672" cy="6076335"/>
          </a:xfrm>
        </p:spPr>
      </p:pic>
    </p:spTree>
    <p:extLst>
      <p:ext uri="{BB962C8B-B14F-4D97-AF65-F5344CB8AC3E}">
        <p14:creationId xmlns:p14="http://schemas.microsoft.com/office/powerpoint/2010/main" val="2707155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A756F4-722A-E248-89FF-B2634DDA7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06188"/>
            <a:ext cx="10515600" cy="1999315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United Nations Development </a:t>
            </a:r>
            <a:r>
              <a:rPr lang="en-US" sz="2400" b="1" dirty="0" err="1">
                <a:solidFill>
                  <a:schemeClr val="tx1"/>
                </a:solidFill>
              </a:rPr>
              <a:t>Programme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b="1" dirty="0">
                <a:solidFill>
                  <a:schemeClr val="tx1"/>
                </a:solidFill>
              </a:rPr>
              <a:t>Pacific Office in the FSM</a:t>
            </a:r>
            <a:br>
              <a:rPr lang="en-US" sz="2400" b="1" dirty="0">
                <a:solidFill>
                  <a:schemeClr val="tx1"/>
                </a:solidFill>
              </a:rPr>
            </a:br>
            <a:r>
              <a:rPr lang="en-US" sz="2400" b="1" dirty="0">
                <a:solidFill>
                  <a:schemeClr val="tx1"/>
                </a:solidFill>
              </a:rPr>
              <a:t>Countries of coverage: FSM | RMI | Nauru | Kiribati | Palau</a:t>
            </a:r>
            <a:br>
              <a:rPr lang="en-US" sz="2400" b="1" dirty="0">
                <a:solidFill>
                  <a:schemeClr val="tx1"/>
                </a:solidFill>
              </a:rPr>
            </a:br>
            <a:r>
              <a:rPr lang="en-US" sz="2400" b="1" dirty="0">
                <a:solidFill>
                  <a:schemeClr val="tx1"/>
                </a:solidFill>
              </a:rPr>
              <a:t>States of coverage in FSM: Yap | Chuuk | Pohnpei | Kosrae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BD83A2-F99C-DB7E-CDDF-142791870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7046" y="622598"/>
            <a:ext cx="805207" cy="163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785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C138DBC-961C-5D4B-8ED4-ABB2F801C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513247"/>
            <a:ext cx="4858485" cy="426858"/>
          </a:xfrm>
        </p:spPr>
        <p:txBody>
          <a:bodyPr/>
          <a:lstStyle/>
          <a:p>
            <a:pPr algn="ctr"/>
            <a:r>
              <a:rPr lang="en-US" dirty="0"/>
              <a:t>Agency Role in Disaster Response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4E03B9-CB66-BD45-BE08-1AF2D190A56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1251285"/>
            <a:ext cx="4860073" cy="4925678"/>
          </a:xfrm>
        </p:spPr>
        <p:txBody>
          <a:bodyPr>
            <a:normAutofit/>
          </a:bodyPr>
          <a:lstStyle/>
          <a:p>
            <a:r>
              <a:rPr lang="en-US" sz="1800" b="1" dirty="0"/>
              <a:t>Supporting national leadership:</a:t>
            </a:r>
            <a:r>
              <a:rPr lang="en-US" sz="1800" dirty="0"/>
              <a:t> strengthen disaster preparedness, planning, and institutional capacity</a:t>
            </a:r>
          </a:p>
          <a:p>
            <a:r>
              <a:rPr lang="en-US" sz="1800" b="1" dirty="0"/>
              <a:t>Rapid recovery coordination:</a:t>
            </a:r>
            <a:r>
              <a:rPr lang="en-US" sz="1800" dirty="0"/>
              <a:t> UNDP helps countries transition from emergency response to early recovery, linking humanitarian relief with long-term development and resilience building</a:t>
            </a:r>
          </a:p>
          <a:p>
            <a:r>
              <a:rPr lang="en-US" sz="1800" b="1" dirty="0"/>
              <a:t>Building back better:</a:t>
            </a:r>
            <a:r>
              <a:rPr lang="en-US" sz="1800" dirty="0"/>
              <a:t> UNDP supports communities and governments to recover livelihoods, restore critical infrastructure, and rebuild in ways that reduce future risks and enhance climate resilience</a:t>
            </a:r>
          </a:p>
          <a:p>
            <a:r>
              <a:rPr lang="en-US" sz="1800" b="1" dirty="0"/>
              <a:t>Mobilizing partnerships and financing:</a:t>
            </a:r>
            <a:r>
              <a:rPr lang="en-US" sz="1800" dirty="0"/>
              <a:t> UNDP connects governments with international partners, expertise, and financing mechanisms to scale up disaster risk reduction, recovery, and sustainable development solutions</a:t>
            </a:r>
          </a:p>
          <a:p>
            <a:pPr algn="just"/>
            <a:endParaRPr lang="en-US" sz="1800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81AAAD0-875E-1C48-833E-F11C497022B6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493456" y="558259"/>
            <a:ext cx="4858485" cy="426857"/>
          </a:xfrm>
        </p:spPr>
        <p:txBody>
          <a:bodyPr/>
          <a:lstStyle/>
          <a:p>
            <a:pPr algn="ctr"/>
            <a:r>
              <a:rPr lang="en-US" dirty="0"/>
              <a:t>Key Projects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AA6F40C-2195-4C42-A459-38604C775C6B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491868" y="1251285"/>
            <a:ext cx="4860073" cy="4925678"/>
          </a:xfrm>
        </p:spPr>
        <p:txBody>
          <a:bodyPr/>
          <a:lstStyle/>
          <a:p>
            <a:pPr algn="just"/>
            <a:r>
              <a:rPr lang="en-US" sz="1800" dirty="0"/>
              <a:t>Exploring Solutions for Potentially Polluting </a:t>
            </a:r>
            <a:r>
              <a:rPr lang="en-US" sz="1800" b="1" dirty="0"/>
              <a:t>Shipwrecks in the Chuuk Lagoon</a:t>
            </a:r>
          </a:p>
          <a:p>
            <a:pPr algn="just"/>
            <a:r>
              <a:rPr lang="en-US" sz="1800" b="1" dirty="0"/>
              <a:t>Long-term Adaptation </a:t>
            </a:r>
            <a:r>
              <a:rPr lang="en-US" sz="1800" dirty="0"/>
              <a:t>for Sustainable Development in the FSM</a:t>
            </a:r>
          </a:p>
          <a:p>
            <a:pPr algn="just"/>
            <a:r>
              <a:rPr lang="en-US" sz="1800" b="1" dirty="0"/>
              <a:t>Preparedness for Tsunamis </a:t>
            </a:r>
            <a:r>
              <a:rPr lang="en-US" sz="1800" dirty="0"/>
              <a:t>in the Asia Pacific region </a:t>
            </a:r>
            <a:r>
              <a:rPr lang="en-US" sz="1800" b="1" dirty="0"/>
              <a:t>Phase IV</a:t>
            </a:r>
          </a:p>
          <a:p>
            <a:pPr algn="just"/>
            <a:r>
              <a:rPr lang="en-US" sz="1800" b="1" dirty="0"/>
              <a:t>Enhancing Disaster and Climate Resilience</a:t>
            </a:r>
          </a:p>
          <a:p>
            <a:pPr algn="just"/>
            <a:r>
              <a:rPr lang="en-US" sz="1800" b="1" dirty="0"/>
              <a:t>Water security, resilience, and governance </a:t>
            </a:r>
            <a:r>
              <a:rPr lang="en-US" sz="1800" dirty="0"/>
              <a:t>in RMI</a:t>
            </a:r>
          </a:p>
        </p:txBody>
      </p:sp>
    </p:spTree>
    <p:extLst>
      <p:ext uri="{BB962C8B-B14F-4D97-AF65-F5344CB8AC3E}">
        <p14:creationId xmlns:p14="http://schemas.microsoft.com/office/powerpoint/2010/main" val="1072964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8E686D8-2940-80E0-F27E-B944CC586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22917C2-8D05-C850-B88A-EACD207C8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513247"/>
            <a:ext cx="4858485" cy="426858"/>
          </a:xfrm>
        </p:spPr>
        <p:txBody>
          <a:bodyPr/>
          <a:lstStyle/>
          <a:p>
            <a:pPr algn="ctr"/>
            <a:r>
              <a:rPr lang="en-US" dirty="0"/>
              <a:t>Existing Capacities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69DED0-42D3-FFD4-EF00-5A95AF87857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73100" y="1251285"/>
            <a:ext cx="10845800" cy="2463852"/>
          </a:xfrm>
        </p:spPr>
        <p:txBody>
          <a:bodyPr>
            <a:normAutofit/>
          </a:bodyPr>
          <a:lstStyle/>
          <a:p>
            <a:r>
              <a:rPr lang="en-US" sz="1800" dirty="0"/>
              <a:t>Chuuk Lagoon: 1-14 Sep Stakeholder Mapping and development of Strategic Partnerships, Information Gathering, Analysis and Risk Prioritization,  Mitigation Strategy Development, Reporting and Recommendations</a:t>
            </a:r>
          </a:p>
          <a:p>
            <a:r>
              <a:rPr lang="en-US" sz="1800" dirty="0"/>
              <a:t>Long-term adaptation: Mapping and data analysis with DECEM</a:t>
            </a:r>
          </a:p>
          <a:p>
            <a:r>
              <a:rPr lang="en-US" sz="1800" dirty="0"/>
              <a:t>Tsunami Preparedness: regional experience ready for localization in FSM</a:t>
            </a:r>
          </a:p>
          <a:p>
            <a:r>
              <a:rPr lang="en-US" sz="1800" dirty="0"/>
              <a:t>EDCR: Construction of EOC, prepositioned HF/VHF Radios at 68 sites, water trucks in states and outer islands</a:t>
            </a:r>
          </a:p>
          <a:p>
            <a:r>
              <a:rPr lang="en-US" sz="1800" dirty="0"/>
              <a:t>Water resilience: outer island water harvesting and ground water well strengthening, drought contingency plans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A9560C6-4F6F-36F6-FD19-1439774FDE66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071573" y="3981306"/>
            <a:ext cx="4858485" cy="426857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Coordination Mechanisms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5B740F9-236D-7EFB-AD31-9854C2CC730F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1069985" y="4674332"/>
            <a:ext cx="4860073" cy="1253920"/>
          </a:xfrm>
        </p:spPr>
        <p:txBody>
          <a:bodyPr/>
          <a:lstStyle/>
          <a:p>
            <a:pPr algn="just"/>
            <a:r>
              <a:rPr lang="en-US" sz="1800" dirty="0"/>
              <a:t>Direct liaison with DECEM at national level</a:t>
            </a:r>
          </a:p>
          <a:p>
            <a:pPr algn="just"/>
            <a:r>
              <a:rPr lang="en-US" sz="1800" dirty="0"/>
              <a:t>Working through DECEM with State EPAs</a:t>
            </a:r>
          </a:p>
          <a:p>
            <a:pPr algn="just"/>
            <a:r>
              <a:rPr lang="en-US" sz="1800" dirty="0"/>
              <a:t>Directly with State EPAs with DECEM’s support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874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85DD2AB-8C10-25DB-8EF8-D1A66D003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338DEBD-63B6-B2F0-106D-089BBE926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901553"/>
            <a:ext cx="4858485" cy="42685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Community Engagement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C8FB7F4-3A6C-5F83-67B9-97249CB0570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1639591"/>
            <a:ext cx="4860073" cy="4925678"/>
          </a:xfrm>
        </p:spPr>
        <p:txBody>
          <a:bodyPr/>
          <a:lstStyle/>
          <a:p>
            <a:r>
              <a:rPr lang="en-US" sz="1800" dirty="0"/>
              <a:t>Technical capacity building and training of trainers</a:t>
            </a:r>
          </a:p>
          <a:p>
            <a:r>
              <a:rPr lang="en-US" sz="1800" dirty="0"/>
              <a:t>Technical design and disclosure surveys</a:t>
            </a:r>
          </a:p>
          <a:p>
            <a:r>
              <a:rPr lang="en-US" sz="1800" dirty="0"/>
              <a:t>Mobilizing community as local builders and installation work based on comprehensive training and skills assessment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A79F109-E748-D214-B0CB-20024A4995D7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493456" y="946565"/>
            <a:ext cx="4858485" cy="426857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Lessons from Past Events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43B6019-C233-6197-2B41-332BD626510C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491868" y="1639591"/>
            <a:ext cx="5232494" cy="4925678"/>
          </a:xfrm>
        </p:spPr>
        <p:txBody>
          <a:bodyPr/>
          <a:lstStyle/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US" sz="1800" dirty="0"/>
              <a:t>Contingency plan that outlines different activities that may be impacted in delivery time by travel restrictions, quarantine and disrupted supply chain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US" sz="1800" dirty="0"/>
              <a:t>Developing capacity of local counterparts to sustain project results 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US" sz="1800" dirty="0"/>
              <a:t>Coordination with other projects and development partners was important for efficient project activity and increase synergy</a:t>
            </a:r>
            <a:endParaRPr lang="en-FJ" sz="1800" dirty="0"/>
          </a:p>
        </p:txBody>
      </p:sp>
      <p:pic>
        <p:nvPicPr>
          <p:cNvPr id="2" name="Picture 1" descr="A group of people holding signs&#10;&#10;Description automatically generated">
            <a:extLst>
              <a:ext uri="{FF2B5EF4-FFF2-40B4-BE49-F238E27FC236}">
                <a16:creationId xmlns:a16="http://schemas.microsoft.com/office/drawing/2014/main" id="{8FB3CE71-810C-8A78-075D-F04B2CBF8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087358"/>
            <a:ext cx="3016134" cy="22621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8FC02F-D6BC-81F0-0D69-A4D81F940A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8669" y="4121224"/>
            <a:ext cx="1715676" cy="22714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283AB1-9880-7E40-B76A-BAA6213023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5818" y="4130529"/>
            <a:ext cx="3007567" cy="22621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FADA94-5A09-2884-6C38-24BD20FD08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8614" y="4096662"/>
            <a:ext cx="1776442" cy="235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192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3034-D80C-1BBF-B059-2CB797B3E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BA0AECB-C066-9C56-8400-17B82C6A0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25089" y="3262205"/>
            <a:ext cx="4858485" cy="42685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Thank you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3BE49BB-C91B-1932-CFD5-D07936CE2CC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859611" y="4237382"/>
            <a:ext cx="2492997" cy="904462"/>
          </a:xfrm>
        </p:spPr>
        <p:txBody>
          <a:bodyPr/>
          <a:lstStyle/>
          <a:p>
            <a:pPr marL="0" indent="0" algn="just">
              <a:buNone/>
            </a:pPr>
            <a:r>
              <a:rPr lang="en-US" sz="1800" dirty="0">
                <a:hlinkClick r:id="rId2"/>
              </a:rPr>
              <a:t>wanyi.wang@undp.org</a:t>
            </a:r>
            <a:endParaRPr lang="en-US" sz="1800" dirty="0"/>
          </a:p>
          <a:p>
            <a:pPr marL="0" indent="0" algn="just">
              <a:buNone/>
            </a:pPr>
            <a:r>
              <a:rPr lang="en-US" sz="1800" dirty="0">
                <a:hlinkClick r:id="rId3"/>
              </a:rPr>
              <a:t>lilian.dawha@undp.org</a:t>
            </a:r>
            <a:r>
              <a:rPr lang="en-US" sz="1800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B1907A-ACF5-2252-6EE1-4343BA067A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1729" y="1059920"/>
            <a:ext cx="805207" cy="16344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754EB9C-7E57-1D81-F567-66C87D4D8653}"/>
              </a:ext>
            </a:extLst>
          </p:cNvPr>
          <p:cNvSpPr txBox="1"/>
          <p:nvPr/>
        </p:nvSpPr>
        <p:spPr>
          <a:xfrm>
            <a:off x="4707835" y="6117021"/>
            <a:ext cx="2796551" cy="7409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559494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IOM official">
      <a:dk1>
        <a:srgbClr val="000000"/>
      </a:dk1>
      <a:lt1>
        <a:srgbClr val="FFFFFF"/>
      </a:lt1>
      <a:dk2>
        <a:srgbClr val="0033A0"/>
      </a:dk2>
      <a:lt2>
        <a:srgbClr val="FFFFFF"/>
      </a:lt2>
      <a:accent1>
        <a:srgbClr val="0033A0"/>
      </a:accent1>
      <a:accent2>
        <a:srgbClr val="4663A8"/>
      </a:accent2>
      <a:accent3>
        <a:srgbClr val="C3CBE3"/>
      </a:accent3>
      <a:accent4>
        <a:srgbClr val="E9EBF6"/>
      </a:accent4>
      <a:accent5>
        <a:srgbClr val="5B92E5"/>
      </a:accent5>
      <a:accent6>
        <a:srgbClr val="6F9FD5"/>
      </a:accent6>
      <a:hlink>
        <a:srgbClr val="0033A0"/>
      </a:hlink>
      <a:folHlink>
        <a:srgbClr val="C3CBE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C50F3E46AA9348818A496C8ED3934F" ma:contentTypeVersion="11" ma:contentTypeDescription="Create a new document." ma:contentTypeScope="" ma:versionID="812c8830a3ed32f1280de50dc6fea911">
  <xsd:schema xmlns:xsd="http://www.w3.org/2001/XMLSchema" xmlns:xs="http://www.w3.org/2001/XMLSchema" xmlns:p="http://schemas.microsoft.com/office/2006/metadata/properties" xmlns:ns2="cb65d321-00c9-499e-82f5-d77c4397f6e3" xmlns:ns3="d8ade204-0f6d-48f1-bbae-e267fdd38667" targetNamespace="http://schemas.microsoft.com/office/2006/metadata/properties" ma:root="true" ma:fieldsID="0d06411d36ba3b3c2c5852ea72bd8fef" ns2:_="" ns3:_="">
    <xsd:import namespace="cb65d321-00c9-499e-82f5-d77c4397f6e3"/>
    <xsd:import namespace="d8ade204-0f6d-48f1-bbae-e267fdd386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Notes0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65d321-00c9-499e-82f5-d77c4397f6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Notes0" ma:index="17" nillable="true" ma:displayName="Notes" ma:format="Dropdown" ma:internalName="Notes0">
      <xsd:simpleType>
        <xsd:restriction base="dms:Text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ade204-0f6d-48f1-bbae-e267fdd3866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8ade204-0f6d-48f1-bbae-e267fdd38667">
      <UserInfo>
        <DisplayName>GRAVIANO Nicola</DisplayName>
        <AccountId>924</AccountId>
        <AccountType/>
      </UserInfo>
      <UserInfo>
        <DisplayName>GYULKHANDANYAN Yelena</DisplayName>
        <AccountId>1068</AccountId>
        <AccountType/>
      </UserInfo>
      <UserInfo>
        <DisplayName>LONNBACK Lars</DisplayName>
        <AccountId>1302</AccountId>
        <AccountType/>
      </UserInfo>
      <UserInfo>
        <DisplayName>IBRAHIM Monica Georges</DisplayName>
        <AccountId>1508</AccountId>
        <AccountType/>
      </UserInfo>
      <UserInfo>
        <DisplayName>MCINTOSH Alix</DisplayName>
        <AccountId>1537</AccountId>
        <AccountType/>
      </UserInfo>
      <UserInfo>
        <DisplayName>CELI Carolina</DisplayName>
        <AccountId>1222</AccountId>
        <AccountType/>
      </UserInfo>
      <UserInfo>
        <DisplayName>MUTTIAH Amritha</DisplayName>
        <AccountId>747</AccountId>
        <AccountType/>
      </UserInfo>
      <UserInfo>
        <DisplayName>BORLAND Rosilyne</DisplayName>
        <AccountId>2135</AccountId>
        <AccountType/>
      </UserInfo>
      <UserInfo>
        <DisplayName>THUO Emily</DisplayName>
        <AccountId>571</AccountId>
        <AccountType/>
      </UserInfo>
      <UserInfo>
        <DisplayName>MARTIN Shauna</DisplayName>
        <AccountId>2182</AccountId>
        <AccountType/>
      </UserInfo>
      <UserInfo>
        <DisplayName>ESCARIZ Adriana</DisplayName>
        <AccountId>1121</AccountId>
        <AccountType/>
      </UserInfo>
      <UserInfo>
        <DisplayName>ZANETTE Georgina</DisplayName>
        <AccountId>1361</AccountId>
        <AccountType/>
      </UserInfo>
      <UserInfo>
        <DisplayName>BARCIA Sebastian</DisplayName>
        <AccountId>2469</AccountId>
        <AccountType/>
      </UserInfo>
      <UserInfo>
        <DisplayName>ELMALLAH Ahmed</DisplayName>
        <AccountId>305</AccountId>
        <AccountType/>
      </UserInfo>
    </SharedWithUsers>
    <Notes0 xmlns="cb65d321-00c9-499e-82f5-d77c4397f6e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F7BB522-3372-4191-B44F-1ED4043443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65d321-00c9-499e-82f5-d77c4397f6e3"/>
    <ds:schemaRef ds:uri="d8ade204-0f6d-48f1-bbae-e267fdd386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911EBE6-C297-4100-9967-8B08CBD33559}">
  <ds:schemaRefs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d8ade204-0f6d-48f1-bbae-e267fdd38667"/>
    <ds:schemaRef ds:uri="http://purl.org/dc/terms/"/>
    <ds:schemaRef ds:uri="http://www.w3.org/XML/1998/namespace"/>
    <ds:schemaRef ds:uri="http://purl.org/dc/elements/1.1/"/>
    <ds:schemaRef ds:uri="http://schemas.microsoft.com/office/2006/metadata/properties"/>
    <ds:schemaRef ds:uri="cb65d321-00c9-499e-82f5-d77c4397f6e3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B95EA38-359E-454C-9FB4-9C0B87CDD50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2059aa38-f392-4105-be92-628035578272}" enabled="1" method="Standard" siteId="{1588262d-23fb-43b4-bd6e-bce49c8e6186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390</Words>
  <Application>Microsoft Macintosh PowerPoint</Application>
  <PresentationFormat>Widescreen</PresentationFormat>
  <Paragraphs>34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Symbol</vt:lpstr>
      <vt:lpstr>Thème Office</vt:lpstr>
      <vt:lpstr>PowerPoint Presentation</vt:lpstr>
      <vt:lpstr>United Nations Development Programme Pacific Office in the FSM Countries of coverage: FSM | RMI | Nauru | Kiribati | Palau States of coverage in FSM: Yap | Chuuk | Pohnpei | Kosrae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GUILLEMIN Salômé</dc:creator>
  <cp:lastModifiedBy>Wanyi Wang</cp:lastModifiedBy>
  <cp:revision>13</cp:revision>
  <dcterms:created xsi:type="dcterms:W3CDTF">2018-02-07T13:14:28Z</dcterms:created>
  <dcterms:modified xsi:type="dcterms:W3CDTF">2025-08-25T06:02:14Z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0x01010005C50F3E46AA9348818A496C8ED3934F</vt:lpwstr>
  </property>
  <property fmtid="{D5CDD505-2E9C-101B-9397-08002B2CF9AE}" pid="3" name="MSIP_Label_2059aa38-f392-4105-be92-628035578272_Enabled">
    <vt:lpwstr>true</vt:lpwstr>
  </property>
  <property fmtid="{D5CDD505-2E9C-101B-9397-08002B2CF9AE}" pid="4" name="MSIP_Label_2059aa38-f392-4105-be92-628035578272_SetDate">
    <vt:lpwstr>2021-07-02T10:16:53Z</vt:lpwstr>
  </property>
  <property fmtid="{D5CDD505-2E9C-101B-9397-08002B2CF9AE}" pid="5" name="MSIP_Label_2059aa38-f392-4105-be92-628035578272_Method">
    <vt:lpwstr>Standard</vt:lpwstr>
  </property>
  <property fmtid="{D5CDD505-2E9C-101B-9397-08002B2CF9AE}" pid="6" name="MSIP_Label_2059aa38-f392-4105-be92-628035578272_Name">
    <vt:lpwstr>IOMLb0020IN123173</vt:lpwstr>
  </property>
  <property fmtid="{D5CDD505-2E9C-101B-9397-08002B2CF9AE}" pid="7" name="MSIP_Label_2059aa38-f392-4105-be92-628035578272_SiteId">
    <vt:lpwstr>1588262d-23fb-43b4-bd6e-bce49c8e6186</vt:lpwstr>
  </property>
  <property fmtid="{D5CDD505-2E9C-101B-9397-08002B2CF9AE}" pid="8" name="MSIP_Label_2059aa38-f392-4105-be92-628035578272_ActionId">
    <vt:lpwstr>1307480a-e255-456d-83a4-2225137f05c5</vt:lpwstr>
  </property>
  <property fmtid="{D5CDD505-2E9C-101B-9397-08002B2CF9AE}" pid="9" name="MSIP_Label_2059aa38-f392-4105-be92-628035578272_ContentBits">
    <vt:lpwstr>0</vt:lpwstr>
  </property>
</Properties>
</file>