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80" r:id="rId5"/>
    <p:sldId id="276" r:id="rId6"/>
    <p:sldId id="277" r:id="rId7"/>
    <p:sldId id="286" r:id="rId8"/>
    <p:sldId id="287" r:id="rId9"/>
    <p:sldId id="288" r:id="rId10"/>
    <p:sldId id="28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F4273A-527C-C424-D3EA-B83EEE725ED0}" name="AHMADI Gul Mohammad" initials="GA" userId="S::gahmadi@iom.int::5ee714c1-daa7-47db-be11-f509273859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ster for a health exercise&#10;&#10;AI-generated content may be incorrect.">
            <a:extLst>
              <a:ext uri="{FF2B5EF4-FFF2-40B4-BE49-F238E27FC236}">
                <a16:creationId xmlns:a16="http://schemas.microsoft.com/office/drawing/2014/main" id="{4F0F0779-98F2-4408-8631-50EE67B4943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54"/>
            <a:ext cx="12152672" cy="6076335"/>
          </a:xfrm>
        </p:spPr>
      </p:pic>
    </p:spTree>
    <p:extLst>
      <p:ext uri="{BB962C8B-B14F-4D97-AF65-F5344CB8AC3E}">
        <p14:creationId xmlns:p14="http://schemas.microsoft.com/office/powerpoint/2010/main" val="270715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u="sng" dirty="0">
                <a:solidFill>
                  <a:schemeClr val="tx1"/>
                </a:solidFill>
              </a:rPr>
              <a:t>Consider below for this slide </a:t>
            </a:r>
            <a:br>
              <a:rPr lang="en-US" sz="2400" b="1" i="1" u="sng" dirty="0"/>
            </a:br>
            <a:br>
              <a:rPr lang="en-US" sz="2400" b="1" dirty="0"/>
            </a:br>
            <a:r>
              <a:rPr lang="en-US" sz="2400" b="1" dirty="0">
                <a:solidFill>
                  <a:schemeClr val="tx1"/>
                </a:solidFill>
              </a:rPr>
              <a:t>Agency Name</a:t>
            </a:r>
            <a:r>
              <a:rPr lang="en-US" sz="2400" dirty="0">
                <a:solidFill>
                  <a:schemeClr val="tx1"/>
                </a:solidFill>
              </a:rPr>
              <a:t>: Name of the organization or department.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Logo</a:t>
            </a:r>
            <a:r>
              <a:rPr lang="en-US" sz="2400" dirty="0">
                <a:solidFill>
                  <a:schemeClr val="tx1"/>
                </a:solidFill>
              </a:rPr>
              <a:t>: High-resolution logo placed (top-left or center).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Geographic Coverage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i="1" dirty="0">
                <a:solidFill>
                  <a:schemeClr val="tx1"/>
                </a:solidFill>
              </a:rPr>
              <a:t>(optional)</a:t>
            </a:r>
            <a:r>
              <a:rPr lang="en-US" sz="2400" dirty="0">
                <a:solidFill>
                  <a:schemeClr val="tx1"/>
                </a:solidFill>
              </a:rPr>
              <a:t>: Brief mention of the areas or municipalities the agency serves,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5262-7827-7E43-9ECC-7DEB5D365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8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38DBC-961C-5D4B-8ED4-ABB2F801C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/>
          <a:lstStyle/>
          <a:p>
            <a:pPr algn="ctr"/>
            <a:r>
              <a:rPr lang="en-US" dirty="0"/>
              <a:t>Agency Role in Disaster Response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E03B9-CB66-BD45-BE08-1AF2D190A5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Include bullet points on Core responsibilities during disaster/emergency activation.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1AAAD0-875E-1C48-833E-F11C497022B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558259"/>
            <a:ext cx="4858485" cy="426857"/>
          </a:xfrm>
        </p:spPr>
        <p:txBody>
          <a:bodyPr/>
          <a:lstStyle/>
          <a:p>
            <a:pPr algn="ctr"/>
            <a:r>
              <a:rPr lang="en-US" dirty="0"/>
              <a:t>Key Projects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A6F40C-2195-4C42-A459-38604C775C6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251285"/>
            <a:ext cx="4860073" cy="4925678"/>
          </a:xfrm>
        </p:spPr>
        <p:txBody>
          <a:bodyPr/>
          <a:lstStyle/>
          <a:p>
            <a:pPr algn="just"/>
            <a:r>
              <a:rPr lang="en-US" sz="1800" dirty="0"/>
              <a:t>Highlight key disaster-related projects (e.g., WASH, capacity building, early warning systems, community work </a:t>
            </a:r>
            <a:r>
              <a:rPr lang="en-US" sz="1800" dirty="0" err="1"/>
              <a:t>etc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296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8E686D8-2940-80E0-F27E-B944CC58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2917C2-8D05-C850-B88A-EACD207C8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/>
          <a:lstStyle/>
          <a:p>
            <a:pPr algn="ctr"/>
            <a:r>
              <a:rPr lang="en-US" dirty="0"/>
              <a:t>Existing Capacities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69DED0-42D3-FFD4-EF00-5A95AF87857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/>
          <a:lstStyle/>
          <a:p>
            <a:r>
              <a:rPr lang="en-US" sz="1800" dirty="0"/>
              <a:t>Include current assets—trained personnel, equipment, logistics, 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9560C6-4F6F-36F6-FD19-1439774FDE6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558259"/>
            <a:ext cx="4858485" cy="4268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Coordination Mechanisms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B740F9-236D-7EFB-AD31-9854C2CC73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251285"/>
            <a:ext cx="4860073" cy="4925678"/>
          </a:xfrm>
        </p:spPr>
        <p:txBody>
          <a:bodyPr/>
          <a:lstStyle/>
          <a:p>
            <a:pPr algn="just"/>
            <a:r>
              <a:rPr lang="en-US" sz="1800" dirty="0"/>
              <a:t>Include how your agency collaborates with others (e.g., DCO, DECEM, Departments, municipalities)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7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5DD2AB-8C10-25DB-8EF8-D1A66D00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38DEBD-63B6-B2F0-106D-089BBE926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FB7F4-3A6C-5F83-67B9-97249CB057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/>
          <a:lstStyle/>
          <a:p>
            <a:r>
              <a:rPr lang="en-US" sz="1800" dirty="0"/>
              <a:t>Include how your agency engages with communities before, during, or after disasters (e.g., awareness campaigns, feedback loops).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79F109-E748-D214-B0CB-20024A4995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558259"/>
            <a:ext cx="4858485" cy="4268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Lessons from Past Events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3B6019-C233-6197-2B41-332BD626510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251285"/>
            <a:ext cx="4860073" cy="4925678"/>
          </a:xfrm>
        </p:spPr>
        <p:txBody>
          <a:bodyPr/>
          <a:lstStyle/>
          <a:p>
            <a:pPr algn="just"/>
            <a:r>
              <a:rPr lang="en-US" sz="1800" dirty="0"/>
              <a:t>Include key takeaways from recent disasters, simulations or lessons learned from recent disaster preparedness/response activities</a:t>
            </a:r>
          </a:p>
        </p:txBody>
      </p:sp>
    </p:spTree>
    <p:extLst>
      <p:ext uri="{BB962C8B-B14F-4D97-AF65-F5344CB8AC3E}">
        <p14:creationId xmlns:p14="http://schemas.microsoft.com/office/powerpoint/2010/main" val="211919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14BD5-273E-104E-9DEF-CD9A85CF9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E52DFA-44E4-3062-17CD-389B14170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Interoperability and Support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CE34AA-2D71-39FA-F50C-D2B8B924E90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/>
          <a:lstStyle/>
          <a:p>
            <a:pPr algn="just"/>
            <a:r>
              <a:rPr lang="en-US" sz="1800" dirty="0"/>
              <a:t>Include how your agency supports or complements others during response (e.g., shared resources, joint assessments)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D263B1-20AF-7016-FADC-9F8091439B9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558259"/>
            <a:ext cx="4858485" cy="4268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Challenges and Recommendation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DC2926-5E59-8617-F43F-B55B8511AE1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251285"/>
            <a:ext cx="4860073" cy="4925678"/>
          </a:xfrm>
        </p:spPr>
        <p:txBody>
          <a:bodyPr/>
          <a:lstStyle/>
          <a:p>
            <a:pPr algn="just"/>
            <a:r>
              <a:rPr lang="en-US" sz="1800" dirty="0"/>
              <a:t>Include operational or coordination challenges.</a:t>
            </a:r>
          </a:p>
          <a:p>
            <a:pPr algn="just"/>
            <a:r>
              <a:rPr lang="en-US" sz="1800" dirty="0"/>
              <a:t>Include recommendation for improving joint disaster response (e.g., SOP alignment, joint capacity building/training, funding needs, joint programming )</a:t>
            </a:r>
          </a:p>
        </p:txBody>
      </p:sp>
    </p:spTree>
    <p:extLst>
      <p:ext uri="{BB962C8B-B14F-4D97-AF65-F5344CB8AC3E}">
        <p14:creationId xmlns:p14="http://schemas.microsoft.com/office/powerpoint/2010/main" val="103287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6163B-8891-B24D-8F52-29279D0E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</a:t>
            </a:r>
            <a:r>
              <a:rPr lang="en-US" sz="1600" i="1" dirty="0">
                <a:solidFill>
                  <a:schemeClr val="tx1"/>
                </a:solidFill>
              </a:rPr>
              <a:t>Photos of the relevant by the organization, include caption or description under each photo text boxes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80B5BAFF-AFCE-9F4D-8471-884882113BE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38435E-1E78-594A-ABDE-6001915DF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557B50-348C-6448-97A6-8FB618796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F520B3F-4D0C-0143-BFA8-A34EA57552D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FED6324-98AD-1746-BF5A-3B66C3BA87C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e l’image 7">
            <a:extLst>
              <a:ext uri="{FF2B5EF4-FFF2-40B4-BE49-F238E27FC236}">
                <a16:creationId xmlns:a16="http://schemas.microsoft.com/office/drawing/2014/main" id="{F0920209-9A5F-6B4B-9DDA-5C866FEE8FFB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C24408D7-D44E-BF4D-B690-6C2DC7FDAF99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302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  <UserInfo>
        <DisplayName>IBRAHIM Monica Georges</DisplayName>
        <AccountId>1508</AccountId>
        <AccountType/>
      </UserInfo>
      <UserInfo>
        <DisplayName>MCINTOSH Alix</DisplayName>
        <AccountId>1537</AccountId>
        <AccountType/>
      </UserInfo>
      <UserInfo>
        <DisplayName>CELI Carolina</DisplayName>
        <AccountId>1222</AccountId>
        <AccountType/>
      </UserInfo>
      <UserInfo>
        <DisplayName>MUTTIAH Amritha</DisplayName>
        <AccountId>747</AccountId>
        <AccountType/>
      </UserInfo>
      <UserInfo>
        <DisplayName>BORLAND Rosilyne</DisplayName>
        <AccountId>2135</AccountId>
        <AccountType/>
      </UserInfo>
      <UserInfo>
        <DisplayName>THUO Emily</DisplayName>
        <AccountId>571</AccountId>
        <AccountType/>
      </UserInfo>
      <UserInfo>
        <DisplayName>MARTIN Shauna</DisplayName>
        <AccountId>2182</AccountId>
        <AccountType/>
      </UserInfo>
      <UserInfo>
        <DisplayName>ESCARIZ Adriana</DisplayName>
        <AccountId>1121</AccountId>
        <AccountType/>
      </UserInfo>
      <UserInfo>
        <DisplayName>ZANETTE Georgina</DisplayName>
        <AccountId>1361</AccountId>
        <AccountType/>
      </UserInfo>
      <UserInfo>
        <DisplayName>BARCIA Sebastian</DisplayName>
        <AccountId>2469</AccountId>
        <AccountType/>
      </UserInfo>
      <UserInfo>
        <DisplayName>ELMALLAH Ahmed</DisplayName>
        <AccountId>305</AccountId>
        <AccountType/>
      </UserInfo>
    </SharedWithUsers>
    <Notes0 xmlns="cb65d321-00c9-499e-82f5-d77c4397f6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11" ma:contentTypeDescription="Create a new document." ma:contentTypeScope="" ma:versionID="812c8830a3ed32f1280de50dc6fea911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0d06411d36ba3b3c2c5852ea72bd8fef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0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0" ma:index="17" nillable="true" ma:displayName="Notes" ma:format="Dropdown" ma:internalName="Notes0">
      <xsd:simpleType>
        <xsd:restriction base="dms:Text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1EBE6-C297-4100-9967-8B08CBD3355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d8ade204-0f6d-48f1-bbae-e267fdd38667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cb65d321-00c9-499e-82f5-d77c4397f6e3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7BB522-3372-4191-B44F-1ED404344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059aa38-f392-4105-be92-628035578272}" enabled="1" method="Standard" siteId="{1588262d-23fb-43b4-bd6e-bce49c8e618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250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PowerPoint Presentation</vt:lpstr>
      <vt:lpstr>Consider below for this slide   Agency Name: Name of the organization or department. Logo: High-resolution logo placed (top-left or center). Geographic Coverage (optional): Brief mention of the areas or municipalities the agency serves, </vt:lpstr>
      <vt:lpstr>PowerPoint Presentation</vt:lpstr>
      <vt:lpstr>PowerPoint Presentation</vt:lpstr>
      <vt:lpstr>PowerPoint Presentation</vt:lpstr>
      <vt:lpstr>PowerPoint Presentation</vt:lpstr>
      <vt:lpstr>Optional: Photos of the relevant by the organization, include caption or description under each photo text boxes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CASTRO Grace Ann</cp:lastModifiedBy>
  <cp:revision>8</cp:revision>
  <dcterms:created xsi:type="dcterms:W3CDTF">2018-02-07T13:14:28Z</dcterms:created>
  <dcterms:modified xsi:type="dcterms:W3CDTF">2025-08-19T04:43:47Z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  <property fmtid="{D5CDD505-2E9C-101B-9397-08002B2CF9AE}" pid="3" name="MSIP_Label_2059aa38-f392-4105-be92-628035578272_Enabled">
    <vt:lpwstr>true</vt:lpwstr>
  </property>
  <property fmtid="{D5CDD505-2E9C-101B-9397-08002B2CF9AE}" pid="4" name="MSIP_Label_2059aa38-f392-4105-be92-628035578272_SetDate">
    <vt:lpwstr>2021-07-02T10:16:53Z</vt:lpwstr>
  </property>
  <property fmtid="{D5CDD505-2E9C-101B-9397-08002B2CF9AE}" pid="5" name="MSIP_Label_2059aa38-f392-4105-be92-628035578272_Method">
    <vt:lpwstr>Standard</vt:lpwstr>
  </property>
  <property fmtid="{D5CDD505-2E9C-101B-9397-08002B2CF9AE}" pid="6" name="MSIP_Label_2059aa38-f392-4105-be92-628035578272_Name">
    <vt:lpwstr>IOMLb0020IN123173</vt:lpwstr>
  </property>
  <property fmtid="{D5CDD505-2E9C-101B-9397-08002B2CF9AE}" pid="7" name="MSIP_Label_2059aa38-f392-4105-be92-628035578272_SiteId">
    <vt:lpwstr>1588262d-23fb-43b4-bd6e-bce49c8e6186</vt:lpwstr>
  </property>
  <property fmtid="{D5CDD505-2E9C-101B-9397-08002B2CF9AE}" pid="8" name="MSIP_Label_2059aa38-f392-4105-be92-628035578272_ActionId">
    <vt:lpwstr>1307480a-e255-456d-83a4-2225137f05c5</vt:lpwstr>
  </property>
  <property fmtid="{D5CDD505-2E9C-101B-9397-08002B2CF9AE}" pid="9" name="MSIP_Label_2059aa38-f392-4105-be92-628035578272_ContentBits">
    <vt:lpwstr>0</vt:lpwstr>
  </property>
</Properties>
</file>