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8"/>
  </p:notesMasterIdLst>
  <p:sldIdLst>
    <p:sldId id="256" r:id="rId2"/>
    <p:sldId id="257" r:id="rId3"/>
    <p:sldId id="258" r:id="rId4"/>
    <p:sldId id="259" r:id="rId5"/>
    <p:sldId id="260" r:id="rId6"/>
    <p:sldId id="262" r:id="rId7"/>
    <p:sldId id="261" r:id="rId8"/>
    <p:sldId id="263" r:id="rId9"/>
    <p:sldId id="264" r:id="rId10"/>
    <p:sldId id="270" r:id="rId11"/>
    <p:sldId id="265" r:id="rId12"/>
    <p:sldId id="266" r:id="rId13"/>
    <p:sldId id="267" r:id="rId14"/>
    <p:sldId id="268" r:id="rId15"/>
    <p:sldId id="269" r:id="rId16"/>
    <p:sldId id="272" r:id="rId17"/>
  </p:sldIdLst>
  <p:sldSz cx="18288000" cy="10287000"/>
  <p:notesSz cx="6858000" cy="9144000"/>
  <p:embeddedFontLst>
    <p:embeddedFont>
      <p:font typeface="ADLaM Display" panose="02010000000000000000" pitchFamily="2" charset="0"/>
      <p:regular r:id="rId19"/>
    </p:embeddedFont>
    <p:embeddedFont>
      <p:font typeface="Bobby Jones" panose="020B0604020202020204" charset="0"/>
      <p:regular r:id="rId20"/>
    </p:embeddedFont>
    <p:embeddedFont>
      <p:font typeface="Livvic" pitchFamily="2" charset="0"/>
      <p:regular r:id="rId21"/>
    </p:embeddedFont>
    <p:embeddedFont>
      <p:font typeface="Livvic Bold" charset="0"/>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95BB5B-B86D-4FC0-B349-7E4CBC1265D1}" v="23" dt="2025-03-25T03:04:18.2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75866" autoAdjust="0"/>
  </p:normalViewPr>
  <p:slideViewPr>
    <p:cSldViewPr>
      <p:cViewPr varScale="1">
        <p:scale>
          <a:sx n="43" d="100"/>
          <a:sy n="43" d="100"/>
        </p:scale>
        <p:origin x="1378" y="2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STRO Grace Ann" userId="8bc3ee02-0701-4c29-baf0-7e79bd1b6f43" providerId="ADAL" clId="{1995BB5B-B86D-4FC0-B349-7E4CBC1265D1}"/>
    <pc:docChg chg="undo custSel modSld">
      <pc:chgData name="CASTRO Grace Ann" userId="8bc3ee02-0701-4c29-baf0-7e79bd1b6f43" providerId="ADAL" clId="{1995BB5B-B86D-4FC0-B349-7E4CBC1265D1}" dt="2025-03-25T03:04:32.171" v="103" actId="1076"/>
      <pc:docMkLst>
        <pc:docMk/>
      </pc:docMkLst>
      <pc:sldChg chg="addSp delSp modSp mod">
        <pc:chgData name="CASTRO Grace Ann" userId="8bc3ee02-0701-4c29-baf0-7e79bd1b6f43" providerId="ADAL" clId="{1995BB5B-B86D-4FC0-B349-7E4CBC1265D1}" dt="2025-03-25T03:02:05.928" v="91" actId="1076"/>
        <pc:sldMkLst>
          <pc:docMk/>
          <pc:sldMk cId="0" sldId="256"/>
        </pc:sldMkLst>
        <pc:picChg chg="add mod">
          <ac:chgData name="CASTRO Grace Ann" userId="8bc3ee02-0701-4c29-baf0-7e79bd1b6f43" providerId="ADAL" clId="{1995BB5B-B86D-4FC0-B349-7E4CBC1265D1}" dt="2025-03-25T03:02:05.928" v="91" actId="1076"/>
          <ac:picMkLst>
            <pc:docMk/>
            <pc:sldMk cId="0" sldId="256"/>
            <ac:picMk id="7" creationId="{BD0C67F5-994A-C2DA-B40F-7F22B9C1A305}"/>
          </ac:picMkLst>
        </pc:picChg>
        <pc:picChg chg="add del mod">
          <ac:chgData name="CASTRO Grace Ann" userId="8bc3ee02-0701-4c29-baf0-7e79bd1b6f43" providerId="ADAL" clId="{1995BB5B-B86D-4FC0-B349-7E4CBC1265D1}" dt="2025-03-25T03:02:01.720" v="90" actId="478"/>
          <ac:picMkLst>
            <pc:docMk/>
            <pc:sldMk cId="0" sldId="256"/>
            <ac:picMk id="8" creationId="{A0EAACC3-B5BE-EC49-B6C6-C815D82D94C8}"/>
          </ac:picMkLst>
        </pc:picChg>
      </pc:sldChg>
      <pc:sldChg chg="addSp modSp mod">
        <pc:chgData name="CASTRO Grace Ann" userId="8bc3ee02-0701-4c29-baf0-7e79bd1b6f43" providerId="ADAL" clId="{1995BB5B-B86D-4FC0-B349-7E4CBC1265D1}" dt="2025-03-25T02:57:22.476" v="72" actId="1036"/>
        <pc:sldMkLst>
          <pc:docMk/>
          <pc:sldMk cId="0" sldId="257"/>
        </pc:sldMkLst>
        <pc:picChg chg="add mod">
          <ac:chgData name="CASTRO Grace Ann" userId="8bc3ee02-0701-4c29-baf0-7e79bd1b6f43" providerId="ADAL" clId="{1995BB5B-B86D-4FC0-B349-7E4CBC1265D1}" dt="2025-03-25T02:57:22.476" v="72" actId="1036"/>
          <ac:picMkLst>
            <pc:docMk/>
            <pc:sldMk cId="0" sldId="257"/>
            <ac:picMk id="41" creationId="{6FB85A2D-6779-B16D-932F-A7512BED1DA1}"/>
          </ac:picMkLst>
        </pc:picChg>
      </pc:sldChg>
      <pc:sldChg chg="addSp modSp mod">
        <pc:chgData name="CASTRO Grace Ann" userId="8bc3ee02-0701-4c29-baf0-7e79bd1b6f43" providerId="ADAL" clId="{1995BB5B-B86D-4FC0-B349-7E4CBC1265D1}" dt="2025-03-25T02:37:40.336" v="47" actId="1076"/>
        <pc:sldMkLst>
          <pc:docMk/>
          <pc:sldMk cId="0" sldId="258"/>
        </pc:sldMkLst>
        <pc:picChg chg="add mod">
          <ac:chgData name="CASTRO Grace Ann" userId="8bc3ee02-0701-4c29-baf0-7e79bd1b6f43" providerId="ADAL" clId="{1995BB5B-B86D-4FC0-B349-7E4CBC1265D1}" dt="2025-03-25T02:37:40.336" v="47" actId="1076"/>
          <ac:picMkLst>
            <pc:docMk/>
            <pc:sldMk cId="0" sldId="258"/>
            <ac:picMk id="14" creationId="{2286852E-BA66-8299-4616-C69A7911B452}"/>
          </ac:picMkLst>
        </pc:picChg>
      </pc:sldChg>
      <pc:sldChg chg="addSp modSp mod">
        <pc:chgData name="CASTRO Grace Ann" userId="8bc3ee02-0701-4c29-baf0-7e79bd1b6f43" providerId="ADAL" clId="{1995BB5B-B86D-4FC0-B349-7E4CBC1265D1}" dt="2025-03-24T23:15:16.816" v="13" actId="1076"/>
        <pc:sldMkLst>
          <pc:docMk/>
          <pc:sldMk cId="0" sldId="259"/>
        </pc:sldMkLst>
        <pc:picChg chg="add mod">
          <ac:chgData name="CASTRO Grace Ann" userId="8bc3ee02-0701-4c29-baf0-7e79bd1b6f43" providerId="ADAL" clId="{1995BB5B-B86D-4FC0-B349-7E4CBC1265D1}" dt="2025-03-24T23:15:16.816" v="13" actId="1076"/>
          <ac:picMkLst>
            <pc:docMk/>
            <pc:sldMk cId="0" sldId="259"/>
            <ac:picMk id="6" creationId="{E4AEB4FA-44B6-5F07-97BD-097202E4ACF8}"/>
          </ac:picMkLst>
        </pc:picChg>
      </pc:sldChg>
      <pc:sldChg chg="addSp modSp mod">
        <pc:chgData name="CASTRO Grace Ann" userId="8bc3ee02-0701-4c29-baf0-7e79bd1b6f43" providerId="ADAL" clId="{1995BB5B-B86D-4FC0-B349-7E4CBC1265D1}" dt="2025-03-25T03:02:16.278" v="95" actId="1038"/>
        <pc:sldMkLst>
          <pc:docMk/>
          <pc:sldMk cId="0" sldId="260"/>
        </pc:sldMkLst>
        <pc:picChg chg="add mod">
          <ac:chgData name="CASTRO Grace Ann" userId="8bc3ee02-0701-4c29-baf0-7e79bd1b6f43" providerId="ADAL" clId="{1995BB5B-B86D-4FC0-B349-7E4CBC1265D1}" dt="2025-03-25T03:02:16.278" v="95" actId="1038"/>
          <ac:picMkLst>
            <pc:docMk/>
            <pc:sldMk cId="0" sldId="260"/>
            <ac:picMk id="6" creationId="{74CF802E-CF5E-FE09-3C3C-DB39B64A806A}"/>
          </ac:picMkLst>
        </pc:picChg>
      </pc:sldChg>
      <pc:sldChg chg="addSp delSp modSp mod">
        <pc:chgData name="CASTRO Grace Ann" userId="8bc3ee02-0701-4c29-baf0-7e79bd1b6f43" providerId="ADAL" clId="{1995BB5B-B86D-4FC0-B349-7E4CBC1265D1}" dt="2025-03-25T03:01:32.176" v="85" actId="478"/>
        <pc:sldMkLst>
          <pc:docMk/>
          <pc:sldMk cId="0" sldId="261"/>
        </pc:sldMkLst>
        <pc:picChg chg="add del mod">
          <ac:chgData name="CASTRO Grace Ann" userId="8bc3ee02-0701-4c29-baf0-7e79bd1b6f43" providerId="ADAL" clId="{1995BB5B-B86D-4FC0-B349-7E4CBC1265D1}" dt="2025-03-25T03:01:32.176" v="85" actId="478"/>
          <ac:picMkLst>
            <pc:docMk/>
            <pc:sldMk cId="0" sldId="261"/>
            <ac:picMk id="5" creationId="{F65B98F4-A6F6-BE16-5B99-F7FF2A28F215}"/>
          </ac:picMkLst>
        </pc:picChg>
        <pc:picChg chg="add mod">
          <ac:chgData name="CASTRO Grace Ann" userId="8bc3ee02-0701-4c29-baf0-7e79bd1b6f43" providerId="ADAL" clId="{1995BB5B-B86D-4FC0-B349-7E4CBC1265D1}" dt="2025-03-25T03:01:30.549" v="84" actId="1076"/>
          <ac:picMkLst>
            <pc:docMk/>
            <pc:sldMk cId="0" sldId="261"/>
            <ac:picMk id="6" creationId="{59C2825F-F885-5BF4-7377-CCA20F0FFE8E}"/>
          </ac:picMkLst>
        </pc:picChg>
      </pc:sldChg>
      <pc:sldChg chg="addSp delSp modSp mod">
        <pc:chgData name="CASTRO Grace Ann" userId="8bc3ee02-0701-4c29-baf0-7e79bd1b6f43" providerId="ADAL" clId="{1995BB5B-B86D-4FC0-B349-7E4CBC1265D1}" dt="2025-03-25T03:01:47.747" v="88" actId="1076"/>
        <pc:sldMkLst>
          <pc:docMk/>
          <pc:sldMk cId="0" sldId="262"/>
        </pc:sldMkLst>
        <pc:spChg chg="add del mod topLvl">
          <ac:chgData name="CASTRO Grace Ann" userId="8bc3ee02-0701-4c29-baf0-7e79bd1b6f43" providerId="ADAL" clId="{1995BB5B-B86D-4FC0-B349-7E4CBC1265D1}" dt="2025-03-25T02:42:00.371" v="70" actId="14100"/>
          <ac:spMkLst>
            <pc:docMk/>
            <pc:sldMk cId="0" sldId="262"/>
            <ac:spMk id="6" creationId="{00000000-0000-0000-0000-000000000000}"/>
          </ac:spMkLst>
        </pc:spChg>
        <pc:grpChg chg="mod">
          <ac:chgData name="CASTRO Grace Ann" userId="8bc3ee02-0701-4c29-baf0-7e79bd1b6f43" providerId="ADAL" clId="{1995BB5B-B86D-4FC0-B349-7E4CBC1265D1}" dt="2025-03-25T02:41:49.686" v="68" actId="14100"/>
          <ac:grpSpMkLst>
            <pc:docMk/>
            <pc:sldMk cId="0" sldId="262"/>
            <ac:grpSpMk id="2" creationId="{00000000-0000-0000-0000-000000000000}"/>
          </ac:grpSpMkLst>
        </pc:grpChg>
        <pc:grpChg chg="del mod">
          <ac:chgData name="CASTRO Grace Ann" userId="8bc3ee02-0701-4c29-baf0-7e79bd1b6f43" providerId="ADAL" clId="{1995BB5B-B86D-4FC0-B349-7E4CBC1265D1}" dt="2025-03-25T02:41:18.293" v="65" actId="478"/>
          <ac:grpSpMkLst>
            <pc:docMk/>
            <pc:sldMk cId="0" sldId="262"/>
            <ac:grpSpMk id="5" creationId="{00000000-0000-0000-0000-000000000000}"/>
          </ac:grpSpMkLst>
        </pc:grpChg>
        <pc:picChg chg="add del mod">
          <ac:chgData name="CASTRO Grace Ann" userId="8bc3ee02-0701-4c29-baf0-7e79bd1b6f43" providerId="ADAL" clId="{1995BB5B-B86D-4FC0-B349-7E4CBC1265D1}" dt="2025-03-25T03:01:44.010" v="87" actId="478"/>
          <ac:picMkLst>
            <pc:docMk/>
            <pc:sldMk cId="0" sldId="262"/>
            <ac:picMk id="9" creationId="{3E641872-027E-3D1E-4A75-07C4BA9AC758}"/>
          </ac:picMkLst>
        </pc:picChg>
        <pc:picChg chg="add mod">
          <ac:chgData name="CASTRO Grace Ann" userId="8bc3ee02-0701-4c29-baf0-7e79bd1b6f43" providerId="ADAL" clId="{1995BB5B-B86D-4FC0-B349-7E4CBC1265D1}" dt="2025-03-25T03:01:47.747" v="88" actId="1076"/>
          <ac:picMkLst>
            <pc:docMk/>
            <pc:sldMk cId="0" sldId="262"/>
            <ac:picMk id="10" creationId="{27625672-4EB2-A594-55D2-DDBB7F6DD2CE}"/>
          </ac:picMkLst>
        </pc:picChg>
      </pc:sldChg>
      <pc:sldChg chg="addSp delSp modSp mod">
        <pc:chgData name="CASTRO Grace Ann" userId="8bc3ee02-0701-4c29-baf0-7e79bd1b6f43" providerId="ADAL" clId="{1995BB5B-B86D-4FC0-B349-7E4CBC1265D1}" dt="2025-03-25T03:01:19.487" v="82" actId="1076"/>
        <pc:sldMkLst>
          <pc:docMk/>
          <pc:sldMk cId="0" sldId="263"/>
        </pc:sldMkLst>
        <pc:picChg chg="add del mod">
          <ac:chgData name="CASTRO Grace Ann" userId="8bc3ee02-0701-4c29-baf0-7e79bd1b6f43" providerId="ADAL" clId="{1995BB5B-B86D-4FC0-B349-7E4CBC1265D1}" dt="2025-03-25T03:01:15.083" v="81" actId="478"/>
          <ac:picMkLst>
            <pc:docMk/>
            <pc:sldMk cId="0" sldId="263"/>
            <ac:picMk id="30" creationId="{20840C89-5D95-EDA4-2566-C7B5ACEE7A42}"/>
          </ac:picMkLst>
        </pc:picChg>
        <pc:picChg chg="add mod">
          <ac:chgData name="CASTRO Grace Ann" userId="8bc3ee02-0701-4c29-baf0-7e79bd1b6f43" providerId="ADAL" clId="{1995BB5B-B86D-4FC0-B349-7E4CBC1265D1}" dt="2025-03-25T03:01:19.487" v="82" actId="1076"/>
          <ac:picMkLst>
            <pc:docMk/>
            <pc:sldMk cId="0" sldId="263"/>
            <ac:picMk id="32" creationId="{3031FF24-264A-6918-8F9B-26C62B27CCCF}"/>
          </ac:picMkLst>
        </pc:picChg>
      </pc:sldChg>
      <pc:sldChg chg="addSp modSp mod">
        <pc:chgData name="CASTRO Grace Ann" userId="8bc3ee02-0701-4c29-baf0-7e79bd1b6f43" providerId="ADAL" clId="{1995BB5B-B86D-4FC0-B349-7E4CBC1265D1}" dt="2025-03-24T23:16:20.279" v="25" actId="1076"/>
        <pc:sldMkLst>
          <pc:docMk/>
          <pc:sldMk cId="0" sldId="264"/>
        </pc:sldMkLst>
        <pc:picChg chg="add mod">
          <ac:chgData name="CASTRO Grace Ann" userId="8bc3ee02-0701-4c29-baf0-7e79bd1b6f43" providerId="ADAL" clId="{1995BB5B-B86D-4FC0-B349-7E4CBC1265D1}" dt="2025-03-24T23:16:20.279" v="25" actId="1076"/>
          <ac:picMkLst>
            <pc:docMk/>
            <pc:sldMk cId="0" sldId="264"/>
            <ac:picMk id="6" creationId="{B39C89D9-AFEA-C42E-C954-F49C9AA7B8E7}"/>
          </ac:picMkLst>
        </pc:picChg>
      </pc:sldChg>
      <pc:sldChg chg="addSp modSp mod">
        <pc:chgData name="CASTRO Grace Ann" userId="8bc3ee02-0701-4c29-baf0-7e79bd1b6f43" providerId="ADAL" clId="{1995BB5B-B86D-4FC0-B349-7E4CBC1265D1}" dt="2025-03-25T03:02:32.352" v="96" actId="1076"/>
        <pc:sldMkLst>
          <pc:docMk/>
          <pc:sldMk cId="0" sldId="265"/>
        </pc:sldMkLst>
        <pc:picChg chg="add mod">
          <ac:chgData name="CASTRO Grace Ann" userId="8bc3ee02-0701-4c29-baf0-7e79bd1b6f43" providerId="ADAL" clId="{1995BB5B-B86D-4FC0-B349-7E4CBC1265D1}" dt="2025-03-25T03:02:32.352" v="96" actId="1076"/>
          <ac:picMkLst>
            <pc:docMk/>
            <pc:sldMk cId="0" sldId="265"/>
            <ac:picMk id="14" creationId="{4F148DDC-262E-456F-C5D7-04FC24021919}"/>
          </ac:picMkLst>
        </pc:picChg>
      </pc:sldChg>
      <pc:sldChg chg="addSp delSp modSp mod">
        <pc:chgData name="CASTRO Grace Ann" userId="8bc3ee02-0701-4c29-baf0-7e79bd1b6f43" providerId="ADAL" clId="{1995BB5B-B86D-4FC0-B349-7E4CBC1265D1}" dt="2025-03-25T03:02:45.654" v="99" actId="1076"/>
        <pc:sldMkLst>
          <pc:docMk/>
          <pc:sldMk cId="0" sldId="266"/>
        </pc:sldMkLst>
        <pc:picChg chg="add del mod">
          <ac:chgData name="CASTRO Grace Ann" userId="8bc3ee02-0701-4c29-baf0-7e79bd1b6f43" providerId="ADAL" clId="{1995BB5B-B86D-4FC0-B349-7E4CBC1265D1}" dt="2025-03-25T03:02:40.816" v="98" actId="478"/>
          <ac:picMkLst>
            <pc:docMk/>
            <pc:sldMk cId="0" sldId="266"/>
            <ac:picMk id="6" creationId="{9E1983D6-64F3-5B37-8519-6F66ECD1E9A8}"/>
          </ac:picMkLst>
        </pc:picChg>
        <pc:picChg chg="add mod">
          <ac:chgData name="CASTRO Grace Ann" userId="8bc3ee02-0701-4c29-baf0-7e79bd1b6f43" providerId="ADAL" clId="{1995BB5B-B86D-4FC0-B349-7E4CBC1265D1}" dt="2025-03-25T03:02:45.654" v="99" actId="1076"/>
          <ac:picMkLst>
            <pc:docMk/>
            <pc:sldMk cId="0" sldId="266"/>
            <ac:picMk id="7" creationId="{90A06D58-6A4B-C747-8978-C739C9E94D20}"/>
          </ac:picMkLst>
        </pc:picChg>
      </pc:sldChg>
      <pc:sldChg chg="addSp modSp mod">
        <pc:chgData name="CASTRO Grace Ann" userId="8bc3ee02-0701-4c29-baf0-7e79bd1b6f43" providerId="ADAL" clId="{1995BB5B-B86D-4FC0-B349-7E4CBC1265D1}" dt="2025-03-25T03:02:54.095" v="100" actId="1076"/>
        <pc:sldMkLst>
          <pc:docMk/>
          <pc:sldMk cId="0" sldId="267"/>
        </pc:sldMkLst>
        <pc:picChg chg="add mod">
          <ac:chgData name="CASTRO Grace Ann" userId="8bc3ee02-0701-4c29-baf0-7e79bd1b6f43" providerId="ADAL" clId="{1995BB5B-B86D-4FC0-B349-7E4CBC1265D1}" dt="2025-03-25T03:02:54.095" v="100" actId="1076"/>
          <ac:picMkLst>
            <pc:docMk/>
            <pc:sldMk cId="0" sldId="267"/>
            <ac:picMk id="6" creationId="{72925C6D-A9BB-E5EB-BA86-E148C0CD5185}"/>
          </ac:picMkLst>
        </pc:picChg>
      </pc:sldChg>
      <pc:sldChg chg="addSp modSp mod">
        <pc:chgData name="CASTRO Grace Ann" userId="8bc3ee02-0701-4c29-baf0-7e79bd1b6f43" providerId="ADAL" clId="{1995BB5B-B86D-4FC0-B349-7E4CBC1265D1}" dt="2025-03-24T23:18:35.699" v="46" actId="1076"/>
        <pc:sldMkLst>
          <pc:docMk/>
          <pc:sldMk cId="0" sldId="268"/>
        </pc:sldMkLst>
        <pc:picChg chg="add mod">
          <ac:chgData name="CASTRO Grace Ann" userId="8bc3ee02-0701-4c29-baf0-7e79bd1b6f43" providerId="ADAL" clId="{1995BB5B-B86D-4FC0-B349-7E4CBC1265D1}" dt="2025-03-24T23:18:35.699" v="46" actId="1076"/>
          <ac:picMkLst>
            <pc:docMk/>
            <pc:sldMk cId="0" sldId="268"/>
            <ac:picMk id="6" creationId="{C148694F-A193-41EF-7F31-FD5E07B25060}"/>
          </ac:picMkLst>
        </pc:picChg>
      </pc:sldChg>
      <pc:sldChg chg="addSp modSp mod">
        <pc:chgData name="CASTRO Grace Ann" userId="8bc3ee02-0701-4c29-baf0-7e79bd1b6f43" providerId="ADAL" clId="{1995BB5B-B86D-4FC0-B349-7E4CBC1265D1}" dt="2025-03-24T23:17:28.659" v="38" actId="1076"/>
        <pc:sldMkLst>
          <pc:docMk/>
          <pc:sldMk cId="0" sldId="269"/>
        </pc:sldMkLst>
        <pc:picChg chg="add mod">
          <ac:chgData name="CASTRO Grace Ann" userId="8bc3ee02-0701-4c29-baf0-7e79bd1b6f43" providerId="ADAL" clId="{1995BB5B-B86D-4FC0-B349-7E4CBC1265D1}" dt="2025-03-24T23:17:28.659" v="38" actId="1076"/>
          <ac:picMkLst>
            <pc:docMk/>
            <pc:sldMk cId="0" sldId="269"/>
            <ac:picMk id="6" creationId="{BDFE0234-43FA-2A15-4F43-71C99E9778A4}"/>
          </ac:picMkLst>
        </pc:picChg>
      </pc:sldChg>
      <pc:sldChg chg="addSp delSp modSp mod">
        <pc:chgData name="CASTRO Grace Ann" userId="8bc3ee02-0701-4c29-baf0-7e79bd1b6f43" providerId="ADAL" clId="{1995BB5B-B86D-4FC0-B349-7E4CBC1265D1}" dt="2025-03-25T03:00:58.855" v="79" actId="1076"/>
        <pc:sldMkLst>
          <pc:docMk/>
          <pc:sldMk cId="0" sldId="270"/>
        </pc:sldMkLst>
        <pc:picChg chg="add del mod">
          <ac:chgData name="CASTRO Grace Ann" userId="8bc3ee02-0701-4c29-baf0-7e79bd1b6f43" providerId="ADAL" clId="{1995BB5B-B86D-4FC0-B349-7E4CBC1265D1}" dt="2025-03-25T03:00:51.438" v="74" actId="478"/>
          <ac:picMkLst>
            <pc:docMk/>
            <pc:sldMk cId="0" sldId="270"/>
            <ac:picMk id="4" creationId="{F31229CD-CA5B-0773-3EA0-877B83FF10AC}"/>
          </ac:picMkLst>
        </pc:picChg>
        <pc:picChg chg="add mod">
          <ac:chgData name="CASTRO Grace Ann" userId="8bc3ee02-0701-4c29-baf0-7e79bd1b6f43" providerId="ADAL" clId="{1995BB5B-B86D-4FC0-B349-7E4CBC1265D1}" dt="2025-03-25T03:00:58.855" v="79" actId="1076"/>
          <ac:picMkLst>
            <pc:docMk/>
            <pc:sldMk cId="0" sldId="270"/>
            <ac:picMk id="6" creationId="{430A97C3-A83E-0C10-B06B-175EA9060A09}"/>
          </ac:picMkLst>
        </pc:picChg>
      </pc:sldChg>
      <pc:sldChg chg="addSp delSp modSp mod">
        <pc:chgData name="CASTRO Grace Ann" userId="8bc3ee02-0701-4c29-baf0-7e79bd1b6f43" providerId="ADAL" clId="{1995BB5B-B86D-4FC0-B349-7E4CBC1265D1}" dt="2025-03-25T03:04:32.171" v="103" actId="1076"/>
        <pc:sldMkLst>
          <pc:docMk/>
          <pc:sldMk cId="0" sldId="272"/>
        </pc:sldMkLst>
        <pc:picChg chg="add del mod">
          <ac:chgData name="CASTRO Grace Ann" userId="8bc3ee02-0701-4c29-baf0-7e79bd1b6f43" providerId="ADAL" clId="{1995BB5B-B86D-4FC0-B349-7E4CBC1265D1}" dt="2025-03-25T03:04:20.131" v="102" actId="478"/>
          <ac:picMkLst>
            <pc:docMk/>
            <pc:sldMk cId="0" sldId="272"/>
            <ac:picMk id="14" creationId="{2F17205C-AD74-E6AB-9150-41FA61F9B880}"/>
          </ac:picMkLst>
        </pc:picChg>
        <pc:picChg chg="add mod">
          <ac:chgData name="CASTRO Grace Ann" userId="8bc3ee02-0701-4c29-baf0-7e79bd1b6f43" providerId="ADAL" clId="{1995BB5B-B86D-4FC0-B349-7E4CBC1265D1}" dt="2025-03-25T03:04:32.171" v="103" actId="1076"/>
          <ac:picMkLst>
            <pc:docMk/>
            <pc:sldMk cId="0" sldId="272"/>
            <ac:picMk id="15" creationId="{0DC12ED9-52BD-5A0F-CA09-D0C0AE46B86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E824AA-3D73-4471-9180-78EAE83E57E3}" type="datetimeFigureOut">
              <a:rPr lang="en-US" smtClean="0"/>
              <a:t>3/25/2025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F75941-60E3-4130-8821-E43FED7F406D}" type="slidenum">
              <a:rPr lang="en-US" smtClean="0"/>
              <a:t>‹#›</a:t>
            </a:fld>
            <a:endParaRPr lang="en-US"/>
          </a:p>
        </p:txBody>
      </p:sp>
    </p:spTree>
    <p:extLst>
      <p:ext uri="{BB962C8B-B14F-4D97-AF65-F5344CB8AC3E}">
        <p14:creationId xmlns:p14="http://schemas.microsoft.com/office/powerpoint/2010/main" val="3730685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panose="020B0604020202020204" pitchFamily="34" charset="0"/>
              <a:buNone/>
            </a:pPr>
            <a:r>
              <a:rPr lang="en-US" b="0" i="0" dirty="0">
                <a:solidFill>
                  <a:srgbClr val="3C3C3C"/>
                </a:solidFill>
                <a:effectLst/>
                <a:latin typeface="GellerHeadline-Bold"/>
              </a:rPr>
              <a:t>Source: </a:t>
            </a:r>
            <a:r>
              <a:rPr lang="en-US" b="0" i="1" dirty="0">
                <a:solidFill>
                  <a:srgbClr val="3C3C3C"/>
                </a:solidFill>
                <a:effectLst/>
                <a:latin typeface="GellerHeadline-Bold"/>
              </a:rPr>
              <a:t>https://www.unisdr.org/files/608_10340.pdf</a:t>
            </a:r>
          </a:p>
          <a:p>
            <a:pPr marL="171450" indent="-171450" algn="l">
              <a:buFont typeface="Arial" panose="020B0604020202020204" pitchFamily="34" charset="0"/>
              <a:buChar char="•"/>
            </a:pPr>
            <a:r>
              <a:rPr lang="en-US" b="0" i="0" dirty="0">
                <a:solidFill>
                  <a:srgbClr val="3C3C3C"/>
                </a:solidFill>
                <a:effectLst/>
                <a:latin typeface="GellerHeadline-Bold"/>
              </a:rPr>
              <a:t>Disasters happen when people (or their assets, like buildings or homes) are exposed to a hazard they can’t cope with.</a:t>
            </a:r>
          </a:p>
          <a:p>
            <a:pPr marL="171450" indent="-171450" algn="l">
              <a:buFont typeface="Arial" panose="020B0604020202020204" pitchFamily="34" charset="0"/>
              <a:buChar char="•"/>
            </a:pPr>
            <a:r>
              <a:rPr lang="en-US" b="0" i="0" dirty="0">
                <a:solidFill>
                  <a:srgbClr val="3C3C3C"/>
                </a:solidFill>
                <a:effectLst/>
                <a:latin typeface="GellerHeadline-Bold"/>
              </a:rPr>
              <a:t>Early warning systems (EWS) have been widely recognized as an essential tool to reduce risks and improve preparedness and response to natural hazards.</a:t>
            </a:r>
          </a:p>
          <a:p>
            <a:pPr marL="171450" indent="-171450" algn="l">
              <a:buFont typeface="Arial" panose="020B0604020202020204" pitchFamily="34" charset="0"/>
              <a:buChar char="•"/>
            </a:pPr>
            <a:r>
              <a:rPr lang="en-US" b="0" i="0" dirty="0">
                <a:solidFill>
                  <a:srgbClr val="3C3C3C"/>
                </a:solidFill>
                <a:effectLst/>
                <a:latin typeface="GellerHeadline-Bold"/>
              </a:rPr>
              <a:t>Early warning is a major element of disaster risk reduction. It prevents loss of life and reduces the economic and material impact of disasters.</a:t>
            </a:r>
          </a:p>
          <a:p>
            <a:pPr marL="171450" indent="-171450" algn="l">
              <a:buFont typeface="Arial" panose="020B0604020202020204" pitchFamily="34" charset="0"/>
              <a:buChar char="•"/>
            </a:pPr>
            <a:r>
              <a:rPr lang="en-US" b="0" i="0" dirty="0">
                <a:solidFill>
                  <a:srgbClr val="3C3C3C"/>
                </a:solidFill>
                <a:effectLst/>
                <a:latin typeface="GellerHeadline-Bold"/>
              </a:rPr>
              <a:t>To be effective, early warning systems need to actively involve the communities at risk, facilitate public education and awareness of risks, effectively disseminate messages and warnings and ensure there is constant state of preparedness</a:t>
            </a:r>
          </a:p>
          <a:p>
            <a:pPr marL="171450" indent="-171450" algn="l">
              <a:buFont typeface="Arial" panose="020B0604020202020204" pitchFamily="34" charset="0"/>
              <a:buChar char="•"/>
            </a:pPr>
            <a:endParaRPr lang="en-US" b="0" i="0" dirty="0">
              <a:solidFill>
                <a:srgbClr val="3C3C3C"/>
              </a:solidFill>
              <a:effectLst/>
              <a:latin typeface="GellerHeadline-Bold"/>
            </a:endParaRPr>
          </a:p>
        </p:txBody>
      </p:sp>
      <p:sp>
        <p:nvSpPr>
          <p:cNvPr id="4" name="Slide Number Placeholder 3"/>
          <p:cNvSpPr>
            <a:spLocks noGrp="1"/>
          </p:cNvSpPr>
          <p:nvPr>
            <p:ph type="sldNum" sz="quarter" idx="5"/>
          </p:nvPr>
        </p:nvSpPr>
        <p:spPr/>
        <p:txBody>
          <a:bodyPr/>
          <a:lstStyle/>
          <a:p>
            <a:fld id="{C3F75941-60E3-4130-8821-E43FED7F406D}" type="slidenum">
              <a:rPr lang="en-US" smtClean="0"/>
              <a:t>1</a:t>
            </a:fld>
            <a:endParaRPr lang="en-US"/>
          </a:p>
        </p:txBody>
      </p:sp>
    </p:spTree>
    <p:extLst>
      <p:ext uri="{BB962C8B-B14F-4D97-AF65-F5344CB8AC3E}">
        <p14:creationId xmlns:p14="http://schemas.microsoft.com/office/powerpoint/2010/main" val="3570878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F75941-60E3-4130-8821-E43FED7F406D}" type="slidenum">
              <a:rPr lang="en-US" smtClean="0"/>
              <a:t>10</a:t>
            </a:fld>
            <a:endParaRPr lang="en-US"/>
          </a:p>
        </p:txBody>
      </p:sp>
    </p:spTree>
    <p:extLst>
      <p:ext uri="{BB962C8B-B14F-4D97-AF65-F5344CB8AC3E}">
        <p14:creationId xmlns:p14="http://schemas.microsoft.com/office/powerpoint/2010/main" val="30326406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Activity:</a:t>
            </a:r>
          </a:p>
          <a:p>
            <a:pPr marL="228600" indent="-228600">
              <a:buAutoNum type="arabicPeriod"/>
            </a:pPr>
            <a:r>
              <a:rPr lang="en-US" dirty="0"/>
              <a:t>Divide the participants into 4 groups. Each group is lead by the State DCOs of Pohnpei, Chuuk, Yap and Kosrae</a:t>
            </a:r>
          </a:p>
          <a:p>
            <a:pPr marL="228600" indent="-228600">
              <a:buAutoNum type="arabicPeriod"/>
            </a:pPr>
            <a:r>
              <a:rPr lang="en-US" dirty="0"/>
              <a:t>Refer to the printed samples of Early Waring Messages</a:t>
            </a:r>
          </a:p>
          <a:p>
            <a:pPr marL="228600" indent="-228600">
              <a:buAutoNum type="arabicPeriod"/>
            </a:pPr>
            <a:r>
              <a:rPr lang="en-US" dirty="0"/>
              <a:t>DCOs with assistance from group members will draft a template for each hazard/risk</a:t>
            </a:r>
          </a:p>
          <a:p>
            <a:pPr marL="228600" indent="-228600">
              <a:buAutoNum type="arabicPeriod"/>
            </a:pPr>
            <a:r>
              <a:rPr lang="en-US" dirty="0"/>
              <a:t>DECEM, other DCOs and the rest of the participants will review and check the drafted early warning messages</a:t>
            </a:r>
          </a:p>
          <a:p>
            <a:pPr marL="228600" indent="-228600">
              <a:buAutoNum type="arabicPeriod"/>
            </a:pPr>
            <a:r>
              <a:rPr lang="en-US" dirty="0"/>
              <a:t>The reviewed template will be submitted to their respective GDC/SDCT and once approved will be incorporated into the SOP</a:t>
            </a:r>
          </a:p>
          <a:p>
            <a:endParaRPr lang="en-US" dirty="0"/>
          </a:p>
        </p:txBody>
      </p:sp>
      <p:sp>
        <p:nvSpPr>
          <p:cNvPr id="4" name="Slide Number Placeholder 3"/>
          <p:cNvSpPr>
            <a:spLocks noGrp="1"/>
          </p:cNvSpPr>
          <p:nvPr>
            <p:ph type="sldNum" sz="quarter" idx="5"/>
          </p:nvPr>
        </p:nvSpPr>
        <p:spPr/>
        <p:txBody>
          <a:bodyPr/>
          <a:lstStyle/>
          <a:p>
            <a:fld id="{C3F75941-60E3-4130-8821-E43FED7F406D}" type="slidenum">
              <a:rPr lang="en-US" smtClean="0"/>
              <a:t>11</a:t>
            </a:fld>
            <a:endParaRPr lang="en-US"/>
          </a:p>
        </p:txBody>
      </p:sp>
    </p:spTree>
    <p:extLst>
      <p:ext uri="{BB962C8B-B14F-4D97-AF65-F5344CB8AC3E}">
        <p14:creationId xmlns:p14="http://schemas.microsoft.com/office/powerpoint/2010/main" val="4034129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F75941-60E3-4130-8821-E43FED7F406D}" type="slidenum">
              <a:rPr lang="en-US" smtClean="0"/>
              <a:t>12</a:t>
            </a:fld>
            <a:endParaRPr lang="en-US"/>
          </a:p>
        </p:txBody>
      </p:sp>
    </p:spTree>
    <p:extLst>
      <p:ext uri="{BB962C8B-B14F-4D97-AF65-F5344CB8AC3E}">
        <p14:creationId xmlns:p14="http://schemas.microsoft.com/office/powerpoint/2010/main" val="21447246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F75941-60E3-4130-8821-E43FED7F406D}" type="slidenum">
              <a:rPr lang="en-US" smtClean="0"/>
              <a:t>13</a:t>
            </a:fld>
            <a:endParaRPr lang="en-US"/>
          </a:p>
        </p:txBody>
      </p:sp>
    </p:spTree>
    <p:extLst>
      <p:ext uri="{BB962C8B-B14F-4D97-AF65-F5344CB8AC3E}">
        <p14:creationId xmlns:p14="http://schemas.microsoft.com/office/powerpoint/2010/main" val="42207416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F75941-60E3-4130-8821-E43FED7F406D}" type="slidenum">
              <a:rPr lang="en-US" smtClean="0"/>
              <a:t>14</a:t>
            </a:fld>
            <a:endParaRPr lang="en-US"/>
          </a:p>
        </p:txBody>
      </p:sp>
    </p:spTree>
    <p:extLst>
      <p:ext uri="{BB962C8B-B14F-4D97-AF65-F5344CB8AC3E}">
        <p14:creationId xmlns:p14="http://schemas.microsoft.com/office/powerpoint/2010/main" val="19088198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F75941-60E3-4130-8821-E43FED7F406D}" type="slidenum">
              <a:rPr lang="en-US" smtClean="0"/>
              <a:t>15</a:t>
            </a:fld>
            <a:endParaRPr lang="en-US"/>
          </a:p>
        </p:txBody>
      </p:sp>
    </p:spTree>
    <p:extLst>
      <p:ext uri="{BB962C8B-B14F-4D97-AF65-F5344CB8AC3E}">
        <p14:creationId xmlns:p14="http://schemas.microsoft.com/office/powerpoint/2010/main" val="25055098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F75941-60E3-4130-8821-E43FED7F406D}" type="slidenum">
              <a:rPr lang="en-US" smtClean="0"/>
              <a:t>16</a:t>
            </a:fld>
            <a:endParaRPr lang="en-US"/>
          </a:p>
        </p:txBody>
      </p:sp>
    </p:spTree>
    <p:extLst>
      <p:ext uri="{BB962C8B-B14F-4D97-AF65-F5344CB8AC3E}">
        <p14:creationId xmlns:p14="http://schemas.microsoft.com/office/powerpoint/2010/main" val="565734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objective of people-centered early warning systems is to empower individuals and communities threatened by hazards to act in sufficient time and in an appropriate manner to reduce the possibility of personal injury, loss of life and damage to property and the environment.</a:t>
            </a:r>
          </a:p>
          <a:p>
            <a:pPr marL="171450" indent="-171450">
              <a:buFont typeface="Arial" panose="020B0604020202020204" pitchFamily="34" charset="0"/>
              <a:buChar char="•"/>
            </a:pPr>
            <a:r>
              <a:rPr lang="en-US" dirty="0"/>
              <a:t>A complete and effective early warning system comprises four inter-related elements, covering knowledge of hazards and vulnerabilities to preparedness and capacity to respond. Best practice early warning systems also have strong inter-linkages and effective communication channels between all the elements.</a:t>
            </a:r>
          </a:p>
          <a:p>
            <a:pPr marL="0" indent="0">
              <a:buFont typeface="Arial" panose="020B0604020202020204" pitchFamily="34" charset="0"/>
              <a:buNone/>
            </a:pPr>
            <a:endParaRPr lang="en-US" dirty="0"/>
          </a:p>
          <a:p>
            <a:pPr marL="228600" indent="-228600">
              <a:buFont typeface="+mj-lt"/>
              <a:buAutoNum type="arabicPeriod"/>
            </a:pPr>
            <a:r>
              <a:rPr lang="en-US" b="1" dirty="0"/>
              <a:t>RISK KNOWLEDGE </a:t>
            </a:r>
            <a:r>
              <a:rPr lang="en-US" dirty="0"/>
              <a:t>– Risk assessments and risk mapping should be used to understand both where hazards are likely to occur, and where vulnerable groups and important assets and infrastructures (like hospitals and main roads) are located. Once the knowledge has been developed it’s important that it is shared with those who need it. With the decision makers and officials who are responsible for managing risk, and with the communities themselves.</a:t>
            </a:r>
          </a:p>
          <a:p>
            <a:pPr marL="0" indent="0">
              <a:buFont typeface="+mj-lt"/>
              <a:buNone/>
            </a:pPr>
            <a:r>
              <a:rPr lang="en-US" dirty="0">
                <a:solidFill>
                  <a:srgbClr val="FF0000"/>
                </a:solidFill>
              </a:rPr>
              <a:t>      </a:t>
            </a:r>
            <a:r>
              <a:rPr lang="en-US" b="1" i="1" dirty="0">
                <a:solidFill>
                  <a:srgbClr val="FF0000"/>
                </a:solidFill>
              </a:rPr>
              <a:t>Questions to ask </a:t>
            </a:r>
            <a:r>
              <a:rPr lang="en-US" dirty="0"/>
              <a:t>ourselves particularly our DCOs: Are the hazards and vulnerabilities well known? What are the patterns and trends in these factors? Are risk maps and data widely available?</a:t>
            </a:r>
          </a:p>
          <a:p>
            <a:pPr marL="0" indent="0">
              <a:buFont typeface="+mj-lt"/>
              <a:buNone/>
            </a:pPr>
            <a:endParaRPr lang="en-US" dirty="0"/>
          </a:p>
          <a:p>
            <a:pPr marL="228600" indent="-228600">
              <a:buFont typeface="+mj-lt"/>
              <a:buAutoNum type="arabicPeriod" startAt="2"/>
            </a:pPr>
            <a:r>
              <a:rPr lang="en-US" b="1" dirty="0"/>
              <a:t>MONITORING &amp; WARNING SERVICE </a:t>
            </a:r>
            <a:r>
              <a:rPr lang="en-US" dirty="0"/>
              <a:t>- Warning services lie at the core of the system. There must be a sound scientific basis for predicting and forecasting hazards and a reliable forecasting and warning system that operates 24 hours a day. Continuous monitoring of hazard parameters and precursors is essential to generate accurate warnings in a timely fashion. </a:t>
            </a:r>
          </a:p>
          <a:p>
            <a:pPr marL="0" indent="0">
              <a:buFont typeface="+mj-lt"/>
              <a:buNone/>
            </a:pPr>
            <a:r>
              <a:rPr lang="en-US" dirty="0"/>
              <a:t>      </a:t>
            </a:r>
            <a:r>
              <a:rPr lang="en-US" b="1" i="1" dirty="0"/>
              <a:t>Questions to ask </a:t>
            </a:r>
            <a:r>
              <a:rPr lang="en-US" dirty="0"/>
              <a:t>ourselves particularly our DCOs: Do we have sound scientific basis for making forecasts? Can accurate and timely warnings be generated?</a:t>
            </a:r>
          </a:p>
          <a:p>
            <a:pPr marL="0" indent="0">
              <a:buFont typeface="+mj-lt"/>
              <a:buNone/>
            </a:pPr>
            <a:endParaRPr lang="en-US" dirty="0"/>
          </a:p>
          <a:p>
            <a:pPr marL="228600" indent="-228600">
              <a:buFont typeface="+mj-lt"/>
              <a:buAutoNum type="arabicPeriod" startAt="3"/>
            </a:pPr>
            <a:r>
              <a:rPr lang="en-US" b="1" dirty="0"/>
              <a:t>DISSEMINATION &amp; COMMUNICATION </a:t>
            </a:r>
            <a:r>
              <a:rPr lang="en-US" dirty="0"/>
              <a:t>- Warnings must reach those at risk. Clear messages containing simple, useful information are critical to enable proper responses that will help safeguard lives and livelihoods. Dissemination methods must be tailored to the receivers and multiple methods are likely needed. These can include radio announcements, text messages, mobile apps, and in-person dissemination through loudspeakers, sirens, or color-coded flags. The methods used must consider the most marginalized people specifically, including people who lack access to cell phones and people who cannot read.</a:t>
            </a:r>
          </a:p>
          <a:p>
            <a:pPr marL="0" indent="0">
              <a:buFont typeface="+mj-lt"/>
              <a:buNone/>
            </a:pPr>
            <a:r>
              <a:rPr lang="en-US" dirty="0"/>
              <a:t>      </a:t>
            </a:r>
            <a:r>
              <a:rPr lang="en-US" b="1" i="1" dirty="0"/>
              <a:t>Questions to ask </a:t>
            </a:r>
            <a:r>
              <a:rPr lang="en-US" dirty="0"/>
              <a:t>ourselves particularly our DCOs: Do warnings reach all of those at risk? Are the risks and warnings understood? Is the warning information clear and useable? The use of     </a:t>
            </a:r>
          </a:p>
          <a:p>
            <a:pPr marL="0" indent="0">
              <a:buFont typeface="+mj-lt"/>
              <a:buNone/>
            </a:pPr>
            <a:r>
              <a:rPr lang="en-US" dirty="0"/>
              <a:t>      multiple communication channels is necessary to ensure as many people as possible are warned, to avoid failure of any one channel, and to reinforce the warning message.</a:t>
            </a:r>
          </a:p>
          <a:p>
            <a:pPr marL="228600" indent="-228600">
              <a:buFont typeface="+mj-lt"/>
              <a:buAutoNum type="arabicPeriod" startAt="3"/>
            </a:pPr>
            <a:endParaRPr lang="en-US" b="1" dirty="0"/>
          </a:p>
          <a:p>
            <a:pPr marL="228600" indent="-228600">
              <a:buFont typeface="+mj-lt"/>
              <a:buAutoNum type="arabicPeriod" startAt="3"/>
            </a:pPr>
            <a:endParaRPr lang="en-US" b="1" dirty="0"/>
          </a:p>
          <a:p>
            <a:pPr marL="228600" indent="-228600">
              <a:buFont typeface="+mj-lt"/>
              <a:buAutoNum type="arabicPeriod" startAt="4"/>
            </a:pPr>
            <a:r>
              <a:rPr lang="en-US" b="1" dirty="0"/>
              <a:t>RESPONSE CAPABILITY </a:t>
            </a:r>
            <a:r>
              <a:rPr lang="en-US" dirty="0"/>
              <a:t>- It is crucial that communities understand the risks; respect the warning service and know how to react. Education and preparedness programs play a key role. It is also essential that disaster management plans are in place, well practiced and tested. The community should be well informed on options for safe behaviors, available escape routes, and how best to avoid damage and loss to property. </a:t>
            </a:r>
          </a:p>
          <a:p>
            <a:pPr marL="0" indent="0">
              <a:buFont typeface="+mj-lt"/>
              <a:buNone/>
            </a:pPr>
            <a:r>
              <a:rPr lang="en-US" b="1" i="1" dirty="0"/>
              <a:t>      Questions to ask </a:t>
            </a:r>
            <a:r>
              <a:rPr lang="en-US" dirty="0"/>
              <a:t>ourselves particularly our DCOs: Are response plans up to date and tested? Are local capacities and knowledge made use of? Are people prepared and ready to respond to </a:t>
            </a:r>
          </a:p>
          <a:p>
            <a:pPr marL="0" indent="0">
              <a:buFont typeface="+mj-lt"/>
              <a:buNone/>
            </a:pPr>
            <a:r>
              <a:rPr lang="en-US" dirty="0"/>
              <a:t>      warnings?</a:t>
            </a:r>
          </a:p>
          <a:p>
            <a:pPr marL="228600" indent="-228600">
              <a:buFont typeface="+mj-lt"/>
              <a:buAutoNum type="arabicPeriod" startAt="4"/>
            </a:pPr>
            <a:endParaRPr lang="en-US" dirty="0"/>
          </a:p>
        </p:txBody>
      </p:sp>
      <p:sp>
        <p:nvSpPr>
          <p:cNvPr id="4" name="Slide Number Placeholder 3"/>
          <p:cNvSpPr>
            <a:spLocks noGrp="1"/>
          </p:cNvSpPr>
          <p:nvPr>
            <p:ph type="sldNum" sz="quarter" idx="5"/>
          </p:nvPr>
        </p:nvSpPr>
        <p:spPr/>
        <p:txBody>
          <a:bodyPr/>
          <a:lstStyle/>
          <a:p>
            <a:fld id="{C3F75941-60E3-4130-8821-E43FED7F406D}" type="slidenum">
              <a:rPr lang="en-US" smtClean="0"/>
              <a:t>2</a:t>
            </a:fld>
            <a:endParaRPr lang="en-US"/>
          </a:p>
        </p:txBody>
      </p:sp>
    </p:spTree>
    <p:extLst>
      <p:ext uri="{BB962C8B-B14F-4D97-AF65-F5344CB8AC3E}">
        <p14:creationId xmlns:p14="http://schemas.microsoft.com/office/powerpoint/2010/main" val="2888317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Public notification should consist of two essential components: </a:t>
            </a:r>
            <a:r>
              <a:rPr lang="en-US" b="1" u="sng" dirty="0"/>
              <a:t>an alert </a:t>
            </a:r>
            <a:r>
              <a:rPr lang="en-US" dirty="0"/>
              <a:t>and </a:t>
            </a:r>
            <a:r>
              <a:rPr lang="en-US" b="1" u="sng" dirty="0"/>
              <a:t>a message with instructions</a:t>
            </a:r>
            <a:r>
              <a:rPr lang="en-US" dirty="0"/>
              <a:t>.</a:t>
            </a:r>
          </a:p>
          <a:p>
            <a:pPr marL="171450" indent="-171450">
              <a:buFont typeface="Arial" panose="020B0604020202020204" pitchFamily="34" charset="0"/>
              <a:buChar char="•"/>
            </a:pPr>
            <a:r>
              <a:rPr lang="en-US" b="1" u="sng" dirty="0"/>
              <a:t>Alerts</a:t>
            </a:r>
            <a:r>
              <a:rPr lang="en-US" dirty="0"/>
              <a:t> demand attention and alarm people.</a:t>
            </a:r>
          </a:p>
          <a:p>
            <a:pPr marL="171450" indent="-171450">
              <a:buFont typeface="Arial" panose="020B0604020202020204" pitchFamily="34" charset="0"/>
              <a:buChar char="•"/>
            </a:pPr>
            <a:r>
              <a:rPr lang="en-US" b="1" u="sng" dirty="0"/>
              <a:t>Messages</a:t>
            </a:r>
            <a:r>
              <a:rPr lang="en-US" dirty="0"/>
              <a:t> provide further information. </a:t>
            </a:r>
          </a:p>
          <a:p>
            <a:pPr marL="171450" indent="-171450">
              <a:buFont typeface="Arial" panose="020B0604020202020204" pitchFamily="34" charset="0"/>
              <a:buChar char="•"/>
            </a:pPr>
            <a:r>
              <a:rPr lang="en-US" dirty="0"/>
              <a:t>Note that alerts and messages are not always delivered by the same method or technology</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3F75941-60E3-4130-8821-E43FED7F406D}" type="slidenum">
              <a:rPr lang="en-US" smtClean="0"/>
              <a:t>3</a:t>
            </a:fld>
            <a:endParaRPr lang="en-US"/>
          </a:p>
        </p:txBody>
      </p:sp>
    </p:spTree>
    <p:extLst>
      <p:ext uri="{BB962C8B-B14F-4D97-AF65-F5344CB8AC3E}">
        <p14:creationId xmlns:p14="http://schemas.microsoft.com/office/powerpoint/2010/main" val="2498568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F75941-60E3-4130-8821-E43FED7F406D}" type="slidenum">
              <a:rPr lang="en-US" smtClean="0"/>
              <a:t>4</a:t>
            </a:fld>
            <a:endParaRPr lang="en-US"/>
          </a:p>
        </p:txBody>
      </p:sp>
    </p:spTree>
    <p:extLst>
      <p:ext uri="{BB962C8B-B14F-4D97-AF65-F5344CB8AC3E}">
        <p14:creationId xmlns:p14="http://schemas.microsoft.com/office/powerpoint/2010/main" val="1719041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There is no single early warning method that fits all requirements. Whatever method is used it should consider the special needs of the local population. </a:t>
            </a:r>
          </a:p>
          <a:p>
            <a:pPr marL="171450" indent="-171450">
              <a:buFont typeface="Arial" panose="020B0604020202020204" pitchFamily="34" charset="0"/>
              <a:buChar char="•"/>
            </a:pPr>
            <a:r>
              <a:rPr lang="en-US" dirty="0"/>
              <a:t>To do so one needs to identify and address the specific needs of the community. </a:t>
            </a:r>
          </a:p>
          <a:p>
            <a:pPr marL="171450" indent="-171450">
              <a:buFont typeface="Arial" panose="020B0604020202020204" pitchFamily="34" charset="0"/>
              <a:buChar char="•"/>
            </a:pPr>
            <a:r>
              <a:rPr lang="en-US" dirty="0"/>
              <a:t>Before designing the EWS one needs to know the audience, of which different groups it consists and what these groups might be doing at which time of the day.</a:t>
            </a:r>
          </a:p>
        </p:txBody>
      </p:sp>
      <p:sp>
        <p:nvSpPr>
          <p:cNvPr id="4" name="Slide Number Placeholder 3"/>
          <p:cNvSpPr>
            <a:spLocks noGrp="1"/>
          </p:cNvSpPr>
          <p:nvPr>
            <p:ph type="sldNum" sz="quarter" idx="5"/>
          </p:nvPr>
        </p:nvSpPr>
        <p:spPr/>
        <p:txBody>
          <a:bodyPr/>
          <a:lstStyle/>
          <a:p>
            <a:fld id="{C3F75941-60E3-4130-8821-E43FED7F406D}" type="slidenum">
              <a:rPr lang="en-US" smtClean="0"/>
              <a:t>5</a:t>
            </a:fld>
            <a:endParaRPr lang="en-US"/>
          </a:p>
        </p:txBody>
      </p:sp>
    </p:spTree>
    <p:extLst>
      <p:ext uri="{BB962C8B-B14F-4D97-AF65-F5344CB8AC3E}">
        <p14:creationId xmlns:p14="http://schemas.microsoft.com/office/powerpoint/2010/main" val="2187010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Different groups have different information needs. Fishermen will require different escape routes and procedures than office workers. </a:t>
            </a:r>
          </a:p>
          <a:p>
            <a:pPr marL="171450" indent="-171450">
              <a:buFont typeface="Arial" panose="020B0604020202020204" pitchFamily="34" charset="0"/>
              <a:buChar char="•"/>
            </a:pPr>
            <a:r>
              <a:rPr lang="en-US" dirty="0"/>
              <a:t>The choice of the applied warning technologies and methods depends on the target audience, its activities, location, available resources and the commitment of the community. </a:t>
            </a:r>
          </a:p>
          <a:p>
            <a:pPr marL="171450" indent="-171450">
              <a:buFont typeface="Arial" panose="020B0604020202020204" pitchFamily="34" charset="0"/>
              <a:buChar char="•"/>
            </a:pPr>
            <a:r>
              <a:rPr lang="en-US" dirty="0"/>
              <a:t>The challenge is how to disseminate the information to the communities at risk and to efficiently implement the SOPs on all levels.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Message content will most likely consist of:</a:t>
            </a:r>
          </a:p>
          <a:p>
            <a:pPr marL="628650" lvl="1" indent="-171450">
              <a:buFont typeface="Wingdings" panose="05000000000000000000" pitchFamily="2" charset="2"/>
              <a:buChar char="§"/>
            </a:pPr>
            <a:r>
              <a:rPr lang="en-US" dirty="0"/>
              <a:t>Name of informing agency (Ex. DCO)</a:t>
            </a:r>
          </a:p>
          <a:p>
            <a:pPr marL="628650" lvl="1" indent="-171450">
              <a:buFont typeface="Wingdings" panose="05000000000000000000" pitchFamily="2" charset="2"/>
              <a:buChar char="§"/>
            </a:pPr>
            <a:r>
              <a:rPr lang="en-US" dirty="0"/>
              <a:t>Date and Time</a:t>
            </a:r>
          </a:p>
          <a:p>
            <a:pPr marL="628650" lvl="1" indent="-171450">
              <a:buFont typeface="Wingdings" panose="05000000000000000000" pitchFamily="2" charset="2"/>
              <a:buChar char="§"/>
            </a:pPr>
            <a:r>
              <a:rPr lang="en-US" dirty="0"/>
              <a:t>Advisory or Warning or All Clear</a:t>
            </a:r>
          </a:p>
          <a:p>
            <a:pPr marL="628650" lvl="1" indent="-171450">
              <a:buFont typeface="Wingdings" panose="05000000000000000000" pitchFamily="2" charset="2"/>
              <a:buChar char="§"/>
            </a:pPr>
            <a:r>
              <a:rPr lang="en-US" dirty="0"/>
              <a:t>Parameters of Hazards </a:t>
            </a:r>
          </a:p>
          <a:p>
            <a:pPr marL="0" indent="0">
              <a:buFont typeface="Arial" panose="020B0604020202020204" pitchFamily="34" charset="0"/>
              <a:buNone/>
            </a:pPr>
            <a:r>
              <a:rPr lang="en-US" dirty="0"/>
              <a:t>	ex. Earthquake parameters: location, magnitude, depth</a:t>
            </a:r>
          </a:p>
          <a:p>
            <a:pPr marL="0" indent="0">
              <a:buFont typeface="Arial" panose="020B0604020202020204" pitchFamily="34" charset="0"/>
              <a:buNone/>
            </a:pPr>
            <a:r>
              <a:rPr lang="en-US" dirty="0"/>
              <a:t>	ex. Tsunami Parameters: effected areas, estimated tsunami arrival time,  expected wave height etc.</a:t>
            </a:r>
          </a:p>
          <a:p>
            <a:pPr marL="628650" lvl="1" indent="-171450">
              <a:buFont typeface="Wingdings" panose="05000000000000000000" pitchFamily="2" charset="2"/>
              <a:buChar char="§"/>
            </a:pPr>
            <a:r>
              <a:rPr lang="en-US" dirty="0"/>
              <a:t>Advice for local decision makers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3F75941-60E3-4130-8821-E43FED7F406D}" type="slidenum">
              <a:rPr lang="en-US" smtClean="0"/>
              <a:t>6</a:t>
            </a:fld>
            <a:endParaRPr lang="en-US"/>
          </a:p>
        </p:txBody>
      </p:sp>
    </p:spTree>
    <p:extLst>
      <p:ext uri="{BB962C8B-B14F-4D97-AF65-F5344CB8AC3E}">
        <p14:creationId xmlns:p14="http://schemas.microsoft.com/office/powerpoint/2010/main" val="386500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dissemination of warning messages is always a challenge, especially for emergency managers at the local level with limited resources.</a:t>
            </a:r>
          </a:p>
          <a:p>
            <a:pPr marL="171450" indent="-171450">
              <a:buFont typeface="Arial" panose="020B0604020202020204" pitchFamily="34" charset="0"/>
              <a:buChar char="•"/>
            </a:pPr>
            <a:r>
              <a:rPr lang="en-US" dirty="0"/>
              <a:t>Dissemination technologies and methods can be adapted to the local situation, requirements and capacities to be effective. There is no single best method of warning dissemination that fits all.</a:t>
            </a:r>
          </a:p>
          <a:p>
            <a:endParaRPr lang="en-US" dirty="0"/>
          </a:p>
        </p:txBody>
      </p:sp>
      <p:sp>
        <p:nvSpPr>
          <p:cNvPr id="4" name="Slide Number Placeholder 3"/>
          <p:cNvSpPr>
            <a:spLocks noGrp="1"/>
          </p:cNvSpPr>
          <p:nvPr>
            <p:ph type="sldNum" sz="quarter" idx="5"/>
          </p:nvPr>
        </p:nvSpPr>
        <p:spPr/>
        <p:txBody>
          <a:bodyPr/>
          <a:lstStyle/>
          <a:p>
            <a:fld id="{C3F75941-60E3-4130-8821-E43FED7F406D}" type="slidenum">
              <a:rPr lang="en-US" smtClean="0"/>
              <a:t>7</a:t>
            </a:fld>
            <a:endParaRPr lang="en-US"/>
          </a:p>
        </p:txBody>
      </p:sp>
    </p:spTree>
    <p:extLst>
      <p:ext uri="{BB962C8B-B14F-4D97-AF65-F5344CB8AC3E}">
        <p14:creationId xmlns:p14="http://schemas.microsoft.com/office/powerpoint/2010/main" val="3230101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There are many </a:t>
            </a:r>
            <a:r>
              <a:rPr lang="en-US" u="sng" dirty="0"/>
              <a:t>factors and questions which need to be considered before the technical setup of a warning message dissemination system</a:t>
            </a:r>
            <a:r>
              <a:rPr lang="en-US" dirty="0"/>
              <a:t>. Key factors and questions are:</a:t>
            </a:r>
          </a:p>
          <a:p>
            <a:pPr marL="742950" lvl="1" indent="-285750">
              <a:buFont typeface="+mj-lt"/>
              <a:buAutoNum type="romanLcPeriod"/>
            </a:pPr>
            <a:r>
              <a:rPr lang="en-US" dirty="0"/>
              <a:t>who needs to be informed</a:t>
            </a:r>
          </a:p>
          <a:p>
            <a:pPr marL="742950" lvl="1" indent="-285750">
              <a:buFont typeface="+mj-lt"/>
              <a:buAutoNum type="romanLcPeriod"/>
            </a:pPr>
            <a:r>
              <a:rPr lang="en-US" dirty="0"/>
              <a:t>where are recipients located</a:t>
            </a:r>
          </a:p>
          <a:p>
            <a:pPr marL="742950" lvl="1" indent="-285750">
              <a:buFont typeface="+mj-lt"/>
              <a:buAutoNum type="romanLcPeriod"/>
            </a:pPr>
            <a:r>
              <a:rPr lang="en-US" dirty="0"/>
              <a:t>what are they doing at what time of the day/night</a:t>
            </a:r>
          </a:p>
          <a:p>
            <a:pPr marL="742950" lvl="1" indent="-285750">
              <a:buFont typeface="+mj-lt"/>
              <a:buAutoNum type="romanLcPeriod"/>
            </a:pPr>
            <a:r>
              <a:rPr lang="en-US" dirty="0"/>
              <a:t>what specific needs do recipients have – are there persons with disability (type of disability) ex. for those visually impaired consider ways to reach them with the warning message</a:t>
            </a:r>
          </a:p>
          <a:p>
            <a:pPr marL="742950" lvl="1" indent="-285750">
              <a:buFont typeface="+mj-lt"/>
              <a:buAutoNum type="romanLcPeriod"/>
            </a:pPr>
            <a:r>
              <a:rPr lang="en-US" dirty="0"/>
              <a:t>how will people understand and react to a warning</a:t>
            </a:r>
          </a:p>
          <a:p>
            <a:pPr marL="742950" lvl="1" indent="-285750">
              <a:buFont typeface="+mj-lt"/>
              <a:buAutoNum type="romanLcPeriod"/>
            </a:pPr>
            <a:r>
              <a:rPr lang="en-US" dirty="0"/>
              <a:t>season (can fishing, harvesting/planting taro in their taro patch, tourist season)</a:t>
            </a:r>
          </a:p>
          <a:p>
            <a:pPr marL="742950" lvl="1" indent="-285750">
              <a:buFont typeface="+mj-lt"/>
              <a:buAutoNum type="romanLcPeriod"/>
            </a:pPr>
            <a:r>
              <a:rPr lang="en-US" dirty="0"/>
              <a:t>what happens in the case of an electric power failure etc. – are there alternative ways to get the warning message out to the public</a:t>
            </a:r>
          </a:p>
          <a:p>
            <a:pPr marL="742950" lvl="1" indent="-285750">
              <a:buFont typeface="+mj-lt"/>
              <a:buAutoNum type="romanLcPeriod"/>
            </a:pPr>
            <a:r>
              <a:rPr lang="en-US" dirty="0"/>
              <a:t>do people have access to radio, cellular phones (SMS), internet, </a:t>
            </a:r>
            <a:r>
              <a:rPr lang="en-US" dirty="0" err="1"/>
              <a:t>etc</a:t>
            </a:r>
            <a:endParaRPr lang="en-US" dirty="0"/>
          </a:p>
          <a:p>
            <a:pPr marL="171450" indent="-171450">
              <a:buFont typeface="Arial" panose="020B0604020202020204" pitchFamily="34" charset="0"/>
              <a:buChar char="•"/>
            </a:pPr>
            <a:r>
              <a:rPr lang="en-US" dirty="0"/>
              <a:t>For the public it is not only important to know from which </a:t>
            </a:r>
            <a:r>
              <a:rPr lang="en-US" b="1" u="sng" dirty="0"/>
              <a:t>institution</a:t>
            </a:r>
            <a:r>
              <a:rPr lang="en-US" dirty="0"/>
              <a:t> to expect what kind of message (Alert / Warning of an Impending Hazard, Evacuation Advisory, All Clear) but also through which </a:t>
            </a:r>
            <a:r>
              <a:rPr lang="en-US" b="1" u="sng" dirty="0"/>
              <a:t>technologies</a:t>
            </a:r>
            <a:r>
              <a:rPr lang="en-US" dirty="0"/>
              <a:t> those messages are delivered (SMS, radio, FB page, sirens, etc.) </a:t>
            </a:r>
          </a:p>
          <a:p>
            <a:pPr marL="171450" indent="-171450">
              <a:buFont typeface="Arial" panose="020B0604020202020204" pitchFamily="34" charset="0"/>
              <a:buChar char="•"/>
            </a:pPr>
            <a:r>
              <a:rPr lang="en-US" dirty="0"/>
              <a:t>If using sirens, ensure that the public are able to understand what it means and what are the actions they need to do.</a:t>
            </a:r>
          </a:p>
          <a:p>
            <a:endParaRPr lang="en-US" dirty="0"/>
          </a:p>
        </p:txBody>
      </p:sp>
      <p:sp>
        <p:nvSpPr>
          <p:cNvPr id="4" name="Slide Number Placeholder 3"/>
          <p:cNvSpPr>
            <a:spLocks noGrp="1"/>
          </p:cNvSpPr>
          <p:nvPr>
            <p:ph type="sldNum" sz="quarter" idx="5"/>
          </p:nvPr>
        </p:nvSpPr>
        <p:spPr/>
        <p:txBody>
          <a:bodyPr/>
          <a:lstStyle/>
          <a:p>
            <a:fld id="{C3F75941-60E3-4130-8821-E43FED7F406D}" type="slidenum">
              <a:rPr lang="en-US" smtClean="0"/>
              <a:t>8</a:t>
            </a:fld>
            <a:endParaRPr lang="en-US"/>
          </a:p>
        </p:txBody>
      </p:sp>
    </p:spTree>
    <p:extLst>
      <p:ext uri="{BB962C8B-B14F-4D97-AF65-F5344CB8AC3E}">
        <p14:creationId xmlns:p14="http://schemas.microsoft.com/office/powerpoint/2010/main" val="4075777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F75941-60E3-4130-8821-E43FED7F406D}" type="slidenum">
              <a:rPr lang="en-US" smtClean="0"/>
              <a:t>9</a:t>
            </a:fld>
            <a:endParaRPr lang="en-US"/>
          </a:p>
        </p:txBody>
      </p:sp>
    </p:spTree>
    <p:extLst>
      <p:ext uri="{BB962C8B-B14F-4D97-AF65-F5344CB8AC3E}">
        <p14:creationId xmlns:p14="http://schemas.microsoft.com/office/powerpoint/2010/main" val="1232930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a:p>
        </p:txBody>
      </p:sp>
      <p:grpSp>
        <p:nvGrpSpPr>
          <p:cNvPr id="3" name="Group 3"/>
          <p:cNvGrpSpPr/>
          <p:nvPr/>
        </p:nvGrpSpPr>
        <p:grpSpPr>
          <a:xfrm>
            <a:off x="53577" y="-26546"/>
            <a:ext cx="8224985" cy="10313546"/>
            <a:chOff x="0" y="0"/>
            <a:chExt cx="2166251" cy="2716325"/>
          </a:xfrm>
        </p:grpSpPr>
        <p:sp>
          <p:nvSpPr>
            <p:cNvPr id="4" name="Freeform 4"/>
            <p:cNvSpPr/>
            <p:nvPr/>
          </p:nvSpPr>
          <p:spPr>
            <a:xfrm>
              <a:off x="0" y="0"/>
              <a:ext cx="2166251" cy="2716325"/>
            </a:xfrm>
            <a:custGeom>
              <a:avLst/>
              <a:gdLst/>
              <a:ahLst/>
              <a:cxnLst/>
              <a:rect l="l" t="t" r="r" b="b"/>
              <a:pathLst>
                <a:path w="2166251" h="2716325">
                  <a:moveTo>
                    <a:pt x="0" y="0"/>
                  </a:moveTo>
                  <a:lnTo>
                    <a:pt x="2166251" y="0"/>
                  </a:lnTo>
                  <a:lnTo>
                    <a:pt x="2166251" y="2716325"/>
                  </a:lnTo>
                  <a:lnTo>
                    <a:pt x="0" y="2716325"/>
                  </a:lnTo>
                  <a:close/>
                </a:path>
              </a:pathLst>
            </a:custGeom>
            <a:solidFill>
              <a:srgbClr val="093362">
                <a:alpha val="80000"/>
              </a:srgbClr>
            </a:solidFill>
          </p:spPr>
          <p:txBody>
            <a:bodyPr/>
            <a:lstStyle/>
            <a:p>
              <a:endParaRPr lang="en-US"/>
            </a:p>
          </p:txBody>
        </p:sp>
        <p:sp>
          <p:nvSpPr>
            <p:cNvPr id="5" name="TextBox 5"/>
            <p:cNvSpPr txBox="1"/>
            <p:nvPr/>
          </p:nvSpPr>
          <p:spPr>
            <a:xfrm>
              <a:off x="0" y="-47625"/>
              <a:ext cx="2166251" cy="276395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885382" y="2297126"/>
            <a:ext cx="6218686" cy="4813764"/>
          </a:xfrm>
          <a:custGeom>
            <a:avLst/>
            <a:gdLst/>
            <a:ahLst/>
            <a:cxnLst/>
            <a:rect l="l" t="t" r="r" b="b"/>
            <a:pathLst>
              <a:path w="6218686" h="4813764">
                <a:moveTo>
                  <a:pt x="0" y="0"/>
                </a:moveTo>
                <a:lnTo>
                  <a:pt x="6218685" y="0"/>
                </a:lnTo>
                <a:lnTo>
                  <a:pt x="6218685" y="4813764"/>
                </a:lnTo>
                <a:lnTo>
                  <a:pt x="0" y="4813764"/>
                </a:lnTo>
                <a:lnTo>
                  <a:pt x="0" y="0"/>
                </a:lnTo>
                <a:close/>
              </a:path>
            </a:pathLst>
          </a:custGeom>
          <a:blipFill>
            <a:blip r:embed="rId4"/>
            <a:stretch>
              <a:fillRect/>
            </a:stretch>
          </a:blipFill>
        </p:spPr>
        <p:txBody>
          <a:bodyPr/>
          <a:lstStyle/>
          <a:p>
            <a:endParaRPr lang="en-US" dirty="0">
              <a:latin typeface="ADLaM Display" panose="02010000000000000000" pitchFamily="2" charset="0"/>
              <a:ea typeface="ADLaM Display" panose="02010000000000000000" pitchFamily="2" charset="0"/>
              <a:cs typeface="ADLaM Display" panose="02010000000000000000" pitchFamily="2" charset="0"/>
            </a:endParaRPr>
          </a:p>
        </p:txBody>
      </p:sp>
      <p:pic>
        <p:nvPicPr>
          <p:cNvPr id="7" name="Picture 6">
            <a:extLst>
              <a:ext uri="{FF2B5EF4-FFF2-40B4-BE49-F238E27FC236}">
                <a16:creationId xmlns:a16="http://schemas.microsoft.com/office/drawing/2014/main" id="{BD0C67F5-994A-C2DA-B40F-7F22B9C1A305}"/>
              </a:ext>
            </a:extLst>
          </p:cNvPr>
          <p:cNvPicPr>
            <a:picLocks noChangeAspect="1"/>
          </p:cNvPicPr>
          <p:nvPr/>
        </p:nvPicPr>
        <p:blipFill>
          <a:blip r:embed="rId5"/>
          <a:stretch>
            <a:fillRect/>
          </a:stretch>
        </p:blipFill>
        <p:spPr>
          <a:xfrm>
            <a:off x="14765498" y="8576035"/>
            <a:ext cx="3468925" cy="173751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93362"/>
        </a:solidFill>
        <a:effectLst/>
      </p:bgPr>
    </p:bg>
    <p:spTree>
      <p:nvGrpSpPr>
        <p:cNvPr id="1" name=""/>
        <p:cNvGrpSpPr/>
        <p:nvPr/>
      </p:nvGrpSpPr>
      <p:grpSpPr>
        <a:xfrm>
          <a:off x="0" y="0"/>
          <a:ext cx="0" cy="0"/>
          <a:chOff x="0" y="0"/>
          <a:chExt cx="0" cy="0"/>
        </a:xfrm>
      </p:grpSpPr>
      <p:sp>
        <p:nvSpPr>
          <p:cNvPr id="2" name="TextBox 2"/>
          <p:cNvSpPr txBox="1"/>
          <p:nvPr/>
        </p:nvSpPr>
        <p:spPr>
          <a:xfrm>
            <a:off x="9144000" y="776077"/>
            <a:ext cx="8481558" cy="8687220"/>
          </a:xfrm>
          <a:prstGeom prst="rect">
            <a:avLst/>
          </a:prstGeom>
        </p:spPr>
        <p:txBody>
          <a:bodyPr lIns="0" tIns="0" rIns="0" bIns="0" rtlCol="0" anchor="t">
            <a:spAutoFit/>
          </a:bodyPr>
          <a:lstStyle/>
          <a:p>
            <a:pPr marL="518160" lvl="1" indent="-259080" algn="l">
              <a:lnSpc>
                <a:spcPts val="3359"/>
              </a:lnSpc>
              <a:buFont typeface="Arial"/>
              <a:buChar char="•"/>
            </a:pPr>
            <a:r>
              <a:rPr lang="en-US" sz="2400">
                <a:solidFill>
                  <a:srgbClr val="FFFFFF"/>
                </a:solidFill>
                <a:latin typeface="Livvic"/>
                <a:ea typeface="Livvic"/>
                <a:cs typeface="Livvic"/>
                <a:sym typeface="Livvic"/>
              </a:rPr>
              <a:t>Warning! There has been a hazardous material incident at </a:t>
            </a:r>
            <a:r>
              <a:rPr lang="en-US" sz="2400" b="1">
                <a:solidFill>
                  <a:srgbClr val="FFDE59"/>
                </a:solidFill>
                <a:latin typeface="Livvic Bold"/>
                <a:ea typeface="Livvic Bold"/>
                <a:cs typeface="Livvic Bold"/>
                <a:sym typeface="Livvic Bold"/>
              </a:rPr>
              <a:t>X LOCATION</a:t>
            </a:r>
            <a:r>
              <a:rPr lang="en-US" sz="2400">
                <a:solidFill>
                  <a:srgbClr val="FFFFFF"/>
                </a:solidFill>
                <a:latin typeface="Livvic"/>
                <a:ea typeface="Livvic"/>
                <a:cs typeface="Livvic"/>
                <a:sym typeface="Livvic"/>
              </a:rPr>
              <a:t>. Please stay indoors, close all windows and turn-off heating and air-condition systems. Please tune in to V6AI Radio Station for more information.</a:t>
            </a:r>
          </a:p>
          <a:p>
            <a:pPr algn="l">
              <a:lnSpc>
                <a:spcPts val="3359"/>
              </a:lnSpc>
            </a:pPr>
            <a:endParaRPr lang="en-US" sz="2400">
              <a:solidFill>
                <a:srgbClr val="FFFFFF"/>
              </a:solidFill>
              <a:latin typeface="Livvic"/>
              <a:ea typeface="Livvic"/>
              <a:cs typeface="Livvic"/>
              <a:sym typeface="Livvic"/>
            </a:endParaRPr>
          </a:p>
          <a:p>
            <a:pPr marL="518160" lvl="1" indent="-259080" algn="l">
              <a:lnSpc>
                <a:spcPts val="3359"/>
              </a:lnSpc>
              <a:buFont typeface="Arial"/>
              <a:buChar char="•"/>
            </a:pPr>
            <a:r>
              <a:rPr lang="en-US" sz="2400">
                <a:solidFill>
                  <a:srgbClr val="FFFFFF"/>
                </a:solidFill>
                <a:latin typeface="Livvic"/>
                <a:ea typeface="Livvic"/>
                <a:cs typeface="Livvic"/>
                <a:sym typeface="Livvic"/>
              </a:rPr>
              <a:t>Warning! A severe weather watch is in effect. Please tune in to your V6AI Radio Station for more information. </a:t>
            </a:r>
          </a:p>
          <a:p>
            <a:pPr algn="l">
              <a:lnSpc>
                <a:spcPts val="3359"/>
              </a:lnSpc>
            </a:pPr>
            <a:endParaRPr lang="en-US" sz="2400">
              <a:solidFill>
                <a:srgbClr val="FFFFFF"/>
              </a:solidFill>
              <a:latin typeface="Livvic"/>
              <a:ea typeface="Livvic"/>
              <a:cs typeface="Livvic"/>
              <a:sym typeface="Livvic"/>
            </a:endParaRPr>
          </a:p>
          <a:p>
            <a:pPr marL="518160" lvl="1" indent="-259080" algn="l">
              <a:lnSpc>
                <a:spcPts val="3359"/>
              </a:lnSpc>
              <a:buFont typeface="Arial"/>
              <a:buChar char="•"/>
            </a:pPr>
            <a:r>
              <a:rPr lang="en-US" sz="2400">
                <a:solidFill>
                  <a:srgbClr val="FFFFFF"/>
                </a:solidFill>
                <a:latin typeface="Livvic"/>
                <a:ea typeface="Livvic"/>
                <a:cs typeface="Livvic"/>
                <a:sym typeface="Livvic"/>
              </a:rPr>
              <a:t>All clear has been issued. Repeat. All clear has been issued. Please resume your normal activities. </a:t>
            </a:r>
          </a:p>
          <a:p>
            <a:pPr algn="l">
              <a:lnSpc>
                <a:spcPts val="3359"/>
              </a:lnSpc>
            </a:pPr>
            <a:endParaRPr lang="en-US" sz="2400">
              <a:solidFill>
                <a:srgbClr val="FFFFFF"/>
              </a:solidFill>
              <a:latin typeface="Livvic"/>
              <a:ea typeface="Livvic"/>
              <a:cs typeface="Livvic"/>
              <a:sym typeface="Livvic"/>
            </a:endParaRPr>
          </a:p>
          <a:p>
            <a:pPr marL="518160" lvl="1" indent="-259080" algn="l">
              <a:lnSpc>
                <a:spcPts val="3359"/>
              </a:lnSpc>
              <a:buFont typeface="Arial"/>
              <a:buChar char="•"/>
            </a:pPr>
            <a:r>
              <a:rPr lang="en-US" sz="2400">
                <a:solidFill>
                  <a:srgbClr val="FFFFFF"/>
                </a:solidFill>
                <a:latin typeface="Livvic"/>
                <a:ea typeface="Livvic"/>
                <a:cs typeface="Livvic"/>
                <a:sym typeface="Livvic"/>
              </a:rPr>
              <a:t>Warning! There has been a hazardous materials incident at </a:t>
            </a:r>
            <a:r>
              <a:rPr lang="en-US" sz="2400" b="1">
                <a:solidFill>
                  <a:srgbClr val="FFDE59"/>
                </a:solidFill>
                <a:latin typeface="Livvic Bold"/>
                <a:ea typeface="Livvic Bold"/>
                <a:cs typeface="Livvic Bold"/>
                <a:sym typeface="Livvic Bold"/>
              </a:rPr>
              <a:t>X LOCATION</a:t>
            </a:r>
            <a:r>
              <a:rPr lang="en-US" sz="2400">
                <a:solidFill>
                  <a:srgbClr val="FFFFFF"/>
                </a:solidFill>
                <a:latin typeface="Livvic"/>
                <a:ea typeface="Livvic"/>
                <a:cs typeface="Livvic"/>
                <a:sym typeface="Livvic"/>
              </a:rPr>
              <a:t>. An evacuation order has been issued. Please tune in to V6AI Radio Station for more information </a:t>
            </a:r>
          </a:p>
          <a:p>
            <a:pPr marL="518160" lvl="1" indent="-259080" algn="l">
              <a:lnSpc>
                <a:spcPts val="3359"/>
              </a:lnSpc>
              <a:buFont typeface="Arial"/>
              <a:buChar char="•"/>
            </a:pPr>
            <a:endParaRPr lang="en-US" sz="2400">
              <a:solidFill>
                <a:srgbClr val="FFFFFF"/>
              </a:solidFill>
              <a:latin typeface="Livvic"/>
              <a:ea typeface="Livvic"/>
              <a:cs typeface="Livvic"/>
              <a:sym typeface="Livvic"/>
            </a:endParaRPr>
          </a:p>
          <a:p>
            <a:pPr marL="518160" lvl="1" indent="-259080" algn="l">
              <a:lnSpc>
                <a:spcPts val="3359"/>
              </a:lnSpc>
              <a:buFont typeface="Arial"/>
              <a:buChar char="•"/>
            </a:pPr>
            <a:r>
              <a:rPr lang="en-US" sz="2400">
                <a:solidFill>
                  <a:srgbClr val="FFFFFF"/>
                </a:solidFill>
                <a:latin typeface="Livvic"/>
                <a:ea typeface="Livvic"/>
                <a:cs typeface="Livvic"/>
                <a:sym typeface="Livvic"/>
              </a:rPr>
              <a:t>Warning! There is an incoming typhoon estimated to impact Yap State from </a:t>
            </a:r>
            <a:r>
              <a:rPr lang="en-US" sz="2400" b="1">
                <a:solidFill>
                  <a:srgbClr val="FFDE59"/>
                </a:solidFill>
                <a:latin typeface="Livvic Bold"/>
                <a:ea typeface="Livvic Bold"/>
                <a:cs typeface="Livvic Bold"/>
                <a:sym typeface="Livvic Bold"/>
              </a:rPr>
              <a:t>X HOURS</a:t>
            </a:r>
            <a:r>
              <a:rPr lang="en-US" sz="2400">
                <a:solidFill>
                  <a:srgbClr val="FFFFFF"/>
                </a:solidFill>
                <a:latin typeface="Livvic"/>
                <a:ea typeface="Livvic"/>
                <a:cs typeface="Livvic"/>
                <a:sym typeface="Livvic"/>
              </a:rPr>
              <a:t>. An evacuation order has been issued. Please tune in to V6AI Radio Station for more information. </a:t>
            </a:r>
          </a:p>
          <a:p>
            <a:pPr marL="0" lvl="1" indent="0" algn="ctr">
              <a:lnSpc>
                <a:spcPts val="6043"/>
              </a:lnSpc>
              <a:spcBef>
                <a:spcPct val="0"/>
              </a:spcBef>
            </a:pPr>
            <a:endParaRPr lang="en-US" sz="2400">
              <a:solidFill>
                <a:srgbClr val="FFFFFF"/>
              </a:solidFill>
              <a:latin typeface="Livvic"/>
              <a:ea typeface="Livvic"/>
              <a:cs typeface="Livvic"/>
              <a:sym typeface="Livvic"/>
            </a:endParaRPr>
          </a:p>
        </p:txBody>
      </p:sp>
      <p:sp>
        <p:nvSpPr>
          <p:cNvPr id="3" name="TextBox 3"/>
          <p:cNvSpPr txBox="1"/>
          <p:nvPr/>
        </p:nvSpPr>
        <p:spPr>
          <a:xfrm>
            <a:off x="423579" y="942236"/>
            <a:ext cx="7707511" cy="8002191"/>
          </a:xfrm>
          <a:prstGeom prst="rect">
            <a:avLst/>
          </a:prstGeom>
        </p:spPr>
        <p:txBody>
          <a:bodyPr lIns="0" tIns="0" rIns="0" bIns="0" rtlCol="0" anchor="t">
            <a:spAutoFit/>
          </a:bodyPr>
          <a:lstStyle/>
          <a:p>
            <a:pPr algn="ctr">
              <a:lnSpc>
                <a:spcPts val="10398"/>
              </a:lnSpc>
            </a:pPr>
            <a:r>
              <a:rPr lang="en-US" sz="10295" u="sng" dirty="0">
                <a:solidFill>
                  <a:schemeClr val="accent5">
                    <a:lumMod val="40000"/>
                    <a:lumOff val="60000"/>
                  </a:schemeClr>
                </a:solidFill>
                <a:latin typeface="Bobby Jones"/>
                <a:ea typeface="Bobby Jones"/>
                <a:cs typeface="Bobby Jones"/>
                <a:sym typeface="Bobby Jones"/>
              </a:rPr>
              <a:t>Sample:</a:t>
            </a:r>
          </a:p>
          <a:p>
            <a:pPr algn="ctr">
              <a:lnSpc>
                <a:spcPts val="10398"/>
              </a:lnSpc>
            </a:pPr>
            <a:r>
              <a:rPr lang="en-US" sz="10295" dirty="0">
                <a:solidFill>
                  <a:srgbClr val="FFFFFF"/>
                </a:solidFill>
                <a:latin typeface="Bobby Jones"/>
                <a:ea typeface="Bobby Jones"/>
                <a:cs typeface="Bobby Jones"/>
                <a:sym typeface="Bobby Jones"/>
              </a:rPr>
              <a:t>PUBLIC INFORMATION ALERT MESSAGES - </a:t>
            </a:r>
            <a:r>
              <a:rPr lang="en-US" sz="10295" dirty="0">
                <a:solidFill>
                  <a:srgbClr val="FFFF00"/>
                </a:solidFill>
                <a:latin typeface="Bobby Jones"/>
                <a:ea typeface="Bobby Jones"/>
                <a:cs typeface="Bobby Jones"/>
                <a:sym typeface="Bobby Jones"/>
              </a:rPr>
              <a:t>YAP STATE SOP</a:t>
            </a:r>
          </a:p>
        </p:txBody>
      </p:sp>
      <p:pic>
        <p:nvPicPr>
          <p:cNvPr id="6" name="Picture 5" descr="A logo on a black background&#10;&#10;AI-generated content may be incorrect.">
            <a:extLst>
              <a:ext uri="{FF2B5EF4-FFF2-40B4-BE49-F238E27FC236}">
                <a16:creationId xmlns:a16="http://schemas.microsoft.com/office/drawing/2014/main" id="{430A97C3-A83E-0C10-B06B-175EA9060A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30400" y="8642637"/>
            <a:ext cx="3468634" cy="173657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57665" y="2829442"/>
            <a:ext cx="19203330" cy="4628115"/>
            <a:chOff x="0" y="0"/>
            <a:chExt cx="5057667" cy="1218928"/>
          </a:xfrm>
        </p:grpSpPr>
        <p:sp>
          <p:nvSpPr>
            <p:cNvPr id="3" name="Freeform 3"/>
            <p:cNvSpPr/>
            <p:nvPr/>
          </p:nvSpPr>
          <p:spPr>
            <a:xfrm>
              <a:off x="0" y="0"/>
              <a:ext cx="5057667" cy="1218928"/>
            </a:xfrm>
            <a:custGeom>
              <a:avLst/>
              <a:gdLst/>
              <a:ahLst/>
              <a:cxnLst/>
              <a:rect l="l" t="t" r="r" b="b"/>
              <a:pathLst>
                <a:path w="5057667" h="1218928">
                  <a:moveTo>
                    <a:pt x="0" y="0"/>
                  </a:moveTo>
                  <a:lnTo>
                    <a:pt x="5057667" y="0"/>
                  </a:lnTo>
                  <a:lnTo>
                    <a:pt x="5057667" y="1218928"/>
                  </a:lnTo>
                  <a:lnTo>
                    <a:pt x="0" y="1218928"/>
                  </a:lnTo>
                  <a:close/>
                </a:path>
              </a:pathLst>
            </a:custGeom>
            <a:solidFill>
              <a:srgbClr val="093362"/>
            </a:solidFill>
          </p:spPr>
          <p:txBody>
            <a:bodyPr/>
            <a:lstStyle/>
            <a:p>
              <a:endParaRPr lang="en-US"/>
            </a:p>
          </p:txBody>
        </p:sp>
        <p:sp>
          <p:nvSpPr>
            <p:cNvPr id="4" name="TextBox 4"/>
            <p:cNvSpPr txBox="1"/>
            <p:nvPr/>
          </p:nvSpPr>
          <p:spPr>
            <a:xfrm>
              <a:off x="0" y="-47625"/>
              <a:ext cx="5057667" cy="126655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8036139" y="138348"/>
            <a:ext cx="10010304" cy="10010304"/>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93362"/>
            </a:solidFill>
          </p:spPr>
          <p:txBody>
            <a:bodyPr/>
            <a:lstStyle/>
            <a:p>
              <a:endParaRPr lang="en-US"/>
            </a:p>
          </p:txBody>
        </p:sp>
        <p:sp>
          <p:nvSpPr>
            <p:cNvPr id="7" name="TextBox 7"/>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8324435" y="426644"/>
            <a:ext cx="9433712" cy="9433712"/>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4579"/>
            </a:solidFill>
          </p:spPr>
          <p:txBody>
            <a:bodyPr/>
            <a:lstStyle/>
            <a:p>
              <a:endParaRPr lang="en-US"/>
            </a:p>
          </p:txBody>
        </p:sp>
        <p:sp>
          <p:nvSpPr>
            <p:cNvPr id="10" name="TextBox 10"/>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8737568" y="839794"/>
            <a:ext cx="8607446" cy="8607411"/>
            <a:chOff x="0" y="0"/>
            <a:chExt cx="6350000" cy="6349975"/>
          </a:xfrm>
        </p:grpSpPr>
        <p:sp>
          <p:nvSpPr>
            <p:cNvPr id="12" name="Freeform 12"/>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t="-16666" b="-16666"/>
              </a:stretch>
            </a:blipFill>
          </p:spPr>
          <p:txBody>
            <a:bodyPr/>
            <a:lstStyle/>
            <a:p>
              <a:endParaRPr lang="en-US"/>
            </a:p>
          </p:txBody>
        </p:sp>
      </p:grpSp>
      <p:sp>
        <p:nvSpPr>
          <p:cNvPr id="13" name="TextBox 13"/>
          <p:cNvSpPr txBox="1"/>
          <p:nvPr/>
        </p:nvSpPr>
        <p:spPr>
          <a:xfrm>
            <a:off x="-457664" y="2870869"/>
            <a:ext cx="8628232" cy="4616648"/>
          </a:xfrm>
          <a:prstGeom prst="rect">
            <a:avLst/>
          </a:prstGeom>
        </p:spPr>
        <p:txBody>
          <a:bodyPr wrap="square" lIns="0" tIns="0" rIns="0" bIns="0" rtlCol="0" anchor="t">
            <a:spAutoFit/>
          </a:bodyPr>
          <a:lstStyle/>
          <a:p>
            <a:pPr algn="ctr">
              <a:lnSpc>
                <a:spcPts val="7246"/>
              </a:lnSpc>
            </a:pPr>
            <a:r>
              <a:rPr lang="en-US" sz="7470" dirty="0">
                <a:solidFill>
                  <a:srgbClr val="FFFFFF"/>
                </a:solidFill>
                <a:latin typeface="Bobby Jones"/>
                <a:ea typeface="Bobby Jones"/>
                <a:cs typeface="Bobby Jones"/>
                <a:sym typeface="Bobby Jones"/>
              </a:rPr>
              <a:t> </a:t>
            </a:r>
          </a:p>
          <a:p>
            <a:pPr algn="ctr">
              <a:lnSpc>
                <a:spcPts val="7246"/>
              </a:lnSpc>
            </a:pPr>
            <a:r>
              <a:rPr lang="en-US" sz="7470" dirty="0">
                <a:solidFill>
                  <a:srgbClr val="FFFFFF"/>
                </a:solidFill>
                <a:latin typeface="Bobby Jones"/>
                <a:ea typeface="Bobby Jones"/>
                <a:cs typeface="Bobby Jones"/>
                <a:sym typeface="Bobby Jones"/>
              </a:rPr>
              <a:t>DRAFTING OF TEMPLATES FOR EACH HAZARD COMMON IN FSM</a:t>
            </a:r>
          </a:p>
        </p:txBody>
      </p:sp>
      <p:pic>
        <p:nvPicPr>
          <p:cNvPr id="14" name="Picture 13" descr="A blue and black logo">
            <a:extLst>
              <a:ext uri="{FF2B5EF4-FFF2-40B4-BE49-F238E27FC236}">
                <a16:creationId xmlns:a16="http://schemas.microsoft.com/office/drawing/2014/main" id="{4F148DDC-262E-456F-C5D7-04FC240219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3438" y="603585"/>
            <a:ext cx="3490608" cy="1753061"/>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93362"/>
        </a:solidFill>
        <a:effectLst/>
      </p:bgPr>
    </p:bg>
    <p:spTree>
      <p:nvGrpSpPr>
        <p:cNvPr id="1" name=""/>
        <p:cNvGrpSpPr/>
        <p:nvPr/>
      </p:nvGrpSpPr>
      <p:grpSpPr>
        <a:xfrm>
          <a:off x="0" y="0"/>
          <a:ext cx="0" cy="0"/>
          <a:chOff x="0" y="0"/>
          <a:chExt cx="0" cy="0"/>
        </a:xfrm>
      </p:grpSpPr>
      <p:grpSp>
        <p:nvGrpSpPr>
          <p:cNvPr id="2" name="Group 2"/>
          <p:cNvGrpSpPr/>
          <p:nvPr/>
        </p:nvGrpSpPr>
        <p:grpSpPr>
          <a:xfrm>
            <a:off x="9737029" y="0"/>
            <a:ext cx="8550971" cy="10287000"/>
            <a:chOff x="0" y="0"/>
            <a:chExt cx="6576481" cy="7911647"/>
          </a:xfrm>
        </p:grpSpPr>
        <p:sp>
          <p:nvSpPr>
            <p:cNvPr id="3" name="Freeform 3"/>
            <p:cNvSpPr/>
            <p:nvPr/>
          </p:nvSpPr>
          <p:spPr>
            <a:xfrm>
              <a:off x="0" y="0"/>
              <a:ext cx="6576481" cy="7911647"/>
            </a:xfrm>
            <a:custGeom>
              <a:avLst/>
              <a:gdLst/>
              <a:ahLst/>
              <a:cxnLst/>
              <a:rect l="l" t="t" r="r" b="b"/>
              <a:pathLst>
                <a:path w="6576481" h="7911647">
                  <a:moveTo>
                    <a:pt x="0" y="7510790"/>
                  </a:moveTo>
                  <a:lnTo>
                    <a:pt x="0" y="400857"/>
                  </a:lnTo>
                  <a:cubicBezTo>
                    <a:pt x="0" y="179331"/>
                    <a:pt x="223600" y="0"/>
                    <a:pt x="499813" y="0"/>
                  </a:cubicBezTo>
                  <a:lnTo>
                    <a:pt x="6076669" y="0"/>
                  </a:lnTo>
                  <a:cubicBezTo>
                    <a:pt x="6352881" y="0"/>
                    <a:pt x="6576481" y="180386"/>
                    <a:pt x="6576481" y="400857"/>
                  </a:cubicBezTo>
                  <a:lnTo>
                    <a:pt x="6576481" y="7510790"/>
                  </a:lnTo>
                  <a:cubicBezTo>
                    <a:pt x="6576481" y="7732316"/>
                    <a:pt x="6352881" y="7911647"/>
                    <a:pt x="6076669" y="7911647"/>
                  </a:cubicBezTo>
                  <a:lnTo>
                    <a:pt x="499813" y="7911647"/>
                  </a:lnTo>
                  <a:cubicBezTo>
                    <a:pt x="224916" y="7911647"/>
                    <a:pt x="0" y="7732316"/>
                    <a:pt x="0" y="7510790"/>
                  </a:cubicBezTo>
                  <a:close/>
                </a:path>
              </a:pathLst>
            </a:custGeom>
            <a:blipFill>
              <a:blip r:embed="rId3"/>
              <a:stretch>
                <a:fillRect l="-30201" r="-30201"/>
              </a:stretch>
            </a:blipFill>
          </p:spPr>
          <p:txBody>
            <a:bodyPr/>
            <a:lstStyle/>
            <a:p>
              <a:endParaRPr lang="en-US"/>
            </a:p>
          </p:txBody>
        </p:sp>
      </p:grpSp>
      <p:sp>
        <p:nvSpPr>
          <p:cNvPr id="4" name="TextBox 4"/>
          <p:cNvSpPr txBox="1"/>
          <p:nvPr/>
        </p:nvSpPr>
        <p:spPr>
          <a:xfrm>
            <a:off x="976037" y="4570516"/>
            <a:ext cx="7840995" cy="2499996"/>
          </a:xfrm>
          <a:prstGeom prst="rect">
            <a:avLst/>
          </a:prstGeom>
        </p:spPr>
        <p:txBody>
          <a:bodyPr lIns="0" tIns="0" rIns="0" bIns="0" rtlCol="0" anchor="t">
            <a:spAutoFit/>
          </a:bodyPr>
          <a:lstStyle/>
          <a:p>
            <a:pPr marL="771837" lvl="1" indent="-385918" algn="l">
              <a:lnSpc>
                <a:spcPts val="5004"/>
              </a:lnSpc>
              <a:buFont typeface="Arial"/>
              <a:buChar char="•"/>
            </a:pPr>
            <a:r>
              <a:rPr lang="en-US" sz="3574">
                <a:solidFill>
                  <a:srgbClr val="FFFFFF"/>
                </a:solidFill>
                <a:latin typeface="Livvic"/>
                <a:ea typeface="Livvic"/>
                <a:cs typeface="Livvic"/>
                <a:sym typeface="Livvic"/>
              </a:rPr>
              <a:t>General Public - Public Awareness - Drought Warning</a:t>
            </a:r>
          </a:p>
          <a:p>
            <a:pPr algn="l">
              <a:lnSpc>
                <a:spcPts val="5004"/>
              </a:lnSpc>
            </a:pPr>
            <a:r>
              <a:rPr lang="en-US" sz="3574">
                <a:solidFill>
                  <a:srgbClr val="FFFFFF"/>
                </a:solidFill>
                <a:latin typeface="Livvic"/>
                <a:ea typeface="Livvic"/>
                <a:cs typeface="Livvic"/>
                <a:sym typeface="Livvic"/>
              </a:rPr>
              <a:t>       - Drought Alert</a:t>
            </a:r>
          </a:p>
          <a:p>
            <a:pPr algn="l">
              <a:lnSpc>
                <a:spcPts val="5004"/>
              </a:lnSpc>
            </a:pPr>
            <a:endParaRPr lang="en-US" sz="3574">
              <a:solidFill>
                <a:srgbClr val="FFFFFF"/>
              </a:solidFill>
              <a:latin typeface="Livvic"/>
              <a:ea typeface="Livvic"/>
              <a:cs typeface="Livvic"/>
              <a:sym typeface="Livvic"/>
            </a:endParaRPr>
          </a:p>
        </p:txBody>
      </p:sp>
      <p:sp>
        <p:nvSpPr>
          <p:cNvPr id="5" name="TextBox 5"/>
          <p:cNvSpPr txBox="1"/>
          <p:nvPr/>
        </p:nvSpPr>
        <p:spPr>
          <a:xfrm>
            <a:off x="1194015" y="2261458"/>
            <a:ext cx="7623017" cy="1630062"/>
          </a:xfrm>
          <a:prstGeom prst="rect">
            <a:avLst/>
          </a:prstGeom>
        </p:spPr>
        <p:txBody>
          <a:bodyPr lIns="0" tIns="0" rIns="0" bIns="0" rtlCol="0" anchor="t">
            <a:spAutoFit/>
          </a:bodyPr>
          <a:lstStyle/>
          <a:p>
            <a:pPr algn="ctr">
              <a:lnSpc>
                <a:spcPts val="12014"/>
              </a:lnSpc>
            </a:pPr>
            <a:r>
              <a:rPr lang="en-US" sz="11895">
                <a:solidFill>
                  <a:srgbClr val="FFFFFF"/>
                </a:solidFill>
                <a:latin typeface="Bobby Jones"/>
                <a:ea typeface="Bobby Jones"/>
                <a:cs typeface="Bobby Jones"/>
                <a:sym typeface="Bobby Jones"/>
              </a:rPr>
              <a:t>DROUGHT</a:t>
            </a:r>
          </a:p>
        </p:txBody>
      </p:sp>
      <p:pic>
        <p:nvPicPr>
          <p:cNvPr id="7" name="Picture 6">
            <a:extLst>
              <a:ext uri="{FF2B5EF4-FFF2-40B4-BE49-F238E27FC236}">
                <a16:creationId xmlns:a16="http://schemas.microsoft.com/office/drawing/2014/main" id="{90A06D58-6A4B-C747-8978-C739C9E94D20}"/>
              </a:ext>
            </a:extLst>
          </p:cNvPr>
          <p:cNvPicPr>
            <a:picLocks noChangeAspect="1"/>
          </p:cNvPicPr>
          <p:nvPr/>
        </p:nvPicPr>
        <p:blipFill>
          <a:blip r:embed="rId4"/>
          <a:stretch>
            <a:fillRect/>
          </a:stretch>
        </p:blipFill>
        <p:spPr>
          <a:xfrm>
            <a:off x="3162071" y="8549489"/>
            <a:ext cx="3468925" cy="173751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0DAE6"/>
        </a:solidFill>
        <a:effectLst/>
      </p:bgPr>
    </p:bg>
    <p:spTree>
      <p:nvGrpSpPr>
        <p:cNvPr id="1" name=""/>
        <p:cNvGrpSpPr/>
        <p:nvPr/>
      </p:nvGrpSpPr>
      <p:grpSpPr>
        <a:xfrm>
          <a:off x="0" y="0"/>
          <a:ext cx="0" cy="0"/>
          <a:chOff x="0" y="0"/>
          <a:chExt cx="0" cy="0"/>
        </a:xfrm>
      </p:grpSpPr>
      <p:grpSp>
        <p:nvGrpSpPr>
          <p:cNvPr id="2" name="Group 2"/>
          <p:cNvGrpSpPr/>
          <p:nvPr/>
        </p:nvGrpSpPr>
        <p:grpSpPr>
          <a:xfrm>
            <a:off x="9889429" y="0"/>
            <a:ext cx="8398571" cy="10287000"/>
            <a:chOff x="0" y="0"/>
            <a:chExt cx="6057267" cy="7419251"/>
          </a:xfrm>
        </p:grpSpPr>
        <p:sp>
          <p:nvSpPr>
            <p:cNvPr id="3" name="Freeform 3"/>
            <p:cNvSpPr/>
            <p:nvPr/>
          </p:nvSpPr>
          <p:spPr>
            <a:xfrm>
              <a:off x="0" y="0"/>
              <a:ext cx="6057267" cy="7419251"/>
            </a:xfrm>
            <a:custGeom>
              <a:avLst/>
              <a:gdLst/>
              <a:ahLst/>
              <a:cxnLst/>
              <a:rect l="l" t="t" r="r" b="b"/>
              <a:pathLst>
                <a:path w="6057267" h="7419251">
                  <a:moveTo>
                    <a:pt x="0" y="7043342"/>
                  </a:moveTo>
                  <a:lnTo>
                    <a:pt x="0" y="375909"/>
                  </a:lnTo>
                  <a:cubicBezTo>
                    <a:pt x="0" y="168170"/>
                    <a:pt x="205947" y="0"/>
                    <a:pt x="460352" y="0"/>
                  </a:cubicBezTo>
                  <a:lnTo>
                    <a:pt x="5596915" y="0"/>
                  </a:lnTo>
                  <a:cubicBezTo>
                    <a:pt x="5851320" y="0"/>
                    <a:pt x="6057267" y="169159"/>
                    <a:pt x="6057267" y="375909"/>
                  </a:cubicBezTo>
                  <a:lnTo>
                    <a:pt x="6057267" y="7043342"/>
                  </a:lnTo>
                  <a:cubicBezTo>
                    <a:pt x="6057267" y="7251081"/>
                    <a:pt x="5851320" y="7419251"/>
                    <a:pt x="5596915" y="7419251"/>
                  </a:cubicBezTo>
                  <a:lnTo>
                    <a:pt x="460352" y="7419251"/>
                  </a:lnTo>
                  <a:cubicBezTo>
                    <a:pt x="207159" y="7419251"/>
                    <a:pt x="0" y="7251081"/>
                    <a:pt x="0" y="7043342"/>
                  </a:cubicBezTo>
                  <a:close/>
                </a:path>
              </a:pathLst>
            </a:custGeom>
            <a:blipFill>
              <a:blip r:embed="rId3"/>
              <a:stretch>
                <a:fillRect l="-60460" r="-60460"/>
              </a:stretch>
            </a:blipFill>
          </p:spPr>
          <p:txBody>
            <a:bodyPr/>
            <a:lstStyle/>
            <a:p>
              <a:endParaRPr lang="en-US"/>
            </a:p>
          </p:txBody>
        </p:sp>
      </p:grpSp>
      <p:sp>
        <p:nvSpPr>
          <p:cNvPr id="4" name="TextBox 4"/>
          <p:cNvSpPr txBox="1"/>
          <p:nvPr/>
        </p:nvSpPr>
        <p:spPr>
          <a:xfrm>
            <a:off x="933155" y="2073792"/>
            <a:ext cx="7707511" cy="1410489"/>
          </a:xfrm>
          <a:prstGeom prst="rect">
            <a:avLst/>
          </a:prstGeom>
        </p:spPr>
        <p:txBody>
          <a:bodyPr lIns="0" tIns="0" rIns="0" bIns="0" rtlCol="0" anchor="t">
            <a:spAutoFit/>
          </a:bodyPr>
          <a:lstStyle/>
          <a:p>
            <a:pPr algn="ctr">
              <a:lnSpc>
                <a:spcPts val="10398"/>
              </a:lnSpc>
            </a:pPr>
            <a:r>
              <a:rPr lang="en-US" sz="10295">
                <a:solidFill>
                  <a:srgbClr val="093362"/>
                </a:solidFill>
                <a:latin typeface="Bobby Jones"/>
                <a:ea typeface="Bobby Jones"/>
                <a:cs typeface="Bobby Jones"/>
                <a:sym typeface="Bobby Jones"/>
              </a:rPr>
              <a:t>TYPHOON</a:t>
            </a:r>
          </a:p>
        </p:txBody>
      </p:sp>
      <p:sp>
        <p:nvSpPr>
          <p:cNvPr id="5" name="TextBox 5"/>
          <p:cNvSpPr txBox="1"/>
          <p:nvPr/>
        </p:nvSpPr>
        <p:spPr>
          <a:xfrm>
            <a:off x="1303005" y="4347576"/>
            <a:ext cx="7840995" cy="3128646"/>
          </a:xfrm>
          <a:prstGeom prst="rect">
            <a:avLst/>
          </a:prstGeom>
        </p:spPr>
        <p:txBody>
          <a:bodyPr lIns="0" tIns="0" rIns="0" bIns="0" rtlCol="0" anchor="t">
            <a:spAutoFit/>
          </a:bodyPr>
          <a:lstStyle/>
          <a:p>
            <a:pPr marL="771837" lvl="1" indent="-385918" algn="l">
              <a:lnSpc>
                <a:spcPts val="5004"/>
              </a:lnSpc>
              <a:buFont typeface="Arial"/>
              <a:buChar char="•"/>
            </a:pPr>
            <a:r>
              <a:rPr lang="en-US" sz="3574">
                <a:solidFill>
                  <a:srgbClr val="093362"/>
                </a:solidFill>
                <a:latin typeface="Livvic"/>
                <a:ea typeface="Livvic"/>
                <a:cs typeface="Livvic"/>
                <a:sym typeface="Livvic"/>
              </a:rPr>
              <a:t>General Public - Public Awareness - Typhoon Watch </a:t>
            </a:r>
          </a:p>
          <a:p>
            <a:pPr algn="l">
              <a:lnSpc>
                <a:spcPts val="5004"/>
              </a:lnSpc>
            </a:pPr>
            <a:r>
              <a:rPr lang="en-US" sz="3574">
                <a:solidFill>
                  <a:srgbClr val="093362"/>
                </a:solidFill>
                <a:latin typeface="Livvic"/>
                <a:ea typeface="Livvic"/>
                <a:cs typeface="Livvic"/>
                <a:sym typeface="Livvic"/>
              </a:rPr>
              <a:t>       - Typhoon Alert</a:t>
            </a:r>
          </a:p>
          <a:p>
            <a:pPr algn="l">
              <a:lnSpc>
                <a:spcPts val="5004"/>
              </a:lnSpc>
            </a:pPr>
            <a:r>
              <a:rPr lang="en-US" sz="3574">
                <a:solidFill>
                  <a:srgbClr val="093362"/>
                </a:solidFill>
                <a:latin typeface="Livvic"/>
                <a:ea typeface="Livvic"/>
                <a:cs typeface="Livvic"/>
                <a:sym typeface="Livvic"/>
              </a:rPr>
              <a:t>     </a:t>
            </a:r>
          </a:p>
          <a:p>
            <a:pPr algn="l">
              <a:lnSpc>
                <a:spcPts val="5004"/>
              </a:lnSpc>
            </a:pPr>
            <a:endParaRPr lang="en-US" sz="3574">
              <a:solidFill>
                <a:srgbClr val="093362"/>
              </a:solidFill>
              <a:latin typeface="Livvic"/>
              <a:ea typeface="Livvic"/>
              <a:cs typeface="Livvic"/>
              <a:sym typeface="Livvic"/>
            </a:endParaRPr>
          </a:p>
        </p:txBody>
      </p:sp>
      <p:pic>
        <p:nvPicPr>
          <p:cNvPr id="6" name="Picture 5" descr="A blue and black logo">
            <a:extLst>
              <a:ext uri="{FF2B5EF4-FFF2-40B4-BE49-F238E27FC236}">
                <a16:creationId xmlns:a16="http://schemas.microsoft.com/office/drawing/2014/main" id="{72925C6D-A9BB-E5EB-BA86-E148C0CD51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1606" y="8364170"/>
            <a:ext cx="3490608" cy="175306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93362"/>
        </a:solidFill>
        <a:effectLst/>
      </p:bgPr>
    </p:bg>
    <p:spTree>
      <p:nvGrpSpPr>
        <p:cNvPr id="1" name=""/>
        <p:cNvGrpSpPr/>
        <p:nvPr/>
      </p:nvGrpSpPr>
      <p:grpSpPr>
        <a:xfrm>
          <a:off x="0" y="0"/>
          <a:ext cx="0" cy="0"/>
          <a:chOff x="0" y="0"/>
          <a:chExt cx="0" cy="0"/>
        </a:xfrm>
      </p:grpSpPr>
      <p:grpSp>
        <p:nvGrpSpPr>
          <p:cNvPr id="2" name="Group 2"/>
          <p:cNvGrpSpPr/>
          <p:nvPr/>
        </p:nvGrpSpPr>
        <p:grpSpPr>
          <a:xfrm>
            <a:off x="9737029" y="0"/>
            <a:ext cx="8550971" cy="10287000"/>
            <a:chOff x="0" y="0"/>
            <a:chExt cx="6167182" cy="7419251"/>
          </a:xfrm>
        </p:grpSpPr>
        <p:sp>
          <p:nvSpPr>
            <p:cNvPr id="3" name="Freeform 3"/>
            <p:cNvSpPr/>
            <p:nvPr/>
          </p:nvSpPr>
          <p:spPr>
            <a:xfrm>
              <a:off x="0" y="0"/>
              <a:ext cx="6167182" cy="7419251"/>
            </a:xfrm>
            <a:custGeom>
              <a:avLst/>
              <a:gdLst/>
              <a:ahLst/>
              <a:cxnLst/>
              <a:rect l="l" t="t" r="r" b="b"/>
              <a:pathLst>
                <a:path w="6167182" h="7419251">
                  <a:moveTo>
                    <a:pt x="0" y="7043342"/>
                  </a:moveTo>
                  <a:lnTo>
                    <a:pt x="0" y="375909"/>
                  </a:lnTo>
                  <a:cubicBezTo>
                    <a:pt x="0" y="168170"/>
                    <a:pt x="209684" y="0"/>
                    <a:pt x="468706" y="0"/>
                  </a:cubicBezTo>
                  <a:lnTo>
                    <a:pt x="5698476" y="0"/>
                  </a:lnTo>
                  <a:cubicBezTo>
                    <a:pt x="5957498" y="0"/>
                    <a:pt x="6167182" y="169159"/>
                    <a:pt x="6167182" y="375909"/>
                  </a:cubicBezTo>
                  <a:lnTo>
                    <a:pt x="6167182" y="7043342"/>
                  </a:lnTo>
                  <a:cubicBezTo>
                    <a:pt x="6167182" y="7251081"/>
                    <a:pt x="5957498" y="7419251"/>
                    <a:pt x="5698476" y="7419251"/>
                  </a:cubicBezTo>
                  <a:lnTo>
                    <a:pt x="468706" y="7419251"/>
                  </a:lnTo>
                  <a:cubicBezTo>
                    <a:pt x="210918" y="7419251"/>
                    <a:pt x="0" y="7251081"/>
                    <a:pt x="0" y="7043342"/>
                  </a:cubicBezTo>
                  <a:close/>
                </a:path>
              </a:pathLst>
            </a:custGeom>
            <a:blipFill>
              <a:blip r:embed="rId3"/>
              <a:stretch>
                <a:fillRect l="-45477" r="-45477"/>
              </a:stretch>
            </a:blipFill>
          </p:spPr>
          <p:txBody>
            <a:bodyPr/>
            <a:lstStyle/>
            <a:p>
              <a:endParaRPr lang="en-US"/>
            </a:p>
          </p:txBody>
        </p:sp>
      </p:grpSp>
      <p:sp>
        <p:nvSpPr>
          <p:cNvPr id="4" name="TextBox 4"/>
          <p:cNvSpPr txBox="1"/>
          <p:nvPr/>
        </p:nvSpPr>
        <p:spPr>
          <a:xfrm>
            <a:off x="710215" y="4037733"/>
            <a:ext cx="8433785" cy="4033520"/>
          </a:xfrm>
          <a:prstGeom prst="rect">
            <a:avLst/>
          </a:prstGeom>
        </p:spPr>
        <p:txBody>
          <a:bodyPr lIns="0" tIns="0" rIns="0" bIns="0" rtlCol="0" anchor="t">
            <a:spAutoFit/>
          </a:bodyPr>
          <a:lstStyle/>
          <a:p>
            <a:pPr marL="820422" lvl="1" indent="-410211" algn="l">
              <a:lnSpc>
                <a:spcPts val="5320"/>
              </a:lnSpc>
              <a:buFont typeface="Arial"/>
              <a:buChar char="•"/>
            </a:pPr>
            <a:r>
              <a:rPr lang="en-US" sz="3800">
                <a:solidFill>
                  <a:srgbClr val="FFFFFF"/>
                </a:solidFill>
                <a:latin typeface="Livvic"/>
                <a:ea typeface="Livvic"/>
                <a:cs typeface="Livvic"/>
                <a:sym typeface="Livvic"/>
              </a:rPr>
              <a:t>General Public - Public Awareness - King Tide Alert</a:t>
            </a:r>
          </a:p>
          <a:p>
            <a:pPr algn="l">
              <a:lnSpc>
                <a:spcPts val="5320"/>
              </a:lnSpc>
            </a:pPr>
            <a:r>
              <a:rPr lang="en-US" sz="3800">
                <a:solidFill>
                  <a:srgbClr val="FFFFFF"/>
                </a:solidFill>
                <a:latin typeface="Livvic"/>
                <a:ea typeface="Livvic"/>
                <a:cs typeface="Livvic"/>
                <a:sym typeface="Livvic"/>
              </a:rPr>
              <a:t>       - King Tide Flood Warning</a:t>
            </a:r>
          </a:p>
          <a:p>
            <a:pPr marL="820422" lvl="1" indent="-410211" algn="l">
              <a:lnSpc>
                <a:spcPts val="5320"/>
              </a:lnSpc>
              <a:buFont typeface="Arial"/>
              <a:buChar char="•"/>
            </a:pPr>
            <a:r>
              <a:rPr lang="en-US" sz="3800">
                <a:solidFill>
                  <a:srgbClr val="FFFFFF"/>
                </a:solidFill>
                <a:latin typeface="Livvic"/>
                <a:ea typeface="Livvic"/>
                <a:cs typeface="Livvic"/>
                <a:sym typeface="Livvic"/>
              </a:rPr>
              <a:t>Coastal and Flood-Prone Areas Advisory</a:t>
            </a:r>
          </a:p>
          <a:p>
            <a:pPr marL="0" lvl="1" indent="0" algn="r">
              <a:lnSpc>
                <a:spcPts val="5740"/>
              </a:lnSpc>
              <a:spcBef>
                <a:spcPct val="0"/>
              </a:spcBef>
            </a:pPr>
            <a:endParaRPr lang="en-US" sz="3800">
              <a:solidFill>
                <a:srgbClr val="FFFFFF"/>
              </a:solidFill>
              <a:latin typeface="Livvic"/>
              <a:ea typeface="Livvic"/>
              <a:cs typeface="Livvic"/>
              <a:sym typeface="Livvic"/>
            </a:endParaRPr>
          </a:p>
        </p:txBody>
      </p:sp>
      <p:sp>
        <p:nvSpPr>
          <p:cNvPr id="5" name="TextBox 5"/>
          <p:cNvSpPr txBox="1"/>
          <p:nvPr/>
        </p:nvSpPr>
        <p:spPr>
          <a:xfrm>
            <a:off x="1028700" y="1966122"/>
            <a:ext cx="7707511" cy="1410489"/>
          </a:xfrm>
          <a:prstGeom prst="rect">
            <a:avLst/>
          </a:prstGeom>
        </p:spPr>
        <p:txBody>
          <a:bodyPr lIns="0" tIns="0" rIns="0" bIns="0" rtlCol="0" anchor="t">
            <a:spAutoFit/>
          </a:bodyPr>
          <a:lstStyle/>
          <a:p>
            <a:pPr algn="ctr">
              <a:lnSpc>
                <a:spcPts val="10398"/>
              </a:lnSpc>
            </a:pPr>
            <a:r>
              <a:rPr lang="en-US" sz="10295">
                <a:solidFill>
                  <a:srgbClr val="FFFFFF"/>
                </a:solidFill>
                <a:latin typeface="Bobby Jones"/>
                <a:ea typeface="Bobby Jones"/>
                <a:cs typeface="Bobby Jones"/>
                <a:sym typeface="Bobby Jones"/>
              </a:rPr>
              <a:t>KING’S TIDE</a:t>
            </a:r>
          </a:p>
        </p:txBody>
      </p:sp>
      <p:pic>
        <p:nvPicPr>
          <p:cNvPr id="6" name="Picture 5" descr="A blue and black logo">
            <a:extLst>
              <a:ext uri="{FF2B5EF4-FFF2-40B4-BE49-F238E27FC236}">
                <a16:creationId xmlns:a16="http://schemas.microsoft.com/office/drawing/2014/main" id="{C148694F-A193-41EF-7F31-FD5E07B250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97392" y="8420100"/>
            <a:ext cx="3490608" cy="175306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0DAE6"/>
        </a:solidFill>
        <a:effectLst/>
      </p:bgPr>
    </p:bg>
    <p:spTree>
      <p:nvGrpSpPr>
        <p:cNvPr id="1" name=""/>
        <p:cNvGrpSpPr/>
        <p:nvPr/>
      </p:nvGrpSpPr>
      <p:grpSpPr>
        <a:xfrm>
          <a:off x="0" y="0"/>
          <a:ext cx="0" cy="0"/>
          <a:chOff x="0" y="0"/>
          <a:chExt cx="0" cy="0"/>
        </a:xfrm>
      </p:grpSpPr>
      <p:grpSp>
        <p:nvGrpSpPr>
          <p:cNvPr id="2" name="Group 2"/>
          <p:cNvGrpSpPr/>
          <p:nvPr/>
        </p:nvGrpSpPr>
        <p:grpSpPr>
          <a:xfrm>
            <a:off x="9889429" y="0"/>
            <a:ext cx="8398571" cy="10287000"/>
            <a:chOff x="0" y="0"/>
            <a:chExt cx="6057267" cy="7419251"/>
          </a:xfrm>
        </p:grpSpPr>
        <p:sp>
          <p:nvSpPr>
            <p:cNvPr id="3" name="Freeform 3"/>
            <p:cNvSpPr/>
            <p:nvPr/>
          </p:nvSpPr>
          <p:spPr>
            <a:xfrm>
              <a:off x="0" y="0"/>
              <a:ext cx="6057267" cy="7419251"/>
            </a:xfrm>
            <a:custGeom>
              <a:avLst/>
              <a:gdLst/>
              <a:ahLst/>
              <a:cxnLst/>
              <a:rect l="l" t="t" r="r" b="b"/>
              <a:pathLst>
                <a:path w="6057267" h="7419251">
                  <a:moveTo>
                    <a:pt x="0" y="7043342"/>
                  </a:moveTo>
                  <a:lnTo>
                    <a:pt x="0" y="375909"/>
                  </a:lnTo>
                  <a:cubicBezTo>
                    <a:pt x="0" y="168170"/>
                    <a:pt x="205947" y="0"/>
                    <a:pt x="460352" y="0"/>
                  </a:cubicBezTo>
                  <a:lnTo>
                    <a:pt x="5596915" y="0"/>
                  </a:lnTo>
                  <a:cubicBezTo>
                    <a:pt x="5851320" y="0"/>
                    <a:pt x="6057267" y="169159"/>
                    <a:pt x="6057267" y="375909"/>
                  </a:cubicBezTo>
                  <a:lnTo>
                    <a:pt x="6057267" y="7043342"/>
                  </a:lnTo>
                  <a:cubicBezTo>
                    <a:pt x="6057267" y="7251081"/>
                    <a:pt x="5851320" y="7419251"/>
                    <a:pt x="5596915" y="7419251"/>
                  </a:cubicBezTo>
                  <a:lnTo>
                    <a:pt x="460352" y="7419251"/>
                  </a:lnTo>
                  <a:cubicBezTo>
                    <a:pt x="207159" y="7419251"/>
                    <a:pt x="0" y="7251081"/>
                    <a:pt x="0" y="7043342"/>
                  </a:cubicBezTo>
                  <a:close/>
                </a:path>
              </a:pathLst>
            </a:custGeom>
            <a:blipFill>
              <a:blip r:embed="rId3"/>
              <a:stretch>
                <a:fillRect l="-41805" r="-41805"/>
              </a:stretch>
            </a:blipFill>
          </p:spPr>
          <p:txBody>
            <a:bodyPr/>
            <a:lstStyle/>
            <a:p>
              <a:endParaRPr lang="en-US"/>
            </a:p>
          </p:txBody>
        </p:sp>
      </p:grpSp>
      <p:sp>
        <p:nvSpPr>
          <p:cNvPr id="4" name="TextBox 4"/>
          <p:cNvSpPr txBox="1"/>
          <p:nvPr/>
        </p:nvSpPr>
        <p:spPr>
          <a:xfrm>
            <a:off x="1028700" y="4473413"/>
            <a:ext cx="8115300" cy="3995420"/>
          </a:xfrm>
          <a:prstGeom prst="rect">
            <a:avLst/>
          </a:prstGeom>
        </p:spPr>
        <p:txBody>
          <a:bodyPr lIns="0" tIns="0" rIns="0" bIns="0" rtlCol="0" anchor="t">
            <a:spAutoFit/>
          </a:bodyPr>
          <a:lstStyle/>
          <a:p>
            <a:pPr marL="798833" lvl="1" indent="-399416" algn="l">
              <a:lnSpc>
                <a:spcPts val="5180"/>
              </a:lnSpc>
              <a:spcBef>
                <a:spcPct val="0"/>
              </a:spcBef>
              <a:buFont typeface="Arial"/>
              <a:buChar char="•"/>
            </a:pPr>
            <a:r>
              <a:rPr lang="en-US" sz="3700">
                <a:solidFill>
                  <a:srgbClr val="093362"/>
                </a:solidFill>
                <a:latin typeface="Livvic"/>
                <a:ea typeface="Livvic"/>
                <a:cs typeface="Livvic"/>
                <a:sym typeface="Livvic"/>
              </a:rPr>
              <a:t>G</a:t>
            </a:r>
            <a:r>
              <a:rPr lang="en-US" sz="3700" u="none" strike="noStrike">
                <a:solidFill>
                  <a:srgbClr val="093362"/>
                </a:solidFill>
                <a:latin typeface="Livvic"/>
                <a:ea typeface="Livvic"/>
                <a:cs typeface="Livvic"/>
                <a:sym typeface="Livvic"/>
              </a:rPr>
              <a:t>eneral Public - Public Awareness - Tsunami Alert, Warning</a:t>
            </a:r>
          </a:p>
          <a:p>
            <a:pPr algn="l">
              <a:lnSpc>
                <a:spcPts val="5180"/>
              </a:lnSpc>
              <a:spcBef>
                <a:spcPct val="0"/>
              </a:spcBef>
            </a:pPr>
            <a:r>
              <a:rPr lang="en-US" sz="3700" u="none" strike="noStrike">
                <a:solidFill>
                  <a:srgbClr val="093362"/>
                </a:solidFill>
                <a:latin typeface="Livvic"/>
                <a:ea typeface="Livvic"/>
                <a:cs typeface="Livvic"/>
                <a:sym typeface="Livvic"/>
              </a:rPr>
              <a:t>       - Evacuation Notice</a:t>
            </a:r>
          </a:p>
          <a:p>
            <a:pPr marL="798833" lvl="1" indent="-399416" algn="l">
              <a:lnSpc>
                <a:spcPts val="5180"/>
              </a:lnSpc>
              <a:spcBef>
                <a:spcPct val="0"/>
              </a:spcBef>
              <a:buFont typeface="Arial"/>
              <a:buChar char="•"/>
            </a:pPr>
            <a:r>
              <a:rPr lang="en-US" sz="3700" u="none" strike="noStrike">
                <a:solidFill>
                  <a:srgbClr val="093362"/>
                </a:solidFill>
                <a:latin typeface="Livvic"/>
                <a:ea typeface="Livvic"/>
                <a:cs typeface="Livvic"/>
                <a:sym typeface="Livvic"/>
              </a:rPr>
              <a:t>Coastal and Low-lying Areas Advisory</a:t>
            </a:r>
          </a:p>
          <a:p>
            <a:pPr marL="0" lvl="1" indent="0" algn="ctr">
              <a:lnSpc>
                <a:spcPts val="5880"/>
              </a:lnSpc>
              <a:spcBef>
                <a:spcPct val="0"/>
              </a:spcBef>
            </a:pPr>
            <a:endParaRPr lang="en-US" sz="3700" u="none" strike="noStrike">
              <a:solidFill>
                <a:srgbClr val="093362"/>
              </a:solidFill>
              <a:latin typeface="Livvic"/>
              <a:ea typeface="Livvic"/>
              <a:cs typeface="Livvic"/>
              <a:sym typeface="Livvic"/>
            </a:endParaRPr>
          </a:p>
        </p:txBody>
      </p:sp>
      <p:sp>
        <p:nvSpPr>
          <p:cNvPr id="5" name="TextBox 5"/>
          <p:cNvSpPr txBox="1"/>
          <p:nvPr/>
        </p:nvSpPr>
        <p:spPr>
          <a:xfrm>
            <a:off x="1028700" y="2057868"/>
            <a:ext cx="7707511" cy="1410489"/>
          </a:xfrm>
          <a:prstGeom prst="rect">
            <a:avLst/>
          </a:prstGeom>
        </p:spPr>
        <p:txBody>
          <a:bodyPr lIns="0" tIns="0" rIns="0" bIns="0" rtlCol="0" anchor="t">
            <a:spAutoFit/>
          </a:bodyPr>
          <a:lstStyle/>
          <a:p>
            <a:pPr algn="ctr">
              <a:lnSpc>
                <a:spcPts val="10398"/>
              </a:lnSpc>
            </a:pPr>
            <a:r>
              <a:rPr lang="en-US" sz="10295">
                <a:solidFill>
                  <a:srgbClr val="093362"/>
                </a:solidFill>
                <a:latin typeface="Bobby Jones"/>
                <a:ea typeface="Bobby Jones"/>
                <a:cs typeface="Bobby Jones"/>
                <a:sym typeface="Bobby Jones"/>
              </a:rPr>
              <a:t>TSUNAMI</a:t>
            </a:r>
          </a:p>
        </p:txBody>
      </p:sp>
      <p:pic>
        <p:nvPicPr>
          <p:cNvPr id="6" name="Picture 5" descr="A blue and black logo">
            <a:extLst>
              <a:ext uri="{FF2B5EF4-FFF2-40B4-BE49-F238E27FC236}">
                <a16:creationId xmlns:a16="http://schemas.microsoft.com/office/drawing/2014/main" id="{BDFE0234-43FA-2A15-4F43-71C99E9778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533939"/>
            <a:ext cx="3490608" cy="175306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52177" t="-49934" r="-56176" b="-58419"/>
            </a:stretch>
          </a:blipFill>
        </p:spPr>
        <p:txBody>
          <a:bodyPr/>
          <a:lstStyle/>
          <a:p>
            <a:endParaRPr lang="en-US"/>
          </a:p>
        </p:txBody>
      </p:sp>
      <p:grpSp>
        <p:nvGrpSpPr>
          <p:cNvPr id="3" name="Group 3"/>
          <p:cNvGrpSpPr/>
          <p:nvPr/>
        </p:nvGrpSpPr>
        <p:grpSpPr>
          <a:xfrm>
            <a:off x="0" y="3230789"/>
            <a:ext cx="18288000" cy="4628115"/>
            <a:chOff x="0" y="0"/>
            <a:chExt cx="4816593" cy="1218928"/>
          </a:xfrm>
        </p:grpSpPr>
        <p:sp>
          <p:nvSpPr>
            <p:cNvPr id="4" name="Freeform 4"/>
            <p:cNvSpPr/>
            <p:nvPr/>
          </p:nvSpPr>
          <p:spPr>
            <a:xfrm>
              <a:off x="0" y="0"/>
              <a:ext cx="4816592" cy="1218928"/>
            </a:xfrm>
            <a:custGeom>
              <a:avLst/>
              <a:gdLst/>
              <a:ahLst/>
              <a:cxnLst/>
              <a:rect l="l" t="t" r="r" b="b"/>
              <a:pathLst>
                <a:path w="4816592" h="1218928">
                  <a:moveTo>
                    <a:pt x="0" y="0"/>
                  </a:moveTo>
                  <a:lnTo>
                    <a:pt x="4816592" y="0"/>
                  </a:lnTo>
                  <a:lnTo>
                    <a:pt x="4816592" y="1218928"/>
                  </a:lnTo>
                  <a:lnTo>
                    <a:pt x="0" y="1218928"/>
                  </a:lnTo>
                  <a:close/>
                </a:path>
              </a:pathLst>
            </a:custGeom>
            <a:solidFill>
              <a:srgbClr val="093362"/>
            </a:solidFill>
          </p:spPr>
          <p:txBody>
            <a:bodyPr/>
            <a:lstStyle/>
            <a:p>
              <a:endParaRPr lang="en-US"/>
            </a:p>
          </p:txBody>
        </p:sp>
        <p:sp>
          <p:nvSpPr>
            <p:cNvPr id="5" name="TextBox 5"/>
            <p:cNvSpPr txBox="1"/>
            <p:nvPr/>
          </p:nvSpPr>
          <p:spPr>
            <a:xfrm>
              <a:off x="0" y="-47625"/>
              <a:ext cx="4816593" cy="1266553"/>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7857996" y="583524"/>
            <a:ext cx="9119952" cy="9119952"/>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93362"/>
            </a:solidFill>
          </p:spPr>
          <p:txBody>
            <a:bodyPr/>
            <a:lstStyle/>
            <a:p>
              <a:endParaRPr lang="en-US"/>
            </a:p>
          </p:txBody>
        </p:sp>
        <p:sp>
          <p:nvSpPr>
            <p:cNvPr id="8" name="TextBox 8"/>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8924824" y="1857368"/>
            <a:ext cx="6779280" cy="6779280"/>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164579"/>
            </a:solidFill>
          </p:spPr>
          <p:txBody>
            <a:bodyPr/>
            <a:lstStyle/>
            <a:p>
              <a:endParaRPr lang="en-US"/>
            </a:p>
          </p:txBody>
        </p:sp>
        <p:sp>
          <p:nvSpPr>
            <p:cNvPr id="11" name="TextBox 11"/>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0029755" y="3533509"/>
            <a:ext cx="4899198" cy="2685607"/>
          </a:xfrm>
          <a:custGeom>
            <a:avLst/>
            <a:gdLst/>
            <a:ahLst/>
            <a:cxnLst/>
            <a:rect l="l" t="t" r="r" b="b"/>
            <a:pathLst>
              <a:path w="4899198" h="2685607">
                <a:moveTo>
                  <a:pt x="0" y="0"/>
                </a:moveTo>
                <a:lnTo>
                  <a:pt x="4899199" y="0"/>
                </a:lnTo>
                <a:lnTo>
                  <a:pt x="4899199" y="2685607"/>
                </a:lnTo>
                <a:lnTo>
                  <a:pt x="0" y="2685607"/>
                </a:lnTo>
                <a:lnTo>
                  <a:pt x="0" y="0"/>
                </a:lnTo>
                <a:close/>
              </a:path>
            </a:pathLst>
          </a:custGeom>
          <a:blipFill>
            <a:blip r:embed="rId4"/>
            <a:stretch>
              <a:fillRect/>
            </a:stretch>
          </a:blipFill>
          <a:effectLst>
            <a:glow rad="228600">
              <a:schemeClr val="accent6">
                <a:satMod val="175000"/>
                <a:alpha val="40000"/>
              </a:schemeClr>
            </a:glow>
            <a:reflection blurRad="6350" stA="50000" endA="300" endPos="55000" dir="5400000" sy="-100000" algn="bl" rotWithShape="0"/>
            <a:softEdge rad="63500"/>
          </a:effectLst>
        </p:spPr>
        <p:txBody>
          <a:bodyPr/>
          <a:lstStyle/>
          <a:p>
            <a:endParaRPr lang="en-US"/>
          </a:p>
        </p:txBody>
      </p:sp>
      <p:sp>
        <p:nvSpPr>
          <p:cNvPr id="13" name="TextBox 13"/>
          <p:cNvSpPr txBox="1"/>
          <p:nvPr/>
        </p:nvSpPr>
        <p:spPr>
          <a:xfrm>
            <a:off x="1028700" y="3937507"/>
            <a:ext cx="6829296" cy="3471854"/>
          </a:xfrm>
          <a:prstGeom prst="rect">
            <a:avLst/>
          </a:prstGeom>
        </p:spPr>
        <p:txBody>
          <a:bodyPr lIns="0" tIns="0" rIns="0" bIns="0" rtlCol="0" anchor="t">
            <a:spAutoFit/>
          </a:bodyPr>
          <a:lstStyle/>
          <a:p>
            <a:pPr algn="ctr">
              <a:lnSpc>
                <a:spcPts val="13126"/>
              </a:lnSpc>
            </a:pPr>
            <a:r>
              <a:rPr lang="en-US" sz="13532">
                <a:solidFill>
                  <a:srgbClr val="FFFFFF"/>
                </a:solidFill>
                <a:latin typeface="Bobby Jones"/>
                <a:ea typeface="Bobby Jones"/>
                <a:cs typeface="Bobby Jones"/>
                <a:sym typeface="Bobby Jones"/>
              </a:rPr>
              <a:t>THANK YOU!</a:t>
            </a:r>
          </a:p>
        </p:txBody>
      </p:sp>
      <p:pic>
        <p:nvPicPr>
          <p:cNvPr id="15" name="Picture 14">
            <a:extLst>
              <a:ext uri="{FF2B5EF4-FFF2-40B4-BE49-F238E27FC236}">
                <a16:creationId xmlns:a16="http://schemas.microsoft.com/office/drawing/2014/main" id="{0DC12ED9-52BD-5A0F-CA09-D0C0AE46B860}"/>
              </a:ext>
            </a:extLst>
          </p:cNvPr>
          <p:cNvPicPr>
            <a:picLocks noChangeAspect="1"/>
          </p:cNvPicPr>
          <p:nvPr/>
        </p:nvPicPr>
        <p:blipFill>
          <a:blip r:embed="rId5"/>
          <a:stretch>
            <a:fillRect/>
          </a:stretch>
        </p:blipFill>
        <p:spPr>
          <a:xfrm>
            <a:off x="3025231" y="8620582"/>
            <a:ext cx="3468925" cy="173751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93362"/>
        </a:solidFill>
        <a:effectLst/>
      </p:bgPr>
    </p:bg>
    <p:spTree>
      <p:nvGrpSpPr>
        <p:cNvPr id="1" name=""/>
        <p:cNvGrpSpPr/>
        <p:nvPr/>
      </p:nvGrpSpPr>
      <p:grpSpPr>
        <a:xfrm>
          <a:off x="0" y="0"/>
          <a:ext cx="0" cy="0"/>
          <a:chOff x="0" y="0"/>
          <a:chExt cx="0" cy="0"/>
        </a:xfrm>
      </p:grpSpPr>
      <p:grpSp>
        <p:nvGrpSpPr>
          <p:cNvPr id="2" name="Group 2"/>
          <p:cNvGrpSpPr/>
          <p:nvPr/>
        </p:nvGrpSpPr>
        <p:grpSpPr>
          <a:xfrm>
            <a:off x="314438" y="385116"/>
            <a:ext cx="17659125" cy="9516767"/>
            <a:chOff x="0" y="0"/>
            <a:chExt cx="4650963" cy="2506474"/>
          </a:xfrm>
        </p:grpSpPr>
        <p:sp>
          <p:nvSpPr>
            <p:cNvPr id="3" name="Freeform 3"/>
            <p:cNvSpPr/>
            <p:nvPr/>
          </p:nvSpPr>
          <p:spPr>
            <a:xfrm>
              <a:off x="0" y="0"/>
              <a:ext cx="4650963" cy="2506474"/>
            </a:xfrm>
            <a:custGeom>
              <a:avLst/>
              <a:gdLst/>
              <a:ahLst/>
              <a:cxnLst/>
              <a:rect l="l" t="t" r="r" b="b"/>
              <a:pathLst>
                <a:path w="4650963" h="2506474">
                  <a:moveTo>
                    <a:pt x="0" y="0"/>
                  </a:moveTo>
                  <a:lnTo>
                    <a:pt x="4650963" y="0"/>
                  </a:lnTo>
                  <a:lnTo>
                    <a:pt x="4650963" y="2506474"/>
                  </a:lnTo>
                  <a:lnTo>
                    <a:pt x="0" y="2506474"/>
                  </a:lnTo>
                  <a:close/>
                </a:path>
              </a:pathLst>
            </a:custGeom>
            <a:solidFill>
              <a:srgbClr val="FFFFFF"/>
            </a:solidFill>
          </p:spPr>
          <p:txBody>
            <a:bodyPr/>
            <a:lstStyle/>
            <a:p>
              <a:endParaRPr lang="en-US"/>
            </a:p>
          </p:txBody>
        </p:sp>
        <p:sp>
          <p:nvSpPr>
            <p:cNvPr id="4" name="TextBox 4"/>
            <p:cNvSpPr txBox="1"/>
            <p:nvPr/>
          </p:nvSpPr>
          <p:spPr>
            <a:xfrm>
              <a:off x="0" y="-47625"/>
              <a:ext cx="4650963" cy="2554099"/>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30175" y="4252075"/>
            <a:ext cx="3894115" cy="4462579"/>
            <a:chOff x="0" y="0"/>
            <a:chExt cx="1098956" cy="1259382"/>
          </a:xfrm>
        </p:grpSpPr>
        <p:sp>
          <p:nvSpPr>
            <p:cNvPr id="6" name="Freeform 6"/>
            <p:cNvSpPr/>
            <p:nvPr/>
          </p:nvSpPr>
          <p:spPr>
            <a:xfrm>
              <a:off x="0" y="0"/>
              <a:ext cx="1098956" cy="1259382"/>
            </a:xfrm>
            <a:custGeom>
              <a:avLst/>
              <a:gdLst/>
              <a:ahLst/>
              <a:cxnLst/>
              <a:rect l="l" t="t" r="r" b="b"/>
              <a:pathLst>
                <a:path w="1098956" h="1259382">
                  <a:moveTo>
                    <a:pt x="49703" y="0"/>
                  </a:moveTo>
                  <a:lnTo>
                    <a:pt x="1049253" y="0"/>
                  </a:lnTo>
                  <a:cubicBezTo>
                    <a:pt x="1076703" y="0"/>
                    <a:pt x="1098956" y="22253"/>
                    <a:pt x="1098956" y="49703"/>
                  </a:cubicBezTo>
                  <a:lnTo>
                    <a:pt x="1098956" y="1209679"/>
                  </a:lnTo>
                  <a:cubicBezTo>
                    <a:pt x="1098956" y="1222861"/>
                    <a:pt x="1093719" y="1235503"/>
                    <a:pt x="1084398" y="1244824"/>
                  </a:cubicBezTo>
                  <a:cubicBezTo>
                    <a:pt x="1075077" y="1254145"/>
                    <a:pt x="1062435" y="1259382"/>
                    <a:pt x="1049253" y="1259382"/>
                  </a:cubicBezTo>
                  <a:lnTo>
                    <a:pt x="49703" y="1259382"/>
                  </a:lnTo>
                  <a:cubicBezTo>
                    <a:pt x="36521" y="1259382"/>
                    <a:pt x="23879" y="1254145"/>
                    <a:pt x="14558" y="1244824"/>
                  </a:cubicBezTo>
                  <a:cubicBezTo>
                    <a:pt x="5237" y="1235503"/>
                    <a:pt x="0" y="1222861"/>
                    <a:pt x="0" y="1209679"/>
                  </a:cubicBezTo>
                  <a:lnTo>
                    <a:pt x="0" y="49703"/>
                  </a:lnTo>
                  <a:cubicBezTo>
                    <a:pt x="0" y="36521"/>
                    <a:pt x="5237" y="23879"/>
                    <a:pt x="14558" y="14558"/>
                  </a:cubicBezTo>
                  <a:cubicBezTo>
                    <a:pt x="23879" y="5237"/>
                    <a:pt x="36521" y="0"/>
                    <a:pt x="49703" y="0"/>
                  </a:cubicBezTo>
                  <a:close/>
                </a:path>
              </a:pathLst>
            </a:custGeom>
            <a:solidFill>
              <a:srgbClr val="093362"/>
            </a:solidFill>
          </p:spPr>
          <p:txBody>
            <a:bodyPr/>
            <a:lstStyle/>
            <a:p>
              <a:endParaRPr lang="en-US"/>
            </a:p>
          </p:txBody>
        </p:sp>
        <p:sp>
          <p:nvSpPr>
            <p:cNvPr id="7" name="TextBox 7"/>
            <p:cNvSpPr txBox="1"/>
            <p:nvPr/>
          </p:nvSpPr>
          <p:spPr>
            <a:xfrm>
              <a:off x="0" y="-47625"/>
              <a:ext cx="1098956" cy="1307007"/>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2477839" y="4669279"/>
            <a:ext cx="771999" cy="771999"/>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txBody>
            <a:bodyPr/>
            <a:lstStyle/>
            <a:p>
              <a:endParaRPr lang="en-US"/>
            </a:p>
          </p:txBody>
        </p:sp>
      </p:grpSp>
      <p:grpSp>
        <p:nvGrpSpPr>
          <p:cNvPr id="10" name="Group 10"/>
          <p:cNvGrpSpPr/>
          <p:nvPr/>
        </p:nvGrpSpPr>
        <p:grpSpPr>
          <a:xfrm>
            <a:off x="14421330" y="4669279"/>
            <a:ext cx="771999" cy="771999"/>
            <a:chOff x="0" y="0"/>
            <a:chExt cx="6350000" cy="6350000"/>
          </a:xfrm>
        </p:grpSpPr>
        <p:sp>
          <p:nvSpPr>
            <p:cNvPr id="11" name="Freeform 1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txBody>
            <a:bodyPr/>
            <a:lstStyle/>
            <a:p>
              <a:endParaRPr lang="en-US"/>
            </a:p>
          </p:txBody>
        </p:sp>
      </p:grpSp>
      <p:sp>
        <p:nvSpPr>
          <p:cNvPr id="12" name="TextBox 12"/>
          <p:cNvSpPr txBox="1"/>
          <p:nvPr/>
        </p:nvSpPr>
        <p:spPr>
          <a:xfrm>
            <a:off x="1481699" y="5955416"/>
            <a:ext cx="2991066" cy="1313142"/>
          </a:xfrm>
          <a:prstGeom prst="rect">
            <a:avLst/>
          </a:prstGeom>
        </p:spPr>
        <p:txBody>
          <a:bodyPr lIns="0" tIns="0" rIns="0" bIns="0" rtlCol="0" anchor="t">
            <a:spAutoFit/>
          </a:bodyPr>
          <a:lstStyle/>
          <a:p>
            <a:pPr marL="0" lvl="1" indent="0" algn="ctr">
              <a:lnSpc>
                <a:spcPts val="5322"/>
              </a:lnSpc>
              <a:spcBef>
                <a:spcPct val="0"/>
              </a:spcBef>
            </a:pPr>
            <a:r>
              <a:rPr lang="en-US" sz="3801">
                <a:solidFill>
                  <a:srgbClr val="FFFFFF"/>
                </a:solidFill>
                <a:latin typeface="Livvic"/>
                <a:ea typeface="Livvic"/>
                <a:cs typeface="Livvic"/>
                <a:sym typeface="Livvic"/>
              </a:rPr>
              <a:t>Disaster Risk Knowledge</a:t>
            </a:r>
          </a:p>
        </p:txBody>
      </p:sp>
      <p:sp>
        <p:nvSpPr>
          <p:cNvPr id="13" name="TextBox 13"/>
          <p:cNvSpPr txBox="1"/>
          <p:nvPr/>
        </p:nvSpPr>
        <p:spPr>
          <a:xfrm>
            <a:off x="7028329" y="5644566"/>
            <a:ext cx="4270266" cy="1944369"/>
          </a:xfrm>
          <a:prstGeom prst="rect">
            <a:avLst/>
          </a:prstGeom>
        </p:spPr>
        <p:txBody>
          <a:bodyPr lIns="0" tIns="0" rIns="0" bIns="0" rtlCol="0" anchor="t">
            <a:spAutoFit/>
          </a:bodyPr>
          <a:lstStyle/>
          <a:p>
            <a:pPr marL="0" lvl="1" indent="0" algn="ctr">
              <a:lnSpc>
                <a:spcPts val="5180"/>
              </a:lnSpc>
              <a:spcBef>
                <a:spcPct val="0"/>
              </a:spcBef>
            </a:pPr>
            <a:r>
              <a:rPr lang="en-US" sz="3700">
                <a:solidFill>
                  <a:srgbClr val="FFFFFF"/>
                </a:solidFill>
                <a:latin typeface="Livvic"/>
                <a:ea typeface="Livvic"/>
                <a:cs typeface="Livvic"/>
                <a:sym typeface="Livvic"/>
              </a:rPr>
              <a:t>Describe the basic meteorological tools and their uses.</a:t>
            </a:r>
          </a:p>
        </p:txBody>
      </p:sp>
      <p:grpSp>
        <p:nvGrpSpPr>
          <p:cNvPr id="14" name="Group 14"/>
          <p:cNvGrpSpPr/>
          <p:nvPr/>
        </p:nvGrpSpPr>
        <p:grpSpPr>
          <a:xfrm>
            <a:off x="-457665" y="1415424"/>
            <a:ext cx="19203330" cy="2210102"/>
            <a:chOff x="0" y="0"/>
            <a:chExt cx="5057667" cy="582085"/>
          </a:xfrm>
        </p:grpSpPr>
        <p:sp>
          <p:nvSpPr>
            <p:cNvPr id="15" name="Freeform 15"/>
            <p:cNvSpPr/>
            <p:nvPr/>
          </p:nvSpPr>
          <p:spPr>
            <a:xfrm>
              <a:off x="0" y="0"/>
              <a:ext cx="5057667" cy="582085"/>
            </a:xfrm>
            <a:custGeom>
              <a:avLst/>
              <a:gdLst/>
              <a:ahLst/>
              <a:cxnLst/>
              <a:rect l="l" t="t" r="r" b="b"/>
              <a:pathLst>
                <a:path w="5057667" h="582085">
                  <a:moveTo>
                    <a:pt x="0" y="0"/>
                  </a:moveTo>
                  <a:lnTo>
                    <a:pt x="5057667" y="0"/>
                  </a:lnTo>
                  <a:lnTo>
                    <a:pt x="5057667" y="582085"/>
                  </a:lnTo>
                  <a:lnTo>
                    <a:pt x="0" y="582085"/>
                  </a:lnTo>
                  <a:close/>
                </a:path>
              </a:pathLst>
            </a:custGeom>
            <a:solidFill>
              <a:srgbClr val="093362"/>
            </a:solidFill>
          </p:spPr>
          <p:txBody>
            <a:bodyPr/>
            <a:lstStyle/>
            <a:p>
              <a:endParaRPr lang="en-US"/>
            </a:p>
          </p:txBody>
        </p:sp>
        <p:sp>
          <p:nvSpPr>
            <p:cNvPr id="16" name="TextBox 16"/>
            <p:cNvSpPr txBox="1"/>
            <p:nvPr/>
          </p:nvSpPr>
          <p:spPr>
            <a:xfrm>
              <a:off x="0" y="-47625"/>
              <a:ext cx="5057667" cy="629710"/>
            </a:xfrm>
            <a:prstGeom prst="rect">
              <a:avLst/>
            </a:prstGeom>
          </p:spPr>
          <p:txBody>
            <a:bodyPr lIns="50800" tIns="50800" rIns="50800" bIns="50800" rtlCol="0" anchor="ctr"/>
            <a:lstStyle/>
            <a:p>
              <a:pPr algn="ctr">
                <a:lnSpc>
                  <a:spcPts val="2659"/>
                </a:lnSpc>
              </a:pPr>
              <a:endParaRPr/>
            </a:p>
          </p:txBody>
        </p:sp>
      </p:grpSp>
      <p:sp>
        <p:nvSpPr>
          <p:cNvPr id="17" name="TextBox 17"/>
          <p:cNvSpPr txBox="1"/>
          <p:nvPr/>
        </p:nvSpPr>
        <p:spPr>
          <a:xfrm>
            <a:off x="3297049" y="1733156"/>
            <a:ext cx="11693902" cy="1355724"/>
          </a:xfrm>
          <a:prstGeom prst="rect">
            <a:avLst/>
          </a:prstGeom>
        </p:spPr>
        <p:txBody>
          <a:bodyPr lIns="0" tIns="0" rIns="0" bIns="0" rtlCol="0" anchor="t">
            <a:spAutoFit/>
          </a:bodyPr>
          <a:lstStyle/>
          <a:p>
            <a:pPr algn="ctr">
              <a:lnSpc>
                <a:spcPts val="10099"/>
              </a:lnSpc>
            </a:pPr>
            <a:r>
              <a:rPr lang="en-US" sz="9999">
                <a:solidFill>
                  <a:srgbClr val="FFFFFF"/>
                </a:solidFill>
                <a:latin typeface="Bobby Jones"/>
                <a:ea typeface="Bobby Jones"/>
                <a:cs typeface="Bobby Jones"/>
                <a:sym typeface="Bobby Jones"/>
              </a:rPr>
              <a:t>4 ELEMENTS OF EWS</a:t>
            </a:r>
          </a:p>
        </p:txBody>
      </p:sp>
      <p:sp>
        <p:nvSpPr>
          <p:cNvPr id="18" name="TextBox 18"/>
          <p:cNvSpPr txBox="1"/>
          <p:nvPr/>
        </p:nvSpPr>
        <p:spPr>
          <a:xfrm>
            <a:off x="12679613" y="5644566"/>
            <a:ext cx="4255434" cy="2601594"/>
          </a:xfrm>
          <a:prstGeom prst="rect">
            <a:avLst/>
          </a:prstGeom>
        </p:spPr>
        <p:txBody>
          <a:bodyPr lIns="0" tIns="0" rIns="0" bIns="0" rtlCol="0" anchor="t">
            <a:spAutoFit/>
          </a:bodyPr>
          <a:lstStyle/>
          <a:p>
            <a:pPr marL="0" lvl="1" indent="0" algn="ctr">
              <a:lnSpc>
                <a:spcPts val="5180"/>
              </a:lnSpc>
              <a:spcBef>
                <a:spcPct val="0"/>
              </a:spcBef>
            </a:pPr>
            <a:r>
              <a:rPr lang="en-US" sz="3700">
                <a:solidFill>
                  <a:srgbClr val="FFFFFF"/>
                </a:solidFill>
                <a:latin typeface="Livvic"/>
                <a:ea typeface="Livvic"/>
                <a:cs typeface="Livvic"/>
                <a:sym typeface="Livvic"/>
              </a:rPr>
              <a:t>Explain the impact of understanding weather patterns on our daily lives.</a:t>
            </a:r>
          </a:p>
        </p:txBody>
      </p:sp>
      <p:sp>
        <p:nvSpPr>
          <p:cNvPr id="19" name="TextBox 19"/>
          <p:cNvSpPr txBox="1"/>
          <p:nvPr/>
        </p:nvSpPr>
        <p:spPr>
          <a:xfrm>
            <a:off x="2591233" y="4668373"/>
            <a:ext cx="545211" cy="659511"/>
          </a:xfrm>
          <a:prstGeom prst="rect">
            <a:avLst/>
          </a:prstGeom>
        </p:spPr>
        <p:txBody>
          <a:bodyPr lIns="0" tIns="0" rIns="0" bIns="0" rtlCol="0" anchor="t">
            <a:spAutoFit/>
          </a:bodyPr>
          <a:lstStyle/>
          <a:p>
            <a:pPr algn="ctr">
              <a:lnSpc>
                <a:spcPts val="5652"/>
              </a:lnSpc>
            </a:pPr>
            <a:r>
              <a:rPr lang="en-US" sz="3600">
                <a:solidFill>
                  <a:srgbClr val="000000"/>
                </a:solidFill>
                <a:latin typeface="Livvic"/>
                <a:ea typeface="Livvic"/>
                <a:cs typeface="Livvic"/>
                <a:sym typeface="Livvic"/>
              </a:rPr>
              <a:t>1</a:t>
            </a:r>
          </a:p>
        </p:txBody>
      </p:sp>
      <p:grpSp>
        <p:nvGrpSpPr>
          <p:cNvPr id="20" name="Group 20"/>
          <p:cNvGrpSpPr/>
          <p:nvPr/>
        </p:nvGrpSpPr>
        <p:grpSpPr>
          <a:xfrm>
            <a:off x="5190856" y="4252075"/>
            <a:ext cx="3894115" cy="4462579"/>
            <a:chOff x="0" y="0"/>
            <a:chExt cx="1098956" cy="1259382"/>
          </a:xfrm>
        </p:grpSpPr>
        <p:sp>
          <p:nvSpPr>
            <p:cNvPr id="21" name="Freeform 21"/>
            <p:cNvSpPr/>
            <p:nvPr/>
          </p:nvSpPr>
          <p:spPr>
            <a:xfrm>
              <a:off x="0" y="0"/>
              <a:ext cx="1098956" cy="1259382"/>
            </a:xfrm>
            <a:custGeom>
              <a:avLst/>
              <a:gdLst/>
              <a:ahLst/>
              <a:cxnLst/>
              <a:rect l="l" t="t" r="r" b="b"/>
              <a:pathLst>
                <a:path w="1098956" h="1259382">
                  <a:moveTo>
                    <a:pt x="49703" y="0"/>
                  </a:moveTo>
                  <a:lnTo>
                    <a:pt x="1049253" y="0"/>
                  </a:lnTo>
                  <a:cubicBezTo>
                    <a:pt x="1076703" y="0"/>
                    <a:pt x="1098956" y="22253"/>
                    <a:pt x="1098956" y="49703"/>
                  </a:cubicBezTo>
                  <a:lnTo>
                    <a:pt x="1098956" y="1209679"/>
                  </a:lnTo>
                  <a:cubicBezTo>
                    <a:pt x="1098956" y="1222861"/>
                    <a:pt x="1093719" y="1235503"/>
                    <a:pt x="1084398" y="1244824"/>
                  </a:cubicBezTo>
                  <a:cubicBezTo>
                    <a:pt x="1075077" y="1254145"/>
                    <a:pt x="1062435" y="1259382"/>
                    <a:pt x="1049253" y="1259382"/>
                  </a:cubicBezTo>
                  <a:lnTo>
                    <a:pt x="49703" y="1259382"/>
                  </a:lnTo>
                  <a:cubicBezTo>
                    <a:pt x="36521" y="1259382"/>
                    <a:pt x="23879" y="1254145"/>
                    <a:pt x="14558" y="1244824"/>
                  </a:cubicBezTo>
                  <a:cubicBezTo>
                    <a:pt x="5237" y="1235503"/>
                    <a:pt x="0" y="1222861"/>
                    <a:pt x="0" y="1209679"/>
                  </a:cubicBezTo>
                  <a:lnTo>
                    <a:pt x="0" y="49703"/>
                  </a:lnTo>
                  <a:cubicBezTo>
                    <a:pt x="0" y="36521"/>
                    <a:pt x="5237" y="23879"/>
                    <a:pt x="14558" y="14558"/>
                  </a:cubicBezTo>
                  <a:cubicBezTo>
                    <a:pt x="23879" y="5237"/>
                    <a:pt x="36521" y="0"/>
                    <a:pt x="49703" y="0"/>
                  </a:cubicBezTo>
                  <a:close/>
                </a:path>
              </a:pathLst>
            </a:custGeom>
            <a:solidFill>
              <a:srgbClr val="093362"/>
            </a:solidFill>
          </p:spPr>
          <p:txBody>
            <a:bodyPr/>
            <a:lstStyle/>
            <a:p>
              <a:endParaRPr lang="en-US"/>
            </a:p>
          </p:txBody>
        </p:sp>
        <p:sp>
          <p:nvSpPr>
            <p:cNvPr id="22" name="TextBox 22"/>
            <p:cNvSpPr txBox="1"/>
            <p:nvPr/>
          </p:nvSpPr>
          <p:spPr>
            <a:xfrm>
              <a:off x="0" y="-47625"/>
              <a:ext cx="1098956" cy="1307007"/>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9351538" y="4252075"/>
            <a:ext cx="3894115" cy="4462579"/>
            <a:chOff x="0" y="0"/>
            <a:chExt cx="1098956" cy="1259382"/>
          </a:xfrm>
        </p:grpSpPr>
        <p:sp>
          <p:nvSpPr>
            <p:cNvPr id="24" name="Freeform 24"/>
            <p:cNvSpPr/>
            <p:nvPr/>
          </p:nvSpPr>
          <p:spPr>
            <a:xfrm>
              <a:off x="0" y="0"/>
              <a:ext cx="1098956" cy="1259382"/>
            </a:xfrm>
            <a:custGeom>
              <a:avLst/>
              <a:gdLst/>
              <a:ahLst/>
              <a:cxnLst/>
              <a:rect l="l" t="t" r="r" b="b"/>
              <a:pathLst>
                <a:path w="1098956" h="1259382">
                  <a:moveTo>
                    <a:pt x="49703" y="0"/>
                  </a:moveTo>
                  <a:lnTo>
                    <a:pt x="1049253" y="0"/>
                  </a:lnTo>
                  <a:cubicBezTo>
                    <a:pt x="1076703" y="0"/>
                    <a:pt x="1098956" y="22253"/>
                    <a:pt x="1098956" y="49703"/>
                  </a:cubicBezTo>
                  <a:lnTo>
                    <a:pt x="1098956" y="1209679"/>
                  </a:lnTo>
                  <a:cubicBezTo>
                    <a:pt x="1098956" y="1222861"/>
                    <a:pt x="1093719" y="1235503"/>
                    <a:pt x="1084398" y="1244824"/>
                  </a:cubicBezTo>
                  <a:cubicBezTo>
                    <a:pt x="1075077" y="1254145"/>
                    <a:pt x="1062435" y="1259382"/>
                    <a:pt x="1049253" y="1259382"/>
                  </a:cubicBezTo>
                  <a:lnTo>
                    <a:pt x="49703" y="1259382"/>
                  </a:lnTo>
                  <a:cubicBezTo>
                    <a:pt x="36521" y="1259382"/>
                    <a:pt x="23879" y="1254145"/>
                    <a:pt x="14558" y="1244824"/>
                  </a:cubicBezTo>
                  <a:cubicBezTo>
                    <a:pt x="5237" y="1235503"/>
                    <a:pt x="0" y="1222861"/>
                    <a:pt x="0" y="1209679"/>
                  </a:cubicBezTo>
                  <a:lnTo>
                    <a:pt x="0" y="49703"/>
                  </a:lnTo>
                  <a:cubicBezTo>
                    <a:pt x="0" y="36521"/>
                    <a:pt x="5237" y="23879"/>
                    <a:pt x="14558" y="14558"/>
                  </a:cubicBezTo>
                  <a:cubicBezTo>
                    <a:pt x="23879" y="5237"/>
                    <a:pt x="36521" y="0"/>
                    <a:pt x="49703" y="0"/>
                  </a:cubicBezTo>
                  <a:close/>
                </a:path>
              </a:pathLst>
            </a:custGeom>
            <a:solidFill>
              <a:srgbClr val="093362"/>
            </a:solidFill>
          </p:spPr>
          <p:txBody>
            <a:bodyPr/>
            <a:lstStyle/>
            <a:p>
              <a:endParaRPr lang="en-US"/>
            </a:p>
          </p:txBody>
        </p:sp>
        <p:sp>
          <p:nvSpPr>
            <p:cNvPr id="25" name="TextBox 25"/>
            <p:cNvSpPr txBox="1"/>
            <p:nvPr/>
          </p:nvSpPr>
          <p:spPr>
            <a:xfrm>
              <a:off x="0" y="-47625"/>
              <a:ext cx="1098956" cy="1307007"/>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13436152" y="4252075"/>
            <a:ext cx="3894115" cy="4462579"/>
            <a:chOff x="0" y="0"/>
            <a:chExt cx="1098956" cy="1259382"/>
          </a:xfrm>
        </p:grpSpPr>
        <p:sp>
          <p:nvSpPr>
            <p:cNvPr id="27" name="Freeform 27"/>
            <p:cNvSpPr/>
            <p:nvPr/>
          </p:nvSpPr>
          <p:spPr>
            <a:xfrm>
              <a:off x="0" y="0"/>
              <a:ext cx="1098956" cy="1259382"/>
            </a:xfrm>
            <a:custGeom>
              <a:avLst/>
              <a:gdLst/>
              <a:ahLst/>
              <a:cxnLst/>
              <a:rect l="l" t="t" r="r" b="b"/>
              <a:pathLst>
                <a:path w="1098956" h="1259382">
                  <a:moveTo>
                    <a:pt x="49703" y="0"/>
                  </a:moveTo>
                  <a:lnTo>
                    <a:pt x="1049253" y="0"/>
                  </a:lnTo>
                  <a:cubicBezTo>
                    <a:pt x="1076703" y="0"/>
                    <a:pt x="1098956" y="22253"/>
                    <a:pt x="1098956" y="49703"/>
                  </a:cubicBezTo>
                  <a:lnTo>
                    <a:pt x="1098956" y="1209679"/>
                  </a:lnTo>
                  <a:cubicBezTo>
                    <a:pt x="1098956" y="1222861"/>
                    <a:pt x="1093719" y="1235503"/>
                    <a:pt x="1084398" y="1244824"/>
                  </a:cubicBezTo>
                  <a:cubicBezTo>
                    <a:pt x="1075077" y="1254145"/>
                    <a:pt x="1062435" y="1259382"/>
                    <a:pt x="1049253" y="1259382"/>
                  </a:cubicBezTo>
                  <a:lnTo>
                    <a:pt x="49703" y="1259382"/>
                  </a:lnTo>
                  <a:cubicBezTo>
                    <a:pt x="36521" y="1259382"/>
                    <a:pt x="23879" y="1254145"/>
                    <a:pt x="14558" y="1244824"/>
                  </a:cubicBezTo>
                  <a:cubicBezTo>
                    <a:pt x="5237" y="1235503"/>
                    <a:pt x="0" y="1222861"/>
                    <a:pt x="0" y="1209679"/>
                  </a:cubicBezTo>
                  <a:lnTo>
                    <a:pt x="0" y="49703"/>
                  </a:lnTo>
                  <a:cubicBezTo>
                    <a:pt x="0" y="36521"/>
                    <a:pt x="5237" y="23879"/>
                    <a:pt x="14558" y="14558"/>
                  </a:cubicBezTo>
                  <a:cubicBezTo>
                    <a:pt x="23879" y="5237"/>
                    <a:pt x="36521" y="0"/>
                    <a:pt x="49703" y="0"/>
                  </a:cubicBezTo>
                  <a:close/>
                </a:path>
              </a:pathLst>
            </a:custGeom>
            <a:solidFill>
              <a:srgbClr val="093362"/>
            </a:solidFill>
          </p:spPr>
          <p:txBody>
            <a:bodyPr/>
            <a:lstStyle/>
            <a:p>
              <a:endParaRPr lang="en-US"/>
            </a:p>
          </p:txBody>
        </p:sp>
        <p:sp>
          <p:nvSpPr>
            <p:cNvPr id="28" name="TextBox 28"/>
            <p:cNvSpPr txBox="1"/>
            <p:nvPr/>
          </p:nvSpPr>
          <p:spPr>
            <a:xfrm>
              <a:off x="0" y="-47625"/>
              <a:ext cx="1098956" cy="1307007"/>
            </a:xfrm>
            <a:prstGeom prst="rect">
              <a:avLst/>
            </a:prstGeom>
          </p:spPr>
          <p:txBody>
            <a:bodyPr lIns="50800" tIns="50800" rIns="50800" bIns="50800" rtlCol="0" anchor="ctr"/>
            <a:lstStyle/>
            <a:p>
              <a:pPr algn="ctr">
                <a:lnSpc>
                  <a:spcPts val="2659"/>
                </a:lnSpc>
              </a:pPr>
              <a:endParaRPr/>
            </a:p>
          </p:txBody>
        </p:sp>
      </p:grpSp>
      <p:grpSp>
        <p:nvGrpSpPr>
          <p:cNvPr id="29" name="Group 29"/>
          <p:cNvGrpSpPr/>
          <p:nvPr/>
        </p:nvGrpSpPr>
        <p:grpSpPr>
          <a:xfrm>
            <a:off x="6642329" y="4555885"/>
            <a:ext cx="771999" cy="771999"/>
            <a:chOff x="0" y="0"/>
            <a:chExt cx="6350000" cy="6350000"/>
          </a:xfrm>
        </p:grpSpPr>
        <p:sp>
          <p:nvSpPr>
            <p:cNvPr id="30" name="Freeform 3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txBody>
            <a:bodyPr/>
            <a:lstStyle/>
            <a:p>
              <a:endParaRPr lang="en-US"/>
            </a:p>
          </p:txBody>
        </p:sp>
      </p:grpSp>
      <p:grpSp>
        <p:nvGrpSpPr>
          <p:cNvPr id="31" name="Group 31"/>
          <p:cNvGrpSpPr/>
          <p:nvPr/>
        </p:nvGrpSpPr>
        <p:grpSpPr>
          <a:xfrm>
            <a:off x="10912596" y="4555885"/>
            <a:ext cx="771999" cy="771999"/>
            <a:chOff x="0" y="0"/>
            <a:chExt cx="6350000" cy="6350000"/>
          </a:xfrm>
        </p:grpSpPr>
        <p:sp>
          <p:nvSpPr>
            <p:cNvPr id="32" name="Freeform 3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txBody>
            <a:bodyPr/>
            <a:lstStyle/>
            <a:p>
              <a:endParaRPr lang="en-US"/>
            </a:p>
          </p:txBody>
        </p:sp>
      </p:grpSp>
      <p:grpSp>
        <p:nvGrpSpPr>
          <p:cNvPr id="33" name="Group 33"/>
          <p:cNvGrpSpPr/>
          <p:nvPr/>
        </p:nvGrpSpPr>
        <p:grpSpPr>
          <a:xfrm>
            <a:off x="14874005" y="4612129"/>
            <a:ext cx="771999" cy="771999"/>
            <a:chOff x="0" y="0"/>
            <a:chExt cx="6350000" cy="6350000"/>
          </a:xfrm>
        </p:grpSpPr>
        <p:sp>
          <p:nvSpPr>
            <p:cNvPr id="34" name="Freeform 3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txBody>
            <a:bodyPr/>
            <a:lstStyle/>
            <a:p>
              <a:endParaRPr lang="en-US"/>
            </a:p>
          </p:txBody>
        </p:sp>
      </p:grpSp>
      <p:sp>
        <p:nvSpPr>
          <p:cNvPr id="35" name="TextBox 35"/>
          <p:cNvSpPr txBox="1"/>
          <p:nvPr/>
        </p:nvSpPr>
        <p:spPr>
          <a:xfrm>
            <a:off x="6755723" y="4554979"/>
            <a:ext cx="545211" cy="659511"/>
          </a:xfrm>
          <a:prstGeom prst="rect">
            <a:avLst/>
          </a:prstGeom>
        </p:spPr>
        <p:txBody>
          <a:bodyPr lIns="0" tIns="0" rIns="0" bIns="0" rtlCol="0" anchor="t">
            <a:spAutoFit/>
          </a:bodyPr>
          <a:lstStyle/>
          <a:p>
            <a:pPr algn="ctr">
              <a:lnSpc>
                <a:spcPts val="5652"/>
              </a:lnSpc>
            </a:pPr>
            <a:r>
              <a:rPr lang="en-US" sz="3600">
                <a:solidFill>
                  <a:srgbClr val="000000"/>
                </a:solidFill>
                <a:latin typeface="Livvic"/>
                <a:ea typeface="Livvic"/>
                <a:cs typeface="Livvic"/>
                <a:sym typeface="Livvic"/>
              </a:rPr>
              <a:t>2</a:t>
            </a:r>
          </a:p>
        </p:txBody>
      </p:sp>
      <p:sp>
        <p:nvSpPr>
          <p:cNvPr id="36" name="TextBox 36"/>
          <p:cNvSpPr txBox="1"/>
          <p:nvPr/>
        </p:nvSpPr>
        <p:spPr>
          <a:xfrm>
            <a:off x="11028071" y="4554979"/>
            <a:ext cx="545211" cy="659511"/>
          </a:xfrm>
          <a:prstGeom prst="rect">
            <a:avLst/>
          </a:prstGeom>
        </p:spPr>
        <p:txBody>
          <a:bodyPr lIns="0" tIns="0" rIns="0" bIns="0" rtlCol="0" anchor="t">
            <a:spAutoFit/>
          </a:bodyPr>
          <a:lstStyle/>
          <a:p>
            <a:pPr algn="ctr">
              <a:lnSpc>
                <a:spcPts val="5652"/>
              </a:lnSpc>
            </a:pPr>
            <a:r>
              <a:rPr lang="en-US" sz="3600">
                <a:solidFill>
                  <a:srgbClr val="000000"/>
                </a:solidFill>
                <a:latin typeface="Livvic"/>
                <a:ea typeface="Livvic"/>
                <a:cs typeface="Livvic"/>
                <a:sym typeface="Livvic"/>
              </a:rPr>
              <a:t>3</a:t>
            </a:r>
          </a:p>
        </p:txBody>
      </p:sp>
      <p:sp>
        <p:nvSpPr>
          <p:cNvPr id="37" name="TextBox 37"/>
          <p:cNvSpPr txBox="1"/>
          <p:nvPr/>
        </p:nvSpPr>
        <p:spPr>
          <a:xfrm>
            <a:off x="14996924" y="4630273"/>
            <a:ext cx="545211" cy="659511"/>
          </a:xfrm>
          <a:prstGeom prst="rect">
            <a:avLst/>
          </a:prstGeom>
        </p:spPr>
        <p:txBody>
          <a:bodyPr lIns="0" tIns="0" rIns="0" bIns="0" rtlCol="0" anchor="t">
            <a:spAutoFit/>
          </a:bodyPr>
          <a:lstStyle/>
          <a:p>
            <a:pPr algn="ctr">
              <a:lnSpc>
                <a:spcPts val="5652"/>
              </a:lnSpc>
            </a:pPr>
            <a:r>
              <a:rPr lang="en-US" sz="3600">
                <a:solidFill>
                  <a:srgbClr val="000000"/>
                </a:solidFill>
                <a:latin typeface="Livvic"/>
                <a:ea typeface="Livvic"/>
                <a:cs typeface="Livvic"/>
                <a:sym typeface="Livvic"/>
              </a:rPr>
              <a:t>4</a:t>
            </a:r>
          </a:p>
        </p:txBody>
      </p:sp>
      <p:sp>
        <p:nvSpPr>
          <p:cNvPr id="38" name="TextBox 38"/>
          <p:cNvSpPr txBox="1"/>
          <p:nvPr/>
        </p:nvSpPr>
        <p:spPr>
          <a:xfrm>
            <a:off x="5532796" y="5635041"/>
            <a:ext cx="2991066" cy="2646642"/>
          </a:xfrm>
          <a:prstGeom prst="rect">
            <a:avLst/>
          </a:prstGeom>
        </p:spPr>
        <p:txBody>
          <a:bodyPr lIns="0" tIns="0" rIns="0" bIns="0" rtlCol="0" anchor="t">
            <a:spAutoFit/>
          </a:bodyPr>
          <a:lstStyle/>
          <a:p>
            <a:pPr marL="0" lvl="1" indent="0" algn="ctr">
              <a:lnSpc>
                <a:spcPts val="5322"/>
              </a:lnSpc>
              <a:spcBef>
                <a:spcPct val="0"/>
              </a:spcBef>
            </a:pPr>
            <a:r>
              <a:rPr lang="en-US" sz="3801">
                <a:solidFill>
                  <a:srgbClr val="FFFFFF"/>
                </a:solidFill>
                <a:latin typeface="Livvic"/>
                <a:ea typeface="Livvic"/>
                <a:cs typeface="Livvic"/>
                <a:sym typeface="Livvic"/>
              </a:rPr>
              <a:t>Technical Monitoring &amp; Warning Service</a:t>
            </a:r>
          </a:p>
        </p:txBody>
      </p:sp>
      <p:sp>
        <p:nvSpPr>
          <p:cNvPr id="39" name="TextBox 39"/>
          <p:cNvSpPr txBox="1"/>
          <p:nvPr/>
        </p:nvSpPr>
        <p:spPr>
          <a:xfrm>
            <a:off x="9694571" y="5626804"/>
            <a:ext cx="3275997" cy="2454275"/>
          </a:xfrm>
          <a:prstGeom prst="rect">
            <a:avLst/>
          </a:prstGeom>
        </p:spPr>
        <p:txBody>
          <a:bodyPr lIns="0" tIns="0" rIns="0" bIns="0" rtlCol="0" anchor="t">
            <a:spAutoFit/>
          </a:bodyPr>
          <a:lstStyle/>
          <a:p>
            <a:pPr marL="0" lvl="1" indent="0" algn="ctr">
              <a:lnSpc>
                <a:spcPts val="4900"/>
              </a:lnSpc>
              <a:spcBef>
                <a:spcPct val="0"/>
              </a:spcBef>
            </a:pPr>
            <a:r>
              <a:rPr lang="en-US" sz="3500">
                <a:solidFill>
                  <a:srgbClr val="FFFFFF"/>
                </a:solidFill>
                <a:latin typeface="Livvic"/>
                <a:ea typeface="Livvic"/>
                <a:cs typeface="Livvic"/>
                <a:sym typeface="Livvic"/>
              </a:rPr>
              <a:t>Warning Dissemination &amp; Communication</a:t>
            </a:r>
          </a:p>
        </p:txBody>
      </p:sp>
      <p:sp>
        <p:nvSpPr>
          <p:cNvPr id="40" name="TextBox 40"/>
          <p:cNvSpPr txBox="1"/>
          <p:nvPr/>
        </p:nvSpPr>
        <p:spPr>
          <a:xfrm>
            <a:off x="13745212" y="5426424"/>
            <a:ext cx="3275997" cy="3073400"/>
          </a:xfrm>
          <a:prstGeom prst="rect">
            <a:avLst/>
          </a:prstGeom>
        </p:spPr>
        <p:txBody>
          <a:bodyPr lIns="0" tIns="0" rIns="0" bIns="0" rtlCol="0" anchor="t">
            <a:spAutoFit/>
          </a:bodyPr>
          <a:lstStyle/>
          <a:p>
            <a:pPr marL="0" lvl="1" indent="0" algn="ctr">
              <a:lnSpc>
                <a:spcPts val="4900"/>
              </a:lnSpc>
              <a:spcBef>
                <a:spcPct val="0"/>
              </a:spcBef>
            </a:pPr>
            <a:r>
              <a:rPr lang="en-US" sz="3500">
                <a:solidFill>
                  <a:srgbClr val="FFFFFF"/>
                </a:solidFill>
                <a:latin typeface="Livvic"/>
                <a:ea typeface="Livvic"/>
                <a:cs typeface="Livvic"/>
                <a:sym typeface="Livvic"/>
              </a:rPr>
              <a:t>Preparedness &amp; Response or Community Response Capability</a:t>
            </a:r>
          </a:p>
        </p:txBody>
      </p:sp>
      <p:pic>
        <p:nvPicPr>
          <p:cNvPr id="41" name="Picture 40" descr="A blue and black logo">
            <a:extLst>
              <a:ext uri="{FF2B5EF4-FFF2-40B4-BE49-F238E27FC236}">
                <a16:creationId xmlns:a16="http://schemas.microsoft.com/office/drawing/2014/main" id="{6FB85A2D-6779-B16D-932F-A7512BED1D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16238" y="8495839"/>
            <a:ext cx="3490608" cy="175306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57665" y="2829442"/>
            <a:ext cx="19203330" cy="4628115"/>
            <a:chOff x="0" y="0"/>
            <a:chExt cx="5057667" cy="1218928"/>
          </a:xfrm>
        </p:grpSpPr>
        <p:sp>
          <p:nvSpPr>
            <p:cNvPr id="3" name="Freeform 3"/>
            <p:cNvSpPr/>
            <p:nvPr/>
          </p:nvSpPr>
          <p:spPr>
            <a:xfrm>
              <a:off x="0" y="0"/>
              <a:ext cx="5057667" cy="1218928"/>
            </a:xfrm>
            <a:custGeom>
              <a:avLst/>
              <a:gdLst/>
              <a:ahLst/>
              <a:cxnLst/>
              <a:rect l="l" t="t" r="r" b="b"/>
              <a:pathLst>
                <a:path w="5057667" h="1218928">
                  <a:moveTo>
                    <a:pt x="0" y="0"/>
                  </a:moveTo>
                  <a:lnTo>
                    <a:pt x="5057667" y="0"/>
                  </a:lnTo>
                  <a:lnTo>
                    <a:pt x="5057667" y="1218928"/>
                  </a:lnTo>
                  <a:lnTo>
                    <a:pt x="0" y="1218928"/>
                  </a:lnTo>
                  <a:close/>
                </a:path>
              </a:pathLst>
            </a:custGeom>
            <a:solidFill>
              <a:srgbClr val="093362"/>
            </a:solidFill>
          </p:spPr>
          <p:txBody>
            <a:bodyPr/>
            <a:lstStyle/>
            <a:p>
              <a:endParaRPr lang="en-US"/>
            </a:p>
          </p:txBody>
        </p:sp>
        <p:sp>
          <p:nvSpPr>
            <p:cNvPr id="4" name="TextBox 4"/>
            <p:cNvSpPr txBox="1"/>
            <p:nvPr/>
          </p:nvSpPr>
          <p:spPr>
            <a:xfrm>
              <a:off x="0" y="-47625"/>
              <a:ext cx="5057667" cy="126655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8036139" y="138348"/>
            <a:ext cx="10010304" cy="10010304"/>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93362"/>
            </a:solidFill>
          </p:spPr>
          <p:txBody>
            <a:bodyPr/>
            <a:lstStyle/>
            <a:p>
              <a:endParaRPr lang="en-US"/>
            </a:p>
          </p:txBody>
        </p:sp>
        <p:sp>
          <p:nvSpPr>
            <p:cNvPr id="7" name="TextBox 7"/>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8324435" y="426644"/>
            <a:ext cx="9433712" cy="9433712"/>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4579"/>
            </a:solidFill>
          </p:spPr>
          <p:txBody>
            <a:bodyPr/>
            <a:lstStyle/>
            <a:p>
              <a:endParaRPr lang="en-US"/>
            </a:p>
          </p:txBody>
        </p:sp>
        <p:sp>
          <p:nvSpPr>
            <p:cNvPr id="10" name="TextBox 10"/>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8737568" y="839794"/>
            <a:ext cx="8607446" cy="8607411"/>
            <a:chOff x="0" y="0"/>
            <a:chExt cx="6350000" cy="6349975"/>
          </a:xfrm>
        </p:grpSpPr>
        <p:sp>
          <p:nvSpPr>
            <p:cNvPr id="12" name="Freeform 12"/>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l="-35004" r="-15371"/>
              </a:stretch>
            </a:blipFill>
          </p:spPr>
          <p:txBody>
            <a:bodyPr/>
            <a:lstStyle/>
            <a:p>
              <a:endParaRPr lang="en-US"/>
            </a:p>
          </p:txBody>
        </p:sp>
      </p:grpSp>
      <p:sp>
        <p:nvSpPr>
          <p:cNvPr id="13" name="TextBox 13"/>
          <p:cNvSpPr txBox="1"/>
          <p:nvPr/>
        </p:nvSpPr>
        <p:spPr>
          <a:xfrm>
            <a:off x="1028700" y="3805663"/>
            <a:ext cx="7141867" cy="1904149"/>
          </a:xfrm>
          <a:prstGeom prst="rect">
            <a:avLst/>
          </a:prstGeom>
        </p:spPr>
        <p:txBody>
          <a:bodyPr lIns="0" tIns="0" rIns="0" bIns="0" rtlCol="0" anchor="t">
            <a:spAutoFit/>
          </a:bodyPr>
          <a:lstStyle/>
          <a:p>
            <a:pPr algn="ctr">
              <a:lnSpc>
                <a:spcPts val="7246"/>
              </a:lnSpc>
            </a:pPr>
            <a:r>
              <a:rPr lang="en-US" sz="7470">
                <a:solidFill>
                  <a:srgbClr val="FFFFFF"/>
                </a:solidFill>
                <a:latin typeface="Bobby Jones"/>
                <a:ea typeface="Bobby Jones"/>
                <a:cs typeface="Bobby Jones"/>
                <a:sym typeface="Bobby Jones"/>
              </a:rPr>
              <a:t>alerts &amp;  messages</a:t>
            </a:r>
          </a:p>
        </p:txBody>
      </p:sp>
      <p:pic>
        <p:nvPicPr>
          <p:cNvPr id="14" name="Picture 13" descr="A blue and black logo">
            <a:extLst>
              <a:ext uri="{FF2B5EF4-FFF2-40B4-BE49-F238E27FC236}">
                <a16:creationId xmlns:a16="http://schemas.microsoft.com/office/drawing/2014/main" id="{2286852E-BA66-8299-4616-C69A7911B4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26293"/>
            <a:ext cx="3490608" cy="175306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93362"/>
        </a:solidFill>
        <a:effectLst/>
      </p:bgPr>
    </p:bg>
    <p:spTree>
      <p:nvGrpSpPr>
        <p:cNvPr id="1" name=""/>
        <p:cNvGrpSpPr/>
        <p:nvPr/>
      </p:nvGrpSpPr>
      <p:grpSpPr>
        <a:xfrm>
          <a:off x="0" y="0"/>
          <a:ext cx="0" cy="0"/>
          <a:chOff x="0" y="0"/>
          <a:chExt cx="0" cy="0"/>
        </a:xfrm>
      </p:grpSpPr>
      <p:grpSp>
        <p:nvGrpSpPr>
          <p:cNvPr id="2" name="Group 2"/>
          <p:cNvGrpSpPr/>
          <p:nvPr/>
        </p:nvGrpSpPr>
        <p:grpSpPr>
          <a:xfrm>
            <a:off x="9737029" y="0"/>
            <a:ext cx="8550971" cy="10287000"/>
            <a:chOff x="0" y="0"/>
            <a:chExt cx="6167182" cy="7419251"/>
          </a:xfrm>
        </p:grpSpPr>
        <p:sp>
          <p:nvSpPr>
            <p:cNvPr id="3" name="Freeform 3"/>
            <p:cNvSpPr/>
            <p:nvPr/>
          </p:nvSpPr>
          <p:spPr>
            <a:xfrm>
              <a:off x="0" y="0"/>
              <a:ext cx="6167182" cy="7419251"/>
            </a:xfrm>
            <a:custGeom>
              <a:avLst/>
              <a:gdLst/>
              <a:ahLst/>
              <a:cxnLst/>
              <a:rect l="l" t="t" r="r" b="b"/>
              <a:pathLst>
                <a:path w="6167182" h="7419251">
                  <a:moveTo>
                    <a:pt x="0" y="7043342"/>
                  </a:moveTo>
                  <a:lnTo>
                    <a:pt x="0" y="375909"/>
                  </a:lnTo>
                  <a:cubicBezTo>
                    <a:pt x="0" y="168170"/>
                    <a:pt x="209684" y="0"/>
                    <a:pt x="468706" y="0"/>
                  </a:cubicBezTo>
                  <a:lnTo>
                    <a:pt x="5698476" y="0"/>
                  </a:lnTo>
                  <a:cubicBezTo>
                    <a:pt x="5957498" y="0"/>
                    <a:pt x="6167182" y="169159"/>
                    <a:pt x="6167182" y="375909"/>
                  </a:cubicBezTo>
                  <a:lnTo>
                    <a:pt x="6167182" y="7043342"/>
                  </a:lnTo>
                  <a:cubicBezTo>
                    <a:pt x="6167182" y="7251081"/>
                    <a:pt x="5957498" y="7419251"/>
                    <a:pt x="5698476" y="7419251"/>
                  </a:cubicBezTo>
                  <a:lnTo>
                    <a:pt x="468706" y="7419251"/>
                  </a:lnTo>
                  <a:cubicBezTo>
                    <a:pt x="210918" y="7419251"/>
                    <a:pt x="0" y="7251081"/>
                    <a:pt x="0" y="7043342"/>
                  </a:cubicBezTo>
                  <a:close/>
                </a:path>
              </a:pathLst>
            </a:custGeom>
            <a:blipFill>
              <a:blip r:embed="rId3"/>
              <a:stretch>
                <a:fillRect l="-30374" r="-30374"/>
              </a:stretch>
            </a:blipFill>
          </p:spPr>
          <p:txBody>
            <a:bodyPr/>
            <a:lstStyle/>
            <a:p>
              <a:endParaRPr lang="en-US"/>
            </a:p>
          </p:txBody>
        </p:sp>
      </p:grpSp>
      <p:sp>
        <p:nvSpPr>
          <p:cNvPr id="4" name="TextBox 4"/>
          <p:cNvSpPr txBox="1"/>
          <p:nvPr/>
        </p:nvSpPr>
        <p:spPr>
          <a:xfrm>
            <a:off x="961237" y="2546426"/>
            <a:ext cx="7580770" cy="6996467"/>
          </a:xfrm>
          <a:prstGeom prst="rect">
            <a:avLst/>
          </a:prstGeom>
        </p:spPr>
        <p:txBody>
          <a:bodyPr lIns="0" tIns="0" rIns="0" bIns="0" rtlCol="0" anchor="t">
            <a:spAutoFit/>
          </a:bodyPr>
          <a:lstStyle/>
          <a:p>
            <a:pPr marL="842016" lvl="1" indent="-421008" algn="l">
              <a:lnSpc>
                <a:spcPts val="5460"/>
              </a:lnSpc>
              <a:buFont typeface="Arial"/>
              <a:buChar char="•"/>
            </a:pPr>
            <a:r>
              <a:rPr lang="en-US" sz="3900" dirty="0">
                <a:solidFill>
                  <a:srgbClr val="FFFFFF"/>
                </a:solidFill>
                <a:latin typeface="Livvic"/>
                <a:ea typeface="Livvic"/>
                <a:cs typeface="Livvic"/>
                <a:sym typeface="Livvic"/>
              </a:rPr>
              <a:t>Interrupts people from whatever they are doing</a:t>
            </a:r>
          </a:p>
          <a:p>
            <a:pPr marL="842016" lvl="1" indent="-421008" algn="l">
              <a:lnSpc>
                <a:spcPts val="5460"/>
              </a:lnSpc>
              <a:buFont typeface="Arial"/>
              <a:buChar char="•"/>
            </a:pPr>
            <a:r>
              <a:rPr lang="en-US" sz="3900" dirty="0">
                <a:solidFill>
                  <a:srgbClr val="FFFFFF"/>
                </a:solidFill>
                <a:latin typeface="Livvic"/>
                <a:ea typeface="Livvic"/>
                <a:cs typeface="Livvic"/>
                <a:sym typeface="Livvic"/>
              </a:rPr>
              <a:t>demands attention</a:t>
            </a:r>
          </a:p>
          <a:p>
            <a:pPr marL="842016" lvl="1" indent="-421008" algn="l">
              <a:lnSpc>
                <a:spcPts val="5460"/>
              </a:lnSpc>
              <a:buFont typeface="Arial"/>
              <a:buChar char="•"/>
            </a:pPr>
            <a:r>
              <a:rPr lang="en-US" sz="3900" dirty="0">
                <a:solidFill>
                  <a:srgbClr val="FFFFFF"/>
                </a:solidFill>
                <a:latin typeface="Livvic"/>
                <a:ea typeface="Livvic"/>
                <a:cs typeface="Livvic"/>
                <a:sym typeface="Livvic"/>
              </a:rPr>
              <a:t>can be received at any time of the day or night</a:t>
            </a:r>
          </a:p>
          <a:p>
            <a:pPr marL="842016" lvl="1" indent="-421008" algn="l">
              <a:lnSpc>
                <a:spcPts val="5460"/>
              </a:lnSpc>
              <a:buFont typeface="Arial"/>
              <a:buChar char="•"/>
            </a:pPr>
            <a:r>
              <a:rPr lang="en-US" sz="3900" dirty="0">
                <a:solidFill>
                  <a:srgbClr val="FFFFFF"/>
                </a:solidFill>
                <a:latin typeface="Livvic"/>
                <a:ea typeface="Livvic"/>
                <a:cs typeface="Livvic"/>
                <a:sym typeface="Livvic"/>
              </a:rPr>
              <a:t>can signal people to tune into local radio stations for further guidance</a:t>
            </a:r>
          </a:p>
          <a:p>
            <a:pPr marL="842016" lvl="1" indent="-421008" algn="l">
              <a:lnSpc>
                <a:spcPts val="5460"/>
              </a:lnSpc>
              <a:buFont typeface="Arial"/>
              <a:buChar char="•"/>
            </a:pPr>
            <a:r>
              <a:rPr lang="en-US" sz="3900" dirty="0">
                <a:solidFill>
                  <a:srgbClr val="FFFFFF"/>
                </a:solidFill>
                <a:latin typeface="Livvic"/>
                <a:ea typeface="Livvic"/>
                <a:cs typeface="Livvic"/>
                <a:sym typeface="Livvic"/>
              </a:rPr>
              <a:t>examples: Siren, Horn, SMS Church Bell, Loudspeaker</a:t>
            </a:r>
          </a:p>
        </p:txBody>
      </p:sp>
      <p:sp>
        <p:nvSpPr>
          <p:cNvPr id="5" name="TextBox 5"/>
          <p:cNvSpPr txBox="1"/>
          <p:nvPr/>
        </p:nvSpPr>
        <p:spPr>
          <a:xfrm>
            <a:off x="862319" y="876300"/>
            <a:ext cx="7580770" cy="1331752"/>
          </a:xfrm>
          <a:prstGeom prst="rect">
            <a:avLst/>
          </a:prstGeom>
        </p:spPr>
        <p:txBody>
          <a:bodyPr lIns="0" tIns="0" rIns="0" bIns="0" rtlCol="0" anchor="t">
            <a:spAutoFit/>
          </a:bodyPr>
          <a:lstStyle/>
          <a:p>
            <a:pPr algn="ctr">
              <a:lnSpc>
                <a:spcPts val="9893"/>
              </a:lnSpc>
            </a:pPr>
            <a:r>
              <a:rPr lang="en-US" sz="9795" u="sng" dirty="0">
                <a:solidFill>
                  <a:srgbClr val="FFFFFF"/>
                </a:solidFill>
                <a:latin typeface="Bobby Jones"/>
                <a:ea typeface="Bobby Jones"/>
                <a:cs typeface="Bobby Jones"/>
                <a:sym typeface="Bobby Jones"/>
              </a:rPr>
              <a:t>ALERT</a:t>
            </a:r>
          </a:p>
        </p:txBody>
      </p:sp>
      <p:pic>
        <p:nvPicPr>
          <p:cNvPr id="6" name="Picture 5" descr="A blue and black logo">
            <a:extLst>
              <a:ext uri="{FF2B5EF4-FFF2-40B4-BE49-F238E27FC236}">
                <a16:creationId xmlns:a16="http://schemas.microsoft.com/office/drawing/2014/main" id="{E4AEB4FA-44B6-5F07-97BD-097202E4AC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01800" y="8533939"/>
            <a:ext cx="3490608" cy="175306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9303242" y="0"/>
            <a:ext cx="8984758" cy="10287000"/>
            <a:chOff x="0" y="0"/>
            <a:chExt cx="7703688" cy="8820253"/>
          </a:xfrm>
        </p:grpSpPr>
        <p:sp>
          <p:nvSpPr>
            <p:cNvPr id="3" name="Freeform 3"/>
            <p:cNvSpPr/>
            <p:nvPr/>
          </p:nvSpPr>
          <p:spPr>
            <a:xfrm>
              <a:off x="0" y="0"/>
              <a:ext cx="7703688" cy="8820254"/>
            </a:xfrm>
            <a:custGeom>
              <a:avLst/>
              <a:gdLst/>
              <a:ahLst/>
              <a:cxnLst/>
              <a:rect l="l" t="t" r="r" b="b"/>
              <a:pathLst>
                <a:path w="7703688" h="8820254">
                  <a:moveTo>
                    <a:pt x="0" y="8373361"/>
                  </a:moveTo>
                  <a:lnTo>
                    <a:pt x="0" y="446893"/>
                  </a:lnTo>
                  <a:cubicBezTo>
                    <a:pt x="0" y="199926"/>
                    <a:pt x="261925" y="0"/>
                    <a:pt x="585480" y="0"/>
                  </a:cubicBezTo>
                  <a:lnTo>
                    <a:pt x="7118208" y="0"/>
                  </a:lnTo>
                  <a:cubicBezTo>
                    <a:pt x="7441763" y="0"/>
                    <a:pt x="7703688" y="201102"/>
                    <a:pt x="7703688" y="446893"/>
                  </a:cubicBezTo>
                  <a:lnTo>
                    <a:pt x="7703688" y="8373361"/>
                  </a:lnTo>
                  <a:cubicBezTo>
                    <a:pt x="7703688" y="8620328"/>
                    <a:pt x="7441763" y="8820254"/>
                    <a:pt x="7118208" y="8820254"/>
                  </a:cubicBezTo>
                  <a:lnTo>
                    <a:pt x="585480" y="8820254"/>
                  </a:lnTo>
                  <a:cubicBezTo>
                    <a:pt x="263466" y="8820254"/>
                    <a:pt x="0" y="8620328"/>
                    <a:pt x="0" y="8373361"/>
                  </a:cubicBezTo>
                  <a:close/>
                </a:path>
              </a:pathLst>
            </a:custGeom>
            <a:blipFill>
              <a:blip r:embed="rId3"/>
              <a:stretch>
                <a:fillRect t="-65" b="-65"/>
              </a:stretch>
            </a:blipFill>
          </p:spPr>
          <p:txBody>
            <a:bodyPr/>
            <a:lstStyle/>
            <a:p>
              <a:endParaRPr lang="en-US"/>
            </a:p>
          </p:txBody>
        </p:sp>
      </p:grpSp>
      <p:sp>
        <p:nvSpPr>
          <p:cNvPr id="4" name="TextBox 4"/>
          <p:cNvSpPr txBox="1"/>
          <p:nvPr/>
        </p:nvSpPr>
        <p:spPr>
          <a:xfrm>
            <a:off x="557528" y="2628900"/>
            <a:ext cx="8279011" cy="5938998"/>
          </a:xfrm>
          <a:prstGeom prst="rect">
            <a:avLst/>
          </a:prstGeom>
        </p:spPr>
        <p:txBody>
          <a:bodyPr wrap="square" lIns="0" tIns="0" rIns="0" bIns="0" rtlCol="0" anchor="t">
            <a:spAutoFit/>
          </a:bodyPr>
          <a:lstStyle/>
          <a:p>
            <a:pPr algn="ctr">
              <a:lnSpc>
                <a:spcPts val="5740"/>
              </a:lnSpc>
            </a:pPr>
            <a:r>
              <a:rPr lang="en-US" sz="4100" dirty="0">
                <a:solidFill>
                  <a:srgbClr val="2F2F32"/>
                </a:solidFill>
                <a:latin typeface="Livvic"/>
                <a:ea typeface="Livvic"/>
                <a:cs typeface="Livvic"/>
                <a:sym typeface="Livvic"/>
              </a:rPr>
              <a:t>Provides information about:</a:t>
            </a:r>
          </a:p>
          <a:p>
            <a:pPr marL="798838" lvl="1" indent="-399419" algn="just">
              <a:lnSpc>
                <a:spcPts val="5180"/>
              </a:lnSpc>
              <a:buFont typeface="Arial"/>
              <a:buChar char="•"/>
            </a:pPr>
            <a:r>
              <a:rPr lang="en-US" sz="3700" dirty="0">
                <a:solidFill>
                  <a:srgbClr val="2F2F32"/>
                </a:solidFill>
                <a:latin typeface="Livvic"/>
                <a:ea typeface="Livvic"/>
                <a:cs typeface="Livvic"/>
                <a:sym typeface="Livvic"/>
              </a:rPr>
              <a:t>what happens</a:t>
            </a:r>
          </a:p>
          <a:p>
            <a:pPr marL="798838" lvl="1" indent="-399419" algn="just">
              <a:lnSpc>
                <a:spcPts val="5180"/>
              </a:lnSpc>
              <a:buFont typeface="Arial"/>
              <a:buChar char="•"/>
            </a:pPr>
            <a:r>
              <a:rPr lang="en-US" sz="3700" dirty="0">
                <a:solidFill>
                  <a:srgbClr val="2F2F32"/>
                </a:solidFill>
                <a:latin typeface="Livvic"/>
                <a:ea typeface="Livvic"/>
                <a:cs typeface="Livvic"/>
                <a:sym typeface="Livvic"/>
              </a:rPr>
              <a:t>when</a:t>
            </a:r>
          </a:p>
          <a:p>
            <a:pPr marL="798838" lvl="1" indent="-399419" algn="just">
              <a:lnSpc>
                <a:spcPts val="5180"/>
              </a:lnSpc>
              <a:buFont typeface="Arial"/>
              <a:buChar char="•"/>
            </a:pPr>
            <a:r>
              <a:rPr lang="en-US" sz="3700" dirty="0">
                <a:solidFill>
                  <a:srgbClr val="2F2F32"/>
                </a:solidFill>
                <a:latin typeface="Livvic"/>
                <a:ea typeface="Livvic"/>
                <a:cs typeface="Livvic"/>
                <a:sym typeface="Livvic"/>
              </a:rPr>
              <a:t>severity of hazard</a:t>
            </a:r>
          </a:p>
          <a:p>
            <a:pPr marL="798838" lvl="1" indent="-399419" algn="just">
              <a:lnSpc>
                <a:spcPts val="5180"/>
              </a:lnSpc>
              <a:buFont typeface="Arial"/>
              <a:buChar char="•"/>
            </a:pPr>
            <a:r>
              <a:rPr lang="en-US" sz="3700" dirty="0">
                <a:solidFill>
                  <a:srgbClr val="2F2F32"/>
                </a:solidFill>
                <a:latin typeface="Livvic"/>
                <a:ea typeface="Livvic"/>
                <a:cs typeface="Livvic"/>
                <a:sym typeface="Livvic"/>
              </a:rPr>
              <a:t>likeliness of occurrence of hazard</a:t>
            </a:r>
          </a:p>
          <a:p>
            <a:pPr marL="798838" lvl="1" indent="-399419" algn="just">
              <a:lnSpc>
                <a:spcPts val="5180"/>
              </a:lnSpc>
              <a:buFont typeface="Arial"/>
              <a:buChar char="•"/>
            </a:pPr>
            <a:r>
              <a:rPr lang="en-US" sz="3700" dirty="0">
                <a:solidFill>
                  <a:srgbClr val="2F2F32"/>
                </a:solidFill>
                <a:latin typeface="Livvic"/>
                <a:ea typeface="Livvic"/>
                <a:cs typeface="Livvic"/>
                <a:sym typeface="Livvic"/>
              </a:rPr>
              <a:t>need of action</a:t>
            </a:r>
          </a:p>
          <a:p>
            <a:pPr marL="798838" lvl="1" indent="-399419" algn="just">
              <a:lnSpc>
                <a:spcPts val="5180"/>
              </a:lnSpc>
              <a:buFont typeface="Arial"/>
              <a:buChar char="•"/>
            </a:pPr>
            <a:r>
              <a:rPr lang="en-US" sz="3700" dirty="0">
                <a:solidFill>
                  <a:srgbClr val="2F2F32"/>
                </a:solidFill>
                <a:latin typeface="Livvic"/>
                <a:ea typeface="Livvic"/>
                <a:cs typeface="Livvic"/>
                <a:sym typeface="Livvic"/>
              </a:rPr>
              <a:t>can be delivered audibly &amp; visually</a:t>
            </a:r>
          </a:p>
          <a:p>
            <a:pPr marL="755659" lvl="1" indent="-377829" algn="just">
              <a:lnSpc>
                <a:spcPts val="4900"/>
              </a:lnSpc>
              <a:buFont typeface="Arial"/>
              <a:buChar char="•"/>
            </a:pPr>
            <a:r>
              <a:rPr lang="en-US" sz="3500" dirty="0">
                <a:solidFill>
                  <a:srgbClr val="2F2F32"/>
                </a:solidFill>
                <a:latin typeface="Livvic"/>
                <a:ea typeface="Livvic"/>
                <a:cs typeface="Livvic"/>
                <a:sym typeface="Livvic"/>
              </a:rPr>
              <a:t>examples: Radio, Television, FM Radio Data System, Loudspeaker, SMS</a:t>
            </a:r>
          </a:p>
        </p:txBody>
      </p:sp>
      <p:sp>
        <p:nvSpPr>
          <p:cNvPr id="5" name="TextBox 5"/>
          <p:cNvSpPr txBox="1"/>
          <p:nvPr/>
        </p:nvSpPr>
        <p:spPr>
          <a:xfrm>
            <a:off x="906649" y="910886"/>
            <a:ext cx="7580770" cy="1331752"/>
          </a:xfrm>
          <a:prstGeom prst="rect">
            <a:avLst/>
          </a:prstGeom>
        </p:spPr>
        <p:txBody>
          <a:bodyPr lIns="0" tIns="0" rIns="0" bIns="0" rtlCol="0" anchor="t">
            <a:spAutoFit/>
          </a:bodyPr>
          <a:lstStyle/>
          <a:p>
            <a:pPr algn="ctr">
              <a:lnSpc>
                <a:spcPts val="9893"/>
              </a:lnSpc>
            </a:pPr>
            <a:r>
              <a:rPr lang="en-US" sz="9795" u="sng">
                <a:solidFill>
                  <a:srgbClr val="2F2F32"/>
                </a:solidFill>
                <a:latin typeface="Bobby Jones"/>
                <a:ea typeface="Bobby Jones"/>
                <a:cs typeface="Bobby Jones"/>
                <a:sym typeface="Bobby Jones"/>
              </a:rPr>
              <a:t>MESSAGE</a:t>
            </a:r>
          </a:p>
        </p:txBody>
      </p:sp>
      <p:pic>
        <p:nvPicPr>
          <p:cNvPr id="6" name="Picture 5" descr="A blue and black logo">
            <a:extLst>
              <a:ext uri="{FF2B5EF4-FFF2-40B4-BE49-F238E27FC236}">
                <a16:creationId xmlns:a16="http://schemas.microsoft.com/office/drawing/2014/main" id="{74CF802E-CF5E-FE09-3C3C-DB39B64A80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3992" y="8724439"/>
            <a:ext cx="3490608" cy="175306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05227"/>
        </a:solidFill>
        <a:effectLst/>
      </p:bgPr>
    </p:bg>
    <p:spTree>
      <p:nvGrpSpPr>
        <p:cNvPr id="1" name=""/>
        <p:cNvGrpSpPr/>
        <p:nvPr/>
      </p:nvGrpSpPr>
      <p:grpSpPr>
        <a:xfrm>
          <a:off x="0" y="0"/>
          <a:ext cx="0" cy="0"/>
          <a:chOff x="0" y="0"/>
          <a:chExt cx="0" cy="0"/>
        </a:xfrm>
      </p:grpSpPr>
      <p:grpSp>
        <p:nvGrpSpPr>
          <p:cNvPr id="2" name="Group 2"/>
          <p:cNvGrpSpPr/>
          <p:nvPr/>
        </p:nvGrpSpPr>
        <p:grpSpPr>
          <a:xfrm>
            <a:off x="10121587" y="0"/>
            <a:ext cx="8166414" cy="10287000"/>
            <a:chOff x="0" y="0"/>
            <a:chExt cx="2364065" cy="2899072"/>
          </a:xfrm>
        </p:grpSpPr>
        <p:sp>
          <p:nvSpPr>
            <p:cNvPr id="3" name="Freeform 3"/>
            <p:cNvSpPr/>
            <p:nvPr/>
          </p:nvSpPr>
          <p:spPr>
            <a:xfrm>
              <a:off x="0" y="0"/>
              <a:ext cx="2364065" cy="2899072"/>
            </a:xfrm>
            <a:custGeom>
              <a:avLst/>
              <a:gdLst/>
              <a:ahLst/>
              <a:cxnLst/>
              <a:rect l="l" t="t" r="r" b="b"/>
              <a:pathLst>
                <a:path w="2364065" h="2899072">
                  <a:moveTo>
                    <a:pt x="0" y="0"/>
                  </a:moveTo>
                  <a:lnTo>
                    <a:pt x="2364065" y="0"/>
                  </a:lnTo>
                  <a:lnTo>
                    <a:pt x="2364065" y="2899072"/>
                  </a:lnTo>
                  <a:lnTo>
                    <a:pt x="0" y="2899072"/>
                  </a:lnTo>
                  <a:close/>
                </a:path>
              </a:pathLst>
            </a:custGeom>
            <a:solidFill>
              <a:srgbClr val="FFFFFF"/>
            </a:solidFill>
          </p:spPr>
          <p:txBody>
            <a:bodyPr/>
            <a:lstStyle/>
            <a:p>
              <a:endParaRPr lang="en-US"/>
            </a:p>
          </p:txBody>
        </p:sp>
        <p:sp>
          <p:nvSpPr>
            <p:cNvPr id="4" name="TextBox 4"/>
            <p:cNvSpPr txBox="1"/>
            <p:nvPr/>
          </p:nvSpPr>
          <p:spPr>
            <a:xfrm>
              <a:off x="0" y="-47625"/>
              <a:ext cx="2364065" cy="2946697"/>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0143999" y="136716"/>
            <a:ext cx="8166414" cy="10150284"/>
          </a:xfrm>
          <a:custGeom>
            <a:avLst/>
            <a:gdLst/>
            <a:ahLst/>
            <a:cxnLst/>
            <a:rect l="l" t="t" r="r" b="b"/>
            <a:pathLst>
              <a:path w="5889829" h="7419251">
                <a:moveTo>
                  <a:pt x="0" y="7043342"/>
                </a:moveTo>
                <a:lnTo>
                  <a:pt x="0" y="375909"/>
                </a:lnTo>
                <a:cubicBezTo>
                  <a:pt x="0" y="168170"/>
                  <a:pt x="200254" y="0"/>
                  <a:pt x="447627" y="0"/>
                </a:cubicBezTo>
                <a:lnTo>
                  <a:pt x="5442202" y="0"/>
                </a:lnTo>
                <a:cubicBezTo>
                  <a:pt x="5689575" y="0"/>
                  <a:pt x="5889829" y="169159"/>
                  <a:pt x="5889829" y="375909"/>
                </a:cubicBezTo>
                <a:lnTo>
                  <a:pt x="5889829" y="7043342"/>
                </a:lnTo>
                <a:cubicBezTo>
                  <a:pt x="5889829" y="7251081"/>
                  <a:pt x="5689575" y="7419251"/>
                  <a:pt x="5442202" y="7419251"/>
                </a:cubicBezTo>
                <a:lnTo>
                  <a:pt x="447627" y="7419251"/>
                </a:lnTo>
                <a:cubicBezTo>
                  <a:pt x="201432" y="7419251"/>
                  <a:pt x="0" y="7251081"/>
                  <a:pt x="0" y="7043342"/>
                </a:cubicBezTo>
                <a:close/>
              </a:path>
            </a:pathLst>
          </a:custGeom>
          <a:blipFill>
            <a:blip r:embed="rId3"/>
            <a:stretch>
              <a:fillRect l="-44555" r="-44555"/>
            </a:stretch>
          </a:blipFill>
        </p:spPr>
        <p:txBody>
          <a:bodyPr/>
          <a:lstStyle/>
          <a:p>
            <a:endParaRPr lang="en-US"/>
          </a:p>
        </p:txBody>
      </p:sp>
      <p:sp>
        <p:nvSpPr>
          <p:cNvPr id="7" name="TextBox 7"/>
          <p:cNvSpPr txBox="1"/>
          <p:nvPr/>
        </p:nvSpPr>
        <p:spPr>
          <a:xfrm>
            <a:off x="620390" y="3035299"/>
            <a:ext cx="8545255" cy="5039360"/>
          </a:xfrm>
          <a:prstGeom prst="rect">
            <a:avLst/>
          </a:prstGeom>
        </p:spPr>
        <p:txBody>
          <a:bodyPr lIns="0" tIns="0" rIns="0" bIns="0" rtlCol="0" anchor="t">
            <a:spAutoFit/>
          </a:bodyPr>
          <a:lstStyle/>
          <a:p>
            <a:pPr algn="just">
              <a:lnSpc>
                <a:spcPts val="5740"/>
              </a:lnSpc>
            </a:pPr>
            <a:r>
              <a:rPr lang="en-US" sz="4100" dirty="0">
                <a:solidFill>
                  <a:srgbClr val="FFFFFF"/>
                </a:solidFill>
                <a:latin typeface="Livvic"/>
                <a:ea typeface="Livvic"/>
                <a:cs typeface="Livvic"/>
                <a:sym typeface="Livvic"/>
              </a:rPr>
              <a:t>Consist of:</a:t>
            </a:r>
          </a:p>
          <a:p>
            <a:pPr marL="885194" lvl="1" indent="-442597" algn="just">
              <a:lnSpc>
                <a:spcPts val="5740"/>
              </a:lnSpc>
              <a:buFont typeface="Arial"/>
              <a:buChar char="•"/>
            </a:pPr>
            <a:r>
              <a:rPr lang="en-US" sz="4100" dirty="0">
                <a:solidFill>
                  <a:srgbClr val="FFFFFF"/>
                </a:solidFill>
                <a:latin typeface="Livvic"/>
                <a:ea typeface="Livvic"/>
                <a:cs typeface="Livvic"/>
                <a:sym typeface="Livvic"/>
              </a:rPr>
              <a:t>Informing Agency ex. DCO</a:t>
            </a:r>
          </a:p>
          <a:p>
            <a:pPr marL="885194" lvl="1" indent="-442597" algn="just">
              <a:lnSpc>
                <a:spcPts val="5740"/>
              </a:lnSpc>
              <a:buFont typeface="Arial"/>
              <a:buChar char="•"/>
            </a:pPr>
            <a:r>
              <a:rPr lang="en-US" sz="4100" dirty="0">
                <a:solidFill>
                  <a:srgbClr val="FFFFFF"/>
                </a:solidFill>
                <a:latin typeface="Livvic"/>
                <a:ea typeface="Livvic"/>
                <a:cs typeface="Livvic"/>
                <a:sym typeface="Livvic"/>
              </a:rPr>
              <a:t>Date and Time</a:t>
            </a:r>
          </a:p>
          <a:p>
            <a:pPr marL="885194" lvl="1" indent="-442597" algn="just">
              <a:lnSpc>
                <a:spcPts val="5740"/>
              </a:lnSpc>
              <a:buFont typeface="Arial"/>
              <a:buChar char="•"/>
            </a:pPr>
            <a:r>
              <a:rPr lang="en-US" sz="4100" dirty="0">
                <a:solidFill>
                  <a:srgbClr val="FFFFFF"/>
                </a:solidFill>
                <a:latin typeface="Livvic"/>
                <a:ea typeface="Livvic"/>
                <a:cs typeface="Livvic"/>
                <a:sym typeface="Livvic"/>
              </a:rPr>
              <a:t>Is the message an Advisory, Warning or All Clear Message</a:t>
            </a:r>
          </a:p>
          <a:p>
            <a:pPr marL="885194" lvl="1" indent="-442597" algn="just">
              <a:lnSpc>
                <a:spcPts val="5740"/>
              </a:lnSpc>
              <a:buFont typeface="Arial"/>
              <a:buChar char="•"/>
            </a:pPr>
            <a:r>
              <a:rPr lang="en-US" sz="4100" dirty="0">
                <a:solidFill>
                  <a:srgbClr val="FFFFFF"/>
                </a:solidFill>
                <a:latin typeface="Livvic"/>
                <a:ea typeface="Livvic"/>
                <a:cs typeface="Livvic"/>
                <a:sym typeface="Livvic"/>
              </a:rPr>
              <a:t>Parameters of Hazards</a:t>
            </a:r>
          </a:p>
          <a:p>
            <a:pPr marL="885194" lvl="1" indent="-442597" algn="just">
              <a:lnSpc>
                <a:spcPts val="5740"/>
              </a:lnSpc>
              <a:buFont typeface="Arial"/>
              <a:buChar char="•"/>
            </a:pPr>
            <a:r>
              <a:rPr lang="en-US" sz="4100" dirty="0">
                <a:solidFill>
                  <a:srgbClr val="FFFFFF"/>
                </a:solidFill>
                <a:latin typeface="Livvic"/>
                <a:ea typeface="Livvic"/>
                <a:cs typeface="Livvic"/>
                <a:sym typeface="Livvic"/>
              </a:rPr>
              <a:t>Advice for Local Decision Makers</a:t>
            </a:r>
          </a:p>
        </p:txBody>
      </p:sp>
      <p:sp>
        <p:nvSpPr>
          <p:cNvPr id="8" name="TextBox 8"/>
          <p:cNvSpPr txBox="1"/>
          <p:nvPr/>
        </p:nvSpPr>
        <p:spPr>
          <a:xfrm>
            <a:off x="1028700" y="1373402"/>
            <a:ext cx="7728635" cy="1054904"/>
          </a:xfrm>
          <a:prstGeom prst="rect">
            <a:avLst/>
          </a:prstGeom>
        </p:spPr>
        <p:txBody>
          <a:bodyPr lIns="0" tIns="0" rIns="0" bIns="0" rtlCol="0" anchor="t">
            <a:spAutoFit/>
          </a:bodyPr>
          <a:lstStyle/>
          <a:p>
            <a:pPr algn="ctr">
              <a:lnSpc>
                <a:spcPts val="7874"/>
              </a:lnSpc>
            </a:pPr>
            <a:r>
              <a:rPr lang="en-US" sz="7796">
                <a:solidFill>
                  <a:srgbClr val="FFFFFF"/>
                </a:solidFill>
                <a:latin typeface="Bobby Jones"/>
                <a:ea typeface="Bobby Jones"/>
                <a:cs typeface="Bobby Jones"/>
                <a:sym typeface="Bobby Jones"/>
              </a:rPr>
              <a:t>MESSAGE CONTENT</a:t>
            </a:r>
          </a:p>
        </p:txBody>
      </p:sp>
      <p:pic>
        <p:nvPicPr>
          <p:cNvPr id="10" name="Picture 9">
            <a:extLst>
              <a:ext uri="{FF2B5EF4-FFF2-40B4-BE49-F238E27FC236}">
                <a16:creationId xmlns:a16="http://schemas.microsoft.com/office/drawing/2014/main" id="{27625672-4EB2-A594-55D2-DDBB7F6DD2CE}"/>
              </a:ext>
            </a:extLst>
          </p:cNvPr>
          <p:cNvPicPr>
            <a:picLocks noChangeAspect="1"/>
          </p:cNvPicPr>
          <p:nvPr/>
        </p:nvPicPr>
        <p:blipFill>
          <a:blip r:embed="rId4"/>
          <a:stretch>
            <a:fillRect/>
          </a:stretch>
        </p:blipFill>
        <p:spPr>
          <a:xfrm>
            <a:off x="2819400" y="8697340"/>
            <a:ext cx="3468925" cy="173751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64579"/>
        </a:solidFill>
        <a:effectLst/>
      </p:bgPr>
    </p:bg>
    <p:spTree>
      <p:nvGrpSpPr>
        <p:cNvPr id="1" name=""/>
        <p:cNvGrpSpPr/>
        <p:nvPr/>
      </p:nvGrpSpPr>
      <p:grpSpPr>
        <a:xfrm>
          <a:off x="0" y="0"/>
          <a:ext cx="0" cy="0"/>
          <a:chOff x="0" y="0"/>
          <a:chExt cx="0" cy="0"/>
        </a:xfrm>
      </p:grpSpPr>
      <p:grpSp>
        <p:nvGrpSpPr>
          <p:cNvPr id="2" name="Group 2"/>
          <p:cNvGrpSpPr/>
          <p:nvPr/>
        </p:nvGrpSpPr>
        <p:grpSpPr>
          <a:xfrm>
            <a:off x="10071438" y="0"/>
            <a:ext cx="8216562" cy="10287000"/>
            <a:chOff x="0" y="0"/>
            <a:chExt cx="5925998" cy="7419251"/>
          </a:xfrm>
        </p:grpSpPr>
        <p:sp>
          <p:nvSpPr>
            <p:cNvPr id="3" name="Freeform 3"/>
            <p:cNvSpPr/>
            <p:nvPr/>
          </p:nvSpPr>
          <p:spPr>
            <a:xfrm>
              <a:off x="0" y="0"/>
              <a:ext cx="5925998" cy="7419251"/>
            </a:xfrm>
            <a:custGeom>
              <a:avLst/>
              <a:gdLst/>
              <a:ahLst/>
              <a:cxnLst/>
              <a:rect l="l" t="t" r="r" b="b"/>
              <a:pathLst>
                <a:path w="5925998" h="7419251">
                  <a:moveTo>
                    <a:pt x="0" y="7043342"/>
                  </a:moveTo>
                  <a:lnTo>
                    <a:pt x="0" y="375909"/>
                  </a:lnTo>
                  <a:cubicBezTo>
                    <a:pt x="0" y="168170"/>
                    <a:pt x="201484" y="0"/>
                    <a:pt x="450376" y="0"/>
                  </a:cubicBezTo>
                  <a:lnTo>
                    <a:pt x="5475622" y="0"/>
                  </a:lnTo>
                  <a:cubicBezTo>
                    <a:pt x="5724514" y="0"/>
                    <a:pt x="5925998" y="169159"/>
                    <a:pt x="5925998" y="375909"/>
                  </a:cubicBezTo>
                  <a:lnTo>
                    <a:pt x="5925998" y="7043342"/>
                  </a:lnTo>
                  <a:cubicBezTo>
                    <a:pt x="5925998" y="7251081"/>
                    <a:pt x="5724514" y="7419251"/>
                    <a:pt x="5475622" y="7419251"/>
                  </a:cubicBezTo>
                  <a:lnTo>
                    <a:pt x="450376" y="7419251"/>
                  </a:lnTo>
                  <a:cubicBezTo>
                    <a:pt x="202669" y="7419251"/>
                    <a:pt x="0" y="7251081"/>
                    <a:pt x="0" y="7043342"/>
                  </a:cubicBezTo>
                  <a:close/>
                </a:path>
              </a:pathLst>
            </a:custGeom>
            <a:blipFill>
              <a:blip r:embed="rId3"/>
              <a:stretch>
                <a:fillRect l="-25578" r="-25578"/>
              </a:stretch>
            </a:blipFill>
          </p:spPr>
          <p:txBody>
            <a:bodyPr/>
            <a:lstStyle/>
            <a:p>
              <a:endParaRPr lang="en-US"/>
            </a:p>
          </p:txBody>
        </p:sp>
      </p:grpSp>
      <p:sp>
        <p:nvSpPr>
          <p:cNvPr id="4" name="TextBox 4"/>
          <p:cNvSpPr txBox="1"/>
          <p:nvPr/>
        </p:nvSpPr>
        <p:spPr>
          <a:xfrm>
            <a:off x="1457612" y="1634578"/>
            <a:ext cx="7686388" cy="5129531"/>
          </a:xfrm>
          <a:prstGeom prst="rect">
            <a:avLst/>
          </a:prstGeom>
        </p:spPr>
        <p:txBody>
          <a:bodyPr lIns="0" tIns="0" rIns="0" bIns="0" rtlCol="0" anchor="t">
            <a:spAutoFit/>
          </a:bodyPr>
          <a:lstStyle/>
          <a:p>
            <a:pPr marL="0" lvl="1" indent="0" algn="ctr">
              <a:lnSpc>
                <a:spcPts val="10219"/>
              </a:lnSpc>
              <a:spcBef>
                <a:spcPct val="0"/>
              </a:spcBef>
            </a:pPr>
            <a:r>
              <a:rPr lang="en-US" sz="7299" b="1">
                <a:solidFill>
                  <a:srgbClr val="FFFFFF"/>
                </a:solidFill>
                <a:latin typeface="Livvic Bold"/>
                <a:ea typeface="Livvic Bold"/>
                <a:cs typeface="Livvic Bold"/>
                <a:sym typeface="Livvic Bold"/>
              </a:rPr>
              <a:t>INFORMATION DISSEMINATION FROM A LOCAL PERSPECTIVE</a:t>
            </a:r>
          </a:p>
        </p:txBody>
      </p:sp>
      <p:pic>
        <p:nvPicPr>
          <p:cNvPr id="6" name="Picture 5">
            <a:extLst>
              <a:ext uri="{FF2B5EF4-FFF2-40B4-BE49-F238E27FC236}">
                <a16:creationId xmlns:a16="http://schemas.microsoft.com/office/drawing/2014/main" id="{59C2825F-F885-5BF4-7377-CCA20F0FFE8E}"/>
              </a:ext>
            </a:extLst>
          </p:cNvPr>
          <p:cNvPicPr>
            <a:picLocks noChangeAspect="1"/>
          </p:cNvPicPr>
          <p:nvPr/>
        </p:nvPicPr>
        <p:blipFill>
          <a:blip r:embed="rId4"/>
          <a:stretch>
            <a:fillRect/>
          </a:stretch>
        </p:blipFill>
        <p:spPr>
          <a:xfrm>
            <a:off x="3566343" y="8493460"/>
            <a:ext cx="3468925" cy="173751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93362"/>
        </a:solidFill>
        <a:effectLst/>
      </p:bgPr>
    </p:bg>
    <p:spTree>
      <p:nvGrpSpPr>
        <p:cNvPr id="1" name=""/>
        <p:cNvGrpSpPr/>
        <p:nvPr/>
      </p:nvGrpSpPr>
      <p:grpSpPr>
        <a:xfrm>
          <a:off x="0" y="0"/>
          <a:ext cx="0" cy="0"/>
          <a:chOff x="0" y="0"/>
          <a:chExt cx="0" cy="0"/>
        </a:xfrm>
      </p:grpSpPr>
      <p:grpSp>
        <p:nvGrpSpPr>
          <p:cNvPr id="2" name="Group 2"/>
          <p:cNvGrpSpPr/>
          <p:nvPr/>
        </p:nvGrpSpPr>
        <p:grpSpPr>
          <a:xfrm>
            <a:off x="1028700" y="2102296"/>
            <a:ext cx="3911547" cy="3911547"/>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4579"/>
            </a:solidFill>
          </p:spPr>
          <p:txBody>
            <a:bodyPr/>
            <a:lstStyle/>
            <a:p>
              <a:endParaRPr lang="en-US"/>
            </a:p>
          </p:txBody>
        </p:sp>
        <p:sp>
          <p:nvSpPr>
            <p:cNvPr id="4" name="TextBox 4"/>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3347753" y="2922256"/>
            <a:ext cx="3911547" cy="391154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4579"/>
            </a:solidFill>
          </p:spPr>
          <p:txBody>
            <a:bodyPr/>
            <a:lstStyle/>
            <a:p>
              <a:endParaRPr lang="en-US"/>
            </a:p>
          </p:txBody>
        </p:sp>
        <p:sp>
          <p:nvSpPr>
            <p:cNvPr id="7" name="TextBox 7"/>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5232453" y="2851365"/>
            <a:ext cx="3911547" cy="3911547"/>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4579"/>
            </a:solidFill>
          </p:spPr>
          <p:txBody>
            <a:bodyPr/>
            <a:lstStyle/>
            <a:p>
              <a:endParaRPr lang="en-US"/>
            </a:p>
          </p:txBody>
        </p:sp>
        <p:sp>
          <p:nvSpPr>
            <p:cNvPr id="10" name="TextBox 10"/>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5506538" y="3125456"/>
            <a:ext cx="3363377" cy="3363364"/>
            <a:chOff x="0" y="0"/>
            <a:chExt cx="6350000" cy="6349975"/>
          </a:xfrm>
        </p:grpSpPr>
        <p:sp>
          <p:nvSpPr>
            <p:cNvPr id="12" name="Freeform 12"/>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l="-11658" r="-11658"/>
              </a:stretch>
            </a:blipFill>
          </p:spPr>
          <p:txBody>
            <a:bodyPr/>
            <a:lstStyle/>
            <a:p>
              <a:endParaRPr lang="en-US"/>
            </a:p>
          </p:txBody>
        </p:sp>
      </p:grpSp>
      <p:grpSp>
        <p:nvGrpSpPr>
          <p:cNvPr id="13" name="Group 13"/>
          <p:cNvGrpSpPr/>
          <p:nvPr/>
        </p:nvGrpSpPr>
        <p:grpSpPr>
          <a:xfrm>
            <a:off x="13621838" y="3196348"/>
            <a:ext cx="3363377" cy="3363364"/>
            <a:chOff x="0" y="0"/>
            <a:chExt cx="6350000" cy="6349975"/>
          </a:xfrm>
        </p:grpSpPr>
        <p:sp>
          <p:nvSpPr>
            <p:cNvPr id="14" name="Freeform 14"/>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19929" r="-19929"/>
              </a:stretch>
            </a:blipFill>
          </p:spPr>
          <p:txBody>
            <a:bodyPr/>
            <a:lstStyle/>
            <a:p>
              <a:endParaRPr lang="en-US"/>
            </a:p>
          </p:txBody>
        </p:sp>
      </p:grpSp>
      <p:grpSp>
        <p:nvGrpSpPr>
          <p:cNvPr id="15" name="Group 15"/>
          <p:cNvGrpSpPr/>
          <p:nvPr/>
        </p:nvGrpSpPr>
        <p:grpSpPr>
          <a:xfrm>
            <a:off x="1302785" y="2376387"/>
            <a:ext cx="3363377" cy="3363364"/>
            <a:chOff x="0" y="0"/>
            <a:chExt cx="6350000" cy="6349975"/>
          </a:xfrm>
        </p:grpSpPr>
        <p:sp>
          <p:nvSpPr>
            <p:cNvPr id="16" name="Freeform 16"/>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5"/>
              <a:stretch>
                <a:fillRect l="-49009" r="-49009"/>
              </a:stretch>
            </a:blipFill>
          </p:spPr>
          <p:txBody>
            <a:bodyPr/>
            <a:lstStyle/>
            <a:p>
              <a:endParaRPr lang="en-US"/>
            </a:p>
          </p:txBody>
        </p:sp>
      </p:grpSp>
      <p:grpSp>
        <p:nvGrpSpPr>
          <p:cNvPr id="17" name="Group 17"/>
          <p:cNvGrpSpPr/>
          <p:nvPr/>
        </p:nvGrpSpPr>
        <p:grpSpPr>
          <a:xfrm>
            <a:off x="9290103" y="2101497"/>
            <a:ext cx="3911547" cy="3911547"/>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4579"/>
            </a:solidFill>
          </p:spPr>
          <p:txBody>
            <a:bodyPr/>
            <a:lstStyle/>
            <a:p>
              <a:endParaRPr lang="en-US"/>
            </a:p>
          </p:txBody>
        </p:sp>
        <p:sp>
          <p:nvSpPr>
            <p:cNvPr id="19" name="TextBox 19"/>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9564188" y="2375589"/>
            <a:ext cx="3363377" cy="3363364"/>
            <a:chOff x="0" y="0"/>
            <a:chExt cx="6350000" cy="6349975"/>
          </a:xfrm>
        </p:grpSpPr>
        <p:sp>
          <p:nvSpPr>
            <p:cNvPr id="21" name="Freeform 21"/>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6"/>
              <a:stretch>
                <a:fillRect l="-39491" r="-10601"/>
              </a:stretch>
            </a:blipFill>
          </p:spPr>
          <p:txBody>
            <a:bodyPr/>
            <a:lstStyle/>
            <a:p>
              <a:endParaRPr lang="en-US"/>
            </a:p>
          </p:txBody>
        </p:sp>
      </p:grpSp>
      <p:sp>
        <p:nvSpPr>
          <p:cNvPr id="22" name="TextBox 22"/>
          <p:cNvSpPr txBox="1"/>
          <p:nvPr/>
        </p:nvSpPr>
        <p:spPr>
          <a:xfrm>
            <a:off x="14914564" y="2334807"/>
            <a:ext cx="768292" cy="610899"/>
          </a:xfrm>
          <a:prstGeom prst="rect">
            <a:avLst/>
          </a:prstGeom>
        </p:spPr>
        <p:txBody>
          <a:bodyPr lIns="0" tIns="0" rIns="0" bIns="0" rtlCol="0" anchor="t">
            <a:spAutoFit/>
          </a:bodyPr>
          <a:lstStyle/>
          <a:p>
            <a:pPr marL="0" lvl="1" indent="0" algn="ctr">
              <a:lnSpc>
                <a:spcPts val="4677"/>
              </a:lnSpc>
              <a:spcBef>
                <a:spcPct val="0"/>
              </a:spcBef>
            </a:pPr>
            <a:r>
              <a:rPr lang="en-US" sz="3340">
                <a:solidFill>
                  <a:srgbClr val="FFFFFF"/>
                </a:solidFill>
                <a:latin typeface="Bobby Jones"/>
                <a:ea typeface="Bobby Jones"/>
                <a:cs typeface="Bobby Jones"/>
                <a:sym typeface="Bobby Jones"/>
              </a:rPr>
              <a:t>HOW</a:t>
            </a:r>
          </a:p>
        </p:txBody>
      </p:sp>
      <p:sp>
        <p:nvSpPr>
          <p:cNvPr id="23" name="TextBox 23"/>
          <p:cNvSpPr txBox="1"/>
          <p:nvPr/>
        </p:nvSpPr>
        <p:spPr>
          <a:xfrm>
            <a:off x="1511474" y="6229129"/>
            <a:ext cx="2945999" cy="876821"/>
          </a:xfrm>
          <a:prstGeom prst="rect">
            <a:avLst/>
          </a:prstGeom>
        </p:spPr>
        <p:txBody>
          <a:bodyPr lIns="0" tIns="0" rIns="0" bIns="0" rtlCol="0" anchor="t">
            <a:spAutoFit/>
          </a:bodyPr>
          <a:lstStyle/>
          <a:p>
            <a:pPr marL="0" lvl="1" indent="0" algn="ctr">
              <a:lnSpc>
                <a:spcPts val="3557"/>
              </a:lnSpc>
              <a:spcBef>
                <a:spcPct val="0"/>
              </a:spcBef>
            </a:pPr>
            <a:r>
              <a:rPr lang="en-US" sz="2540">
                <a:solidFill>
                  <a:srgbClr val="FFFFFF"/>
                </a:solidFill>
                <a:latin typeface="Livvic"/>
                <a:ea typeface="Livvic"/>
                <a:cs typeface="Livvic"/>
                <a:sym typeface="Livvic"/>
              </a:rPr>
              <a:t>Who needs to be informed</a:t>
            </a:r>
          </a:p>
        </p:txBody>
      </p:sp>
      <p:sp>
        <p:nvSpPr>
          <p:cNvPr id="24" name="TextBox 24"/>
          <p:cNvSpPr txBox="1"/>
          <p:nvPr/>
        </p:nvSpPr>
        <p:spPr>
          <a:xfrm>
            <a:off x="5421634" y="6922964"/>
            <a:ext cx="3532096" cy="876821"/>
          </a:xfrm>
          <a:prstGeom prst="rect">
            <a:avLst/>
          </a:prstGeom>
        </p:spPr>
        <p:txBody>
          <a:bodyPr lIns="0" tIns="0" rIns="0" bIns="0" rtlCol="0" anchor="t">
            <a:spAutoFit/>
          </a:bodyPr>
          <a:lstStyle/>
          <a:p>
            <a:pPr marL="0" lvl="1" indent="0" algn="ctr">
              <a:lnSpc>
                <a:spcPts val="3557"/>
              </a:lnSpc>
              <a:spcBef>
                <a:spcPct val="0"/>
              </a:spcBef>
            </a:pPr>
            <a:r>
              <a:rPr lang="en-US" sz="2540">
                <a:solidFill>
                  <a:srgbClr val="FFFFFF"/>
                </a:solidFill>
                <a:latin typeface="Livvic"/>
                <a:ea typeface="Livvic"/>
                <a:cs typeface="Livvic"/>
                <a:sym typeface="Livvic"/>
              </a:rPr>
              <a:t>Where are recipients located</a:t>
            </a:r>
          </a:p>
        </p:txBody>
      </p:sp>
      <p:sp>
        <p:nvSpPr>
          <p:cNvPr id="25" name="TextBox 25"/>
          <p:cNvSpPr txBox="1"/>
          <p:nvPr/>
        </p:nvSpPr>
        <p:spPr>
          <a:xfrm>
            <a:off x="13442889" y="6922964"/>
            <a:ext cx="3721274" cy="1326113"/>
          </a:xfrm>
          <a:prstGeom prst="rect">
            <a:avLst/>
          </a:prstGeom>
        </p:spPr>
        <p:txBody>
          <a:bodyPr lIns="0" tIns="0" rIns="0" bIns="0" rtlCol="0" anchor="t">
            <a:spAutoFit/>
          </a:bodyPr>
          <a:lstStyle/>
          <a:p>
            <a:pPr algn="ctr">
              <a:lnSpc>
                <a:spcPts val="3557"/>
              </a:lnSpc>
            </a:pPr>
            <a:r>
              <a:rPr lang="en-US" sz="2540">
                <a:solidFill>
                  <a:srgbClr val="FFFFFF"/>
                </a:solidFill>
                <a:latin typeface="Livvic"/>
                <a:ea typeface="Livvic"/>
                <a:cs typeface="Livvic"/>
                <a:sym typeface="Livvic"/>
              </a:rPr>
              <a:t>How will people understand and respond to warning</a:t>
            </a:r>
          </a:p>
        </p:txBody>
      </p:sp>
      <p:sp>
        <p:nvSpPr>
          <p:cNvPr id="26" name="TextBox 26"/>
          <p:cNvSpPr txBox="1"/>
          <p:nvPr/>
        </p:nvSpPr>
        <p:spPr>
          <a:xfrm>
            <a:off x="2597952" y="1514048"/>
            <a:ext cx="773042" cy="610285"/>
          </a:xfrm>
          <a:prstGeom prst="rect">
            <a:avLst/>
          </a:prstGeom>
        </p:spPr>
        <p:txBody>
          <a:bodyPr lIns="0" tIns="0" rIns="0" bIns="0" rtlCol="0" anchor="t">
            <a:spAutoFit/>
          </a:bodyPr>
          <a:lstStyle/>
          <a:p>
            <a:pPr marL="0" lvl="1" indent="0" algn="ctr">
              <a:lnSpc>
                <a:spcPts val="4677"/>
              </a:lnSpc>
              <a:spcBef>
                <a:spcPct val="0"/>
              </a:spcBef>
            </a:pPr>
            <a:r>
              <a:rPr lang="en-US" sz="3340">
                <a:solidFill>
                  <a:srgbClr val="FFFFFF"/>
                </a:solidFill>
                <a:latin typeface="Bobby Jones"/>
                <a:ea typeface="Bobby Jones"/>
                <a:cs typeface="Bobby Jones"/>
                <a:sym typeface="Bobby Jones"/>
              </a:rPr>
              <a:t>who</a:t>
            </a:r>
          </a:p>
        </p:txBody>
      </p:sp>
      <p:sp>
        <p:nvSpPr>
          <p:cNvPr id="27" name="TextBox 27"/>
          <p:cNvSpPr txBox="1"/>
          <p:nvPr/>
        </p:nvSpPr>
        <p:spPr>
          <a:xfrm>
            <a:off x="6575845" y="2263117"/>
            <a:ext cx="1223674" cy="649929"/>
          </a:xfrm>
          <a:prstGeom prst="rect">
            <a:avLst/>
          </a:prstGeom>
        </p:spPr>
        <p:txBody>
          <a:bodyPr lIns="0" tIns="0" rIns="0" bIns="0" rtlCol="0" anchor="t">
            <a:spAutoFit/>
          </a:bodyPr>
          <a:lstStyle/>
          <a:p>
            <a:pPr marL="0" lvl="1" indent="0" algn="ctr">
              <a:lnSpc>
                <a:spcPts val="4677"/>
              </a:lnSpc>
              <a:spcBef>
                <a:spcPct val="0"/>
              </a:spcBef>
            </a:pPr>
            <a:r>
              <a:rPr lang="en-US" sz="3340">
                <a:solidFill>
                  <a:srgbClr val="FFFFFF"/>
                </a:solidFill>
                <a:latin typeface="Bobby Jones"/>
                <a:ea typeface="Bobby Jones"/>
                <a:cs typeface="Bobby Jones"/>
                <a:sym typeface="Bobby Jones"/>
              </a:rPr>
              <a:t>WHERE</a:t>
            </a:r>
          </a:p>
        </p:txBody>
      </p:sp>
      <p:sp>
        <p:nvSpPr>
          <p:cNvPr id="28" name="TextBox 28"/>
          <p:cNvSpPr txBox="1"/>
          <p:nvPr/>
        </p:nvSpPr>
        <p:spPr>
          <a:xfrm>
            <a:off x="9772877" y="6229129"/>
            <a:ext cx="2945999" cy="876821"/>
          </a:xfrm>
          <a:prstGeom prst="rect">
            <a:avLst/>
          </a:prstGeom>
        </p:spPr>
        <p:txBody>
          <a:bodyPr lIns="0" tIns="0" rIns="0" bIns="0" rtlCol="0" anchor="t">
            <a:spAutoFit/>
          </a:bodyPr>
          <a:lstStyle/>
          <a:p>
            <a:pPr marL="0" lvl="1" indent="0" algn="ctr">
              <a:lnSpc>
                <a:spcPts val="3557"/>
              </a:lnSpc>
              <a:spcBef>
                <a:spcPct val="0"/>
              </a:spcBef>
            </a:pPr>
            <a:r>
              <a:rPr lang="en-US" sz="2540">
                <a:solidFill>
                  <a:srgbClr val="FFFFFF"/>
                </a:solidFill>
                <a:latin typeface="Livvic"/>
                <a:ea typeface="Livvic"/>
                <a:cs typeface="Livvic"/>
                <a:sym typeface="Livvic"/>
              </a:rPr>
              <a:t>What specific needs do recipients have</a:t>
            </a:r>
          </a:p>
        </p:txBody>
      </p:sp>
      <p:sp>
        <p:nvSpPr>
          <p:cNvPr id="29" name="TextBox 29"/>
          <p:cNvSpPr txBox="1"/>
          <p:nvPr/>
        </p:nvSpPr>
        <p:spPr>
          <a:xfrm>
            <a:off x="10766355" y="1514048"/>
            <a:ext cx="959043" cy="626860"/>
          </a:xfrm>
          <a:prstGeom prst="rect">
            <a:avLst/>
          </a:prstGeom>
        </p:spPr>
        <p:txBody>
          <a:bodyPr lIns="0" tIns="0" rIns="0" bIns="0" rtlCol="0" anchor="t">
            <a:spAutoFit/>
          </a:bodyPr>
          <a:lstStyle/>
          <a:p>
            <a:pPr marL="0" lvl="1" indent="0" algn="ctr">
              <a:lnSpc>
                <a:spcPts val="4677"/>
              </a:lnSpc>
              <a:spcBef>
                <a:spcPct val="0"/>
              </a:spcBef>
            </a:pPr>
            <a:r>
              <a:rPr lang="en-US" sz="3340">
                <a:solidFill>
                  <a:srgbClr val="FFFFFF"/>
                </a:solidFill>
                <a:latin typeface="Bobby Jones"/>
                <a:ea typeface="Bobby Jones"/>
                <a:cs typeface="Bobby Jones"/>
                <a:sym typeface="Bobby Jones"/>
              </a:rPr>
              <a:t>WHAT</a:t>
            </a:r>
          </a:p>
        </p:txBody>
      </p:sp>
      <p:sp>
        <p:nvSpPr>
          <p:cNvPr id="31" name="TextBox 30">
            <a:extLst>
              <a:ext uri="{FF2B5EF4-FFF2-40B4-BE49-F238E27FC236}">
                <a16:creationId xmlns:a16="http://schemas.microsoft.com/office/drawing/2014/main" id="{517C4BA5-50BD-645E-AB6F-B3F4F8B72450}"/>
              </a:ext>
            </a:extLst>
          </p:cNvPr>
          <p:cNvSpPr txBox="1"/>
          <p:nvPr/>
        </p:nvSpPr>
        <p:spPr>
          <a:xfrm>
            <a:off x="685800" y="8772950"/>
            <a:ext cx="17068799" cy="1200329"/>
          </a:xfrm>
          <a:prstGeom prst="rect">
            <a:avLst/>
          </a:prstGeom>
          <a:noFill/>
        </p:spPr>
        <p:txBody>
          <a:bodyPr wrap="square">
            <a:spAutoFit/>
          </a:bodyPr>
          <a:lstStyle/>
          <a:p>
            <a:pPr algn="ctr"/>
            <a:r>
              <a:rPr lang="en-US" sz="3600" dirty="0">
                <a:solidFill>
                  <a:schemeClr val="bg1"/>
                </a:solidFill>
                <a:latin typeface="Bobby Jones" panose="020B0604020202020204" charset="0"/>
              </a:rPr>
              <a:t>Factors and questions which need to be considered before the technical setup of a warning message dissemination system</a:t>
            </a:r>
          </a:p>
        </p:txBody>
      </p:sp>
      <p:pic>
        <p:nvPicPr>
          <p:cNvPr id="32" name="Picture 31">
            <a:extLst>
              <a:ext uri="{FF2B5EF4-FFF2-40B4-BE49-F238E27FC236}">
                <a16:creationId xmlns:a16="http://schemas.microsoft.com/office/drawing/2014/main" id="{3031FF24-264A-6918-8F9B-26C62B27CCCF}"/>
              </a:ext>
            </a:extLst>
          </p:cNvPr>
          <p:cNvPicPr>
            <a:picLocks noChangeAspect="1"/>
          </p:cNvPicPr>
          <p:nvPr/>
        </p:nvPicPr>
        <p:blipFill>
          <a:blip r:embed="rId7"/>
          <a:stretch>
            <a:fillRect/>
          </a:stretch>
        </p:blipFill>
        <p:spPr>
          <a:xfrm>
            <a:off x="14819075" y="-33078"/>
            <a:ext cx="3468925" cy="173751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737029" y="0"/>
            <a:ext cx="8550971" cy="10287000"/>
            <a:chOff x="0" y="0"/>
            <a:chExt cx="6167182" cy="7419251"/>
          </a:xfrm>
        </p:grpSpPr>
        <p:sp>
          <p:nvSpPr>
            <p:cNvPr id="3" name="Freeform 3"/>
            <p:cNvSpPr/>
            <p:nvPr/>
          </p:nvSpPr>
          <p:spPr>
            <a:xfrm>
              <a:off x="0" y="0"/>
              <a:ext cx="6167182" cy="7419251"/>
            </a:xfrm>
            <a:custGeom>
              <a:avLst/>
              <a:gdLst/>
              <a:ahLst/>
              <a:cxnLst/>
              <a:rect l="l" t="t" r="r" b="b"/>
              <a:pathLst>
                <a:path w="6167182" h="7419251">
                  <a:moveTo>
                    <a:pt x="0" y="7043342"/>
                  </a:moveTo>
                  <a:lnTo>
                    <a:pt x="0" y="375909"/>
                  </a:lnTo>
                  <a:cubicBezTo>
                    <a:pt x="0" y="168170"/>
                    <a:pt x="209684" y="0"/>
                    <a:pt x="468706" y="0"/>
                  </a:cubicBezTo>
                  <a:lnTo>
                    <a:pt x="5698476" y="0"/>
                  </a:lnTo>
                  <a:cubicBezTo>
                    <a:pt x="5957498" y="0"/>
                    <a:pt x="6167182" y="169159"/>
                    <a:pt x="6167182" y="375909"/>
                  </a:cubicBezTo>
                  <a:lnTo>
                    <a:pt x="6167182" y="7043342"/>
                  </a:lnTo>
                  <a:cubicBezTo>
                    <a:pt x="6167182" y="7251081"/>
                    <a:pt x="5957498" y="7419251"/>
                    <a:pt x="5698476" y="7419251"/>
                  </a:cubicBezTo>
                  <a:lnTo>
                    <a:pt x="468706" y="7419251"/>
                  </a:lnTo>
                  <a:cubicBezTo>
                    <a:pt x="210918" y="7419251"/>
                    <a:pt x="0" y="7251081"/>
                    <a:pt x="0" y="7043342"/>
                  </a:cubicBezTo>
                  <a:close/>
                </a:path>
              </a:pathLst>
            </a:custGeom>
            <a:blipFill>
              <a:blip r:embed="rId3"/>
              <a:stretch>
                <a:fillRect l="-40283" r="-40283"/>
              </a:stretch>
            </a:blipFill>
          </p:spPr>
          <p:txBody>
            <a:bodyPr/>
            <a:lstStyle/>
            <a:p>
              <a:endParaRPr lang="en-US"/>
            </a:p>
          </p:txBody>
        </p:sp>
      </p:grpSp>
      <p:sp>
        <p:nvSpPr>
          <p:cNvPr id="4" name="TextBox 4"/>
          <p:cNvSpPr txBox="1"/>
          <p:nvPr/>
        </p:nvSpPr>
        <p:spPr>
          <a:xfrm>
            <a:off x="952272" y="3619500"/>
            <a:ext cx="8039327" cy="5890523"/>
          </a:xfrm>
          <a:prstGeom prst="rect">
            <a:avLst/>
          </a:prstGeom>
        </p:spPr>
        <p:txBody>
          <a:bodyPr wrap="square" lIns="0" tIns="0" rIns="0" bIns="0" rtlCol="0" anchor="t">
            <a:spAutoFit/>
          </a:bodyPr>
          <a:lstStyle/>
          <a:p>
            <a:pPr marL="888424" lvl="1" indent="-444212" algn="l">
              <a:lnSpc>
                <a:spcPts val="5760"/>
              </a:lnSpc>
              <a:buFont typeface="Arial"/>
              <a:buChar char="•"/>
            </a:pPr>
            <a:r>
              <a:rPr lang="en-US" sz="4114" dirty="0">
                <a:solidFill>
                  <a:srgbClr val="093362"/>
                </a:solidFill>
                <a:latin typeface="Livvic"/>
                <a:ea typeface="Livvic"/>
                <a:cs typeface="Livvic"/>
                <a:sym typeface="Livvic"/>
              </a:rPr>
              <a:t>Drafting of Early Warning Messages</a:t>
            </a:r>
          </a:p>
          <a:p>
            <a:pPr marL="888424" lvl="1" indent="-444212" algn="l">
              <a:lnSpc>
                <a:spcPts val="5760"/>
              </a:lnSpc>
              <a:buFont typeface="Arial"/>
              <a:buChar char="•"/>
            </a:pPr>
            <a:r>
              <a:rPr lang="en-US" sz="4114" dirty="0">
                <a:solidFill>
                  <a:srgbClr val="093362"/>
                </a:solidFill>
                <a:latin typeface="Livvic"/>
                <a:ea typeface="Livvic"/>
                <a:cs typeface="Livvic"/>
                <a:sym typeface="Livvic"/>
              </a:rPr>
              <a:t>These templates will be pre-approved and will be incorporated into the SOP.</a:t>
            </a:r>
          </a:p>
          <a:p>
            <a:pPr marL="888424" lvl="1" indent="-444212" algn="l">
              <a:lnSpc>
                <a:spcPts val="5760"/>
              </a:lnSpc>
              <a:buFont typeface="Arial"/>
              <a:buChar char="•"/>
            </a:pPr>
            <a:r>
              <a:rPr lang="en-US" sz="4114" dirty="0">
                <a:solidFill>
                  <a:srgbClr val="093362"/>
                </a:solidFill>
                <a:latin typeface="Livvic"/>
                <a:ea typeface="Livvic"/>
                <a:cs typeface="Livvic"/>
                <a:sym typeface="Livvic"/>
              </a:rPr>
              <a:t>Can be translated to local languages for easy dissemination</a:t>
            </a:r>
          </a:p>
        </p:txBody>
      </p:sp>
      <p:sp>
        <p:nvSpPr>
          <p:cNvPr id="5" name="TextBox 5"/>
          <p:cNvSpPr txBox="1"/>
          <p:nvPr/>
        </p:nvSpPr>
        <p:spPr>
          <a:xfrm>
            <a:off x="696449" y="1181100"/>
            <a:ext cx="8550971" cy="2180084"/>
          </a:xfrm>
          <a:prstGeom prst="rect">
            <a:avLst/>
          </a:prstGeom>
        </p:spPr>
        <p:txBody>
          <a:bodyPr wrap="square" lIns="0" tIns="0" rIns="0" bIns="0" rtlCol="0" anchor="t">
            <a:spAutoFit/>
          </a:bodyPr>
          <a:lstStyle/>
          <a:p>
            <a:pPr algn="ctr">
              <a:lnSpc>
                <a:spcPts val="8480"/>
              </a:lnSpc>
            </a:pPr>
            <a:r>
              <a:rPr lang="en-US" sz="8396" dirty="0">
                <a:solidFill>
                  <a:srgbClr val="093362"/>
                </a:solidFill>
                <a:latin typeface="Bobby Jones"/>
                <a:ea typeface="Bobby Jones"/>
                <a:cs typeface="Bobby Jones"/>
                <a:sym typeface="Bobby Jones"/>
              </a:rPr>
              <a:t>DRAFTING OF EARLY </a:t>
            </a:r>
            <a:r>
              <a:rPr lang="en-US" sz="8000" dirty="0">
                <a:solidFill>
                  <a:srgbClr val="093362"/>
                </a:solidFill>
                <a:latin typeface="Bobby Jones"/>
                <a:ea typeface="Bobby Jones"/>
                <a:cs typeface="Bobby Jones"/>
                <a:sym typeface="Bobby Jones"/>
              </a:rPr>
              <a:t>WARNING</a:t>
            </a:r>
            <a:r>
              <a:rPr lang="en-US" sz="8396" dirty="0">
                <a:solidFill>
                  <a:srgbClr val="093362"/>
                </a:solidFill>
                <a:latin typeface="Bobby Jones"/>
                <a:ea typeface="Bobby Jones"/>
                <a:cs typeface="Bobby Jones"/>
                <a:sym typeface="Bobby Jones"/>
              </a:rPr>
              <a:t> MESSAGES</a:t>
            </a:r>
          </a:p>
        </p:txBody>
      </p:sp>
      <p:pic>
        <p:nvPicPr>
          <p:cNvPr id="6" name="Picture 5" descr="A blue and black logo">
            <a:extLst>
              <a:ext uri="{FF2B5EF4-FFF2-40B4-BE49-F238E27FC236}">
                <a16:creationId xmlns:a16="http://schemas.microsoft.com/office/drawing/2014/main" id="{B39C89D9-AFEA-C42E-C954-F49C9AA7B8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06600" y="0"/>
            <a:ext cx="3490608" cy="1753061"/>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3105</TotalTime>
  <Words>1815</Words>
  <Application>Microsoft Office PowerPoint</Application>
  <PresentationFormat>Custom</PresentationFormat>
  <Paragraphs>153</Paragraphs>
  <Slides>16</Slides>
  <Notes>16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Livvic</vt:lpstr>
      <vt:lpstr>ADLaM Display</vt:lpstr>
      <vt:lpstr>Calibri</vt:lpstr>
      <vt:lpstr>Aptos</vt:lpstr>
      <vt:lpstr>Bobby Jones</vt:lpstr>
      <vt:lpstr>Wingdings</vt:lpstr>
      <vt:lpstr>GellerHeadline-Bold</vt:lpstr>
      <vt:lpstr>Livvic Bold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OBJECTIVES</dc:title>
  <dc:creator>CASTRO Grace Ann</dc:creator>
  <cp:lastModifiedBy>CASTRO Grace Ann</cp:lastModifiedBy>
  <cp:revision>35</cp:revision>
  <dcterms:created xsi:type="dcterms:W3CDTF">2006-08-16T00:00:00Z</dcterms:created>
  <dcterms:modified xsi:type="dcterms:W3CDTF">2025-03-25T03:04:42Z</dcterms:modified>
  <dc:identifier>DAGdc6w_OWY</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059aa38-f392-4105-be92-628035578272_Enabled">
    <vt:lpwstr>true</vt:lpwstr>
  </property>
  <property fmtid="{D5CDD505-2E9C-101B-9397-08002B2CF9AE}" pid="3" name="MSIP_Label_2059aa38-f392-4105-be92-628035578272_SetDate">
    <vt:lpwstr>2025-01-30T04:09:38Z</vt:lpwstr>
  </property>
  <property fmtid="{D5CDD505-2E9C-101B-9397-08002B2CF9AE}" pid="4" name="MSIP_Label_2059aa38-f392-4105-be92-628035578272_Method">
    <vt:lpwstr>Standard</vt:lpwstr>
  </property>
  <property fmtid="{D5CDD505-2E9C-101B-9397-08002B2CF9AE}" pid="5" name="MSIP_Label_2059aa38-f392-4105-be92-628035578272_Name">
    <vt:lpwstr>IOMLb0020IN123173</vt:lpwstr>
  </property>
  <property fmtid="{D5CDD505-2E9C-101B-9397-08002B2CF9AE}" pid="6" name="MSIP_Label_2059aa38-f392-4105-be92-628035578272_SiteId">
    <vt:lpwstr>1588262d-23fb-43b4-bd6e-bce49c8e6186</vt:lpwstr>
  </property>
  <property fmtid="{D5CDD505-2E9C-101B-9397-08002B2CF9AE}" pid="7" name="MSIP_Label_2059aa38-f392-4105-be92-628035578272_ActionId">
    <vt:lpwstr>fd323112-8bd7-4671-90cd-e6434cfa0eed</vt:lpwstr>
  </property>
  <property fmtid="{D5CDD505-2E9C-101B-9397-08002B2CF9AE}" pid="8" name="MSIP_Label_2059aa38-f392-4105-be92-628035578272_ContentBits">
    <vt:lpwstr>0</vt:lpwstr>
  </property>
</Properties>
</file>