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64" r:id="rId5"/>
    <p:sldId id="259" r:id="rId6"/>
    <p:sldId id="265" r:id="rId7"/>
    <p:sldId id="260" r:id="rId8"/>
    <p:sldId id="266" r:id="rId9"/>
    <p:sldId id="261" r:id="rId10"/>
    <p:sldId id="262" r:id="rId11"/>
    <p:sldId id="263" r:id="rId12"/>
    <p:sldId id="267" r:id="rId13"/>
    <p:sldId id="270" r:id="rId14"/>
    <p:sldId id="268" r:id="rId15"/>
    <p:sldId id="269" r:id="rId16"/>
    <p:sldId id="271" r:id="rId17"/>
    <p:sldId id="272" r:id="rId18"/>
    <p:sldId id="273" r:id="rId19"/>
  </p:sldIdLst>
  <p:sldSz cx="12192000" cy="6858000"/>
  <p:notesSz cx="7004050" cy="929005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57" autoAdjust="0"/>
  </p:normalViewPr>
  <p:slideViewPr>
    <p:cSldViewPr snapToGrid="0">
      <p:cViewPr varScale="1">
        <p:scale>
          <a:sx n="103" d="100"/>
          <a:sy n="103" d="100"/>
        </p:scale>
        <p:origin x="87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406400" y="696913"/>
            <a:ext cx="6191250" cy="3482975"/>
          </a:xfrm>
          <a:prstGeom prst="rect">
            <a:avLst/>
          </a:prstGeom>
        </p:spPr>
        <p:txBody>
          <a:bodyPr lIns="93104" tIns="46552" rIns="93104" bIns="46552"/>
          <a:lstStyle/>
          <a:p>
            <a:endParaRPr/>
          </a:p>
        </p:txBody>
      </p:sp>
      <p:sp>
        <p:nvSpPr>
          <p:cNvPr id="92" name="Shape 92"/>
          <p:cNvSpPr>
            <a:spLocks noGrp="1"/>
          </p:cNvSpPr>
          <p:nvPr>
            <p:ph type="body" sz="quarter" idx="1"/>
          </p:nvPr>
        </p:nvSpPr>
        <p:spPr>
          <a:xfrm>
            <a:off x="933874" y="4412774"/>
            <a:ext cx="5136303" cy="4180523"/>
          </a:xfrm>
          <a:prstGeom prst="rect">
            <a:avLst/>
          </a:prstGeom>
        </p:spPr>
        <p:txBody>
          <a:bodyPr lIns="93104" tIns="46552" rIns="93104" bIns="46552"/>
          <a:lstStyle/>
          <a:p>
            <a:endParaRPr/>
          </a:p>
        </p:txBody>
      </p:sp>
    </p:spTree>
    <p:extLst>
      <p:ext uri="{BB962C8B-B14F-4D97-AF65-F5344CB8AC3E}">
        <p14:creationId xmlns:p14="http://schemas.microsoft.com/office/powerpoint/2010/main" val="3686553722"/>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r>
              <a:rPr lang="en-US" dirty="0"/>
              <a:t>Pre-approved EWS messages?</a:t>
            </a:r>
          </a:p>
          <a:p>
            <a:pPr marL="174570" indent="-174570">
              <a:buFontTx/>
              <a:buChar char="-"/>
            </a:pPr>
            <a:r>
              <a:rPr lang="en-US" dirty="0"/>
              <a:t>MOU with telecom for bulk messages?</a:t>
            </a:r>
          </a:p>
        </p:txBody>
      </p:sp>
    </p:spTree>
    <p:extLst>
      <p:ext uri="{BB962C8B-B14F-4D97-AF65-F5344CB8AC3E}">
        <p14:creationId xmlns:p14="http://schemas.microsoft.com/office/powerpoint/2010/main" val="367726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806090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3199746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9651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4137755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2800157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2152675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3117360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1490604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174570" indent="-174570">
              <a:buFontTx/>
              <a:buChar char="-"/>
            </a:pPr>
            <a:endParaRPr lang="en-US" dirty="0"/>
          </a:p>
        </p:txBody>
      </p:sp>
    </p:spTree>
    <p:extLst>
      <p:ext uri="{BB962C8B-B14F-4D97-AF65-F5344CB8AC3E}">
        <p14:creationId xmlns:p14="http://schemas.microsoft.com/office/powerpoint/2010/main" val="3409194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ight Arrow 55"/>
          <p:cNvSpPr/>
          <p:nvPr/>
        </p:nvSpPr>
        <p:spPr>
          <a:xfrm>
            <a:off x="4670702" y="2214162"/>
            <a:ext cx="4288393" cy="171249"/>
          </a:xfrm>
          <a:prstGeom prst="rightArrow">
            <a:avLst>
              <a:gd name="adj1" fmla="val 25046"/>
              <a:gd name="adj2" fmla="val 49148"/>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95" name="Right Arrow 59"/>
          <p:cNvSpPr/>
          <p:nvPr/>
        </p:nvSpPr>
        <p:spPr>
          <a:xfrm>
            <a:off x="5029200" y="3962400"/>
            <a:ext cx="1295400" cy="228600"/>
          </a:xfrm>
          <a:prstGeom prst="rightArrow">
            <a:avLst>
              <a:gd name="adj1" fmla="val 25046"/>
              <a:gd name="adj2" fmla="val 45833"/>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96" name="Right Arrow 57"/>
          <p:cNvSpPr/>
          <p:nvPr/>
        </p:nvSpPr>
        <p:spPr>
          <a:xfrm rot="5400000">
            <a:off x="6566455" y="3306681"/>
            <a:ext cx="625477" cy="176215"/>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97" name="Bent-Up Arrow 18"/>
          <p:cNvSpPr/>
          <p:nvPr/>
        </p:nvSpPr>
        <p:spPr>
          <a:xfrm rot="10800000" flipH="1">
            <a:off x="4760336" y="4350205"/>
            <a:ext cx="800264" cy="673508"/>
          </a:xfrm>
          <a:custGeom>
            <a:avLst/>
            <a:gdLst/>
            <a:ahLst/>
            <a:cxnLst>
              <a:cxn ang="0">
                <a:pos x="wd2" y="hd2"/>
              </a:cxn>
              <a:cxn ang="5400000">
                <a:pos x="wd2" y="hd2"/>
              </a:cxn>
              <a:cxn ang="10800000">
                <a:pos x="wd2" y="hd2"/>
              </a:cxn>
              <a:cxn ang="16200000">
                <a:pos x="wd2" y="hd2"/>
              </a:cxn>
            </a:cxnLst>
            <a:rect l="0" t="0" r="r" b="b"/>
            <a:pathLst>
              <a:path w="21600" h="21600" extrusionOk="0">
                <a:moveTo>
                  <a:pt x="0" y="19188"/>
                </a:moveTo>
                <a:lnTo>
                  <a:pt x="20438" y="19188"/>
                </a:lnTo>
                <a:lnTo>
                  <a:pt x="20438" y="2257"/>
                </a:lnTo>
                <a:lnTo>
                  <a:pt x="20066" y="2257"/>
                </a:lnTo>
                <a:lnTo>
                  <a:pt x="20833" y="0"/>
                </a:lnTo>
                <a:lnTo>
                  <a:pt x="21600" y="2257"/>
                </a:lnTo>
                <a:lnTo>
                  <a:pt x="21228" y="2257"/>
                </a:lnTo>
                <a:lnTo>
                  <a:pt x="21228" y="21600"/>
                </a:lnTo>
                <a:lnTo>
                  <a:pt x="0" y="21600"/>
                </a:lnTo>
                <a:close/>
              </a:path>
            </a:pathLst>
          </a:custGeom>
          <a:gradFill>
            <a:gsLst>
              <a:gs pos="0">
                <a:srgbClr val="595959"/>
              </a:gs>
              <a:gs pos="100000">
                <a:srgbClr val="D9D9D9"/>
              </a:gs>
            </a:gsLst>
            <a:lin ang="2034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98" name="Oval 3"/>
          <p:cNvSpPr/>
          <p:nvPr/>
        </p:nvSpPr>
        <p:spPr>
          <a:xfrm>
            <a:off x="5415376" y="1707827"/>
            <a:ext cx="1805505" cy="544249"/>
          </a:xfrm>
          <a:prstGeom prst="ellipse">
            <a:avLst/>
          </a:prstGeom>
          <a:solidFill>
            <a:srgbClr val="B3EAF2"/>
          </a:solidFill>
          <a:ln>
            <a:solidFill>
              <a:srgbClr val="095192"/>
            </a:solidFill>
          </a:ln>
          <a:effectLst>
            <a:outerShdw blurRad="63500" dist="38100" dir="5400000" rotWithShape="0">
              <a:srgbClr val="032544">
                <a:alpha val="48000"/>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99" name="Right Arrow 13"/>
          <p:cNvSpPr/>
          <p:nvPr/>
        </p:nvSpPr>
        <p:spPr>
          <a:xfrm>
            <a:off x="4841335" y="3081989"/>
            <a:ext cx="785814" cy="176215"/>
          </a:xfrm>
          <a:prstGeom prst="rightArrow">
            <a:avLst>
              <a:gd name="adj1" fmla="val 25046"/>
              <a:gd name="adj2" fmla="val 45833"/>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00" name="Right Arrow 17"/>
          <p:cNvSpPr/>
          <p:nvPr/>
        </p:nvSpPr>
        <p:spPr>
          <a:xfrm rot="5400000">
            <a:off x="3474034" y="3593577"/>
            <a:ext cx="625477" cy="176215"/>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01" name="Right Arrow 16"/>
          <p:cNvSpPr/>
          <p:nvPr/>
        </p:nvSpPr>
        <p:spPr>
          <a:xfrm rot="5400000">
            <a:off x="3493022" y="2555962"/>
            <a:ext cx="625477" cy="176215"/>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02" name="Right Arrow 15"/>
          <p:cNvSpPr/>
          <p:nvPr/>
        </p:nvSpPr>
        <p:spPr>
          <a:xfrm rot="5400000">
            <a:off x="3484783" y="1027845"/>
            <a:ext cx="625477" cy="176215"/>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03" name="Right Arrow 10"/>
          <p:cNvSpPr/>
          <p:nvPr/>
        </p:nvSpPr>
        <p:spPr>
          <a:xfrm>
            <a:off x="4629565" y="1965468"/>
            <a:ext cx="785814" cy="177802"/>
          </a:xfrm>
          <a:prstGeom prst="rightArrow">
            <a:avLst>
              <a:gd name="adj1" fmla="val 25046"/>
              <a:gd name="adj2" fmla="val 45833"/>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grpSp>
        <p:nvGrpSpPr>
          <p:cNvPr id="106" name="Rektangel 101"/>
          <p:cNvGrpSpPr/>
          <p:nvPr/>
        </p:nvGrpSpPr>
        <p:grpSpPr>
          <a:xfrm>
            <a:off x="3138867" y="4013332"/>
            <a:ext cx="1905414" cy="647284"/>
            <a:chOff x="0" y="0"/>
            <a:chExt cx="1905412" cy="647283"/>
          </a:xfrm>
        </p:grpSpPr>
        <p:sp>
          <p:nvSpPr>
            <p:cNvPr id="104" name="Rectangle"/>
            <p:cNvSpPr/>
            <p:nvPr/>
          </p:nvSpPr>
          <p:spPr>
            <a:xfrm>
              <a:off x="0" y="-1"/>
              <a:ext cx="1905413" cy="647285"/>
            </a:xfrm>
            <a:prstGeom prst="rect">
              <a:avLst/>
            </a:prstGeom>
            <a:gradFill flip="none" rotWithShape="1">
              <a:gsLst>
                <a:gs pos="22000">
                  <a:srgbClr val="595959"/>
                </a:gs>
                <a:gs pos="77000">
                  <a:srgbClr val="BFBFBF"/>
                </a:gs>
                <a:gs pos="100000">
                  <a:srgbClr val="808080"/>
                </a:gs>
              </a:gsLst>
              <a:lin ang="13500000" scaled="0"/>
            </a:gradFill>
            <a:ln w="12700" cap="flat">
              <a:solidFill>
                <a:srgbClr val="404040"/>
              </a:solidFill>
              <a:prstDash val="solid"/>
              <a:round/>
            </a:ln>
            <a:effectLst>
              <a:outerShdw blurRad="50800" dist="38100" dir="2700000" rotWithShape="0">
                <a:srgbClr val="000000">
                  <a:alpha val="40000"/>
                </a:srgbClr>
              </a:outerShdw>
            </a:effectLst>
          </p:spPr>
          <p:txBody>
            <a:bodyPr wrap="square" lIns="45719" tIns="45719" rIns="45719" bIns="45719" numCol="1" anchor="t">
              <a:noAutofit/>
            </a:bodyPr>
            <a:lstStyle/>
            <a:p>
              <a:pPr algn="ctr">
                <a:defRPr sz="1100" b="1">
                  <a:solidFill>
                    <a:srgbClr val="FFFFFF"/>
                  </a:solidFill>
                  <a:latin typeface="Courier"/>
                  <a:ea typeface="Courier"/>
                  <a:cs typeface="Courier"/>
                  <a:sym typeface="Courier"/>
                </a:defRPr>
              </a:pPr>
              <a:endParaRPr/>
            </a:p>
          </p:txBody>
        </p:sp>
        <p:sp>
          <p:nvSpPr>
            <p:cNvPr id="105" name="STATE GOVRNMENT (DCOs)"/>
            <p:cNvSpPr txBox="1"/>
            <p:nvPr/>
          </p:nvSpPr>
          <p:spPr>
            <a:xfrm>
              <a:off x="0" y="-1"/>
              <a:ext cx="1905413" cy="4216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lgn="ctr">
                <a:defRPr sz="1100" b="1">
                  <a:solidFill>
                    <a:srgbClr val="FFFFFF"/>
                  </a:solidFill>
                  <a:latin typeface="Courier"/>
                  <a:ea typeface="Courier"/>
                  <a:cs typeface="Courier"/>
                  <a:sym typeface="Courier"/>
                </a:defRPr>
              </a:lvl1pPr>
            </a:lstStyle>
            <a:p>
              <a:r>
                <a:t>STATE GOVRNMENT (DCOs)</a:t>
              </a:r>
            </a:p>
          </p:txBody>
        </p:sp>
      </p:grpSp>
      <p:sp>
        <p:nvSpPr>
          <p:cNvPr id="107" name="Diamond 5"/>
          <p:cNvSpPr/>
          <p:nvPr/>
        </p:nvSpPr>
        <p:spPr>
          <a:xfrm>
            <a:off x="2699684" y="1432467"/>
            <a:ext cx="2207580" cy="1249364"/>
          </a:xfrm>
          <a:prstGeom prst="diamond">
            <a:avLst/>
          </a:prstGeom>
          <a:solidFill>
            <a:srgbClr val="38B7F6"/>
          </a:solidFill>
          <a:ln>
            <a:solidFill>
              <a:srgbClr val="000000"/>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08" name="Rektangel 101"/>
          <p:cNvSpPr/>
          <p:nvPr/>
        </p:nvSpPr>
        <p:spPr>
          <a:xfrm>
            <a:off x="2908210" y="2970026"/>
            <a:ext cx="1905412" cy="450456"/>
          </a:xfrm>
          <a:prstGeom prst="rect">
            <a:avLst/>
          </a:prstGeom>
          <a:solidFill>
            <a:srgbClr val="FF7A70"/>
          </a:solidFill>
          <a:ln w="12700">
            <a:solidFill>
              <a:srgbClr val="404040"/>
            </a:solidFill>
          </a:ln>
          <a:effectLst>
            <a:outerShdw blurRad="50800" dist="38100" dir="2700000" rotWithShape="0">
              <a:srgbClr val="000000">
                <a:alpha val="40000"/>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grpSp>
        <p:nvGrpSpPr>
          <p:cNvPr id="111" name="Rektangel 101"/>
          <p:cNvGrpSpPr/>
          <p:nvPr/>
        </p:nvGrpSpPr>
        <p:grpSpPr>
          <a:xfrm>
            <a:off x="2854926" y="232194"/>
            <a:ext cx="1905414" cy="647285"/>
            <a:chOff x="-1" y="0"/>
            <a:chExt cx="1905412" cy="647283"/>
          </a:xfrm>
        </p:grpSpPr>
        <p:sp>
          <p:nvSpPr>
            <p:cNvPr id="109" name="Rectangle"/>
            <p:cNvSpPr/>
            <p:nvPr/>
          </p:nvSpPr>
          <p:spPr>
            <a:xfrm>
              <a:off x="-2" y="-1"/>
              <a:ext cx="1905414" cy="647285"/>
            </a:xfrm>
            <a:prstGeom prst="rect">
              <a:avLst/>
            </a:prstGeom>
            <a:solidFill>
              <a:srgbClr val="808080"/>
            </a:solidFill>
            <a:ln w="12700" cap="flat">
              <a:solidFill>
                <a:srgbClr val="000000"/>
              </a:solidFill>
              <a:prstDash val="solid"/>
              <a:round/>
            </a:ln>
            <a:effectLst>
              <a:outerShdw blurRad="50800" dist="38100" dir="2700000" rotWithShape="0">
                <a:srgbClr val="000000">
                  <a:alpha val="40000"/>
                </a:srgbClr>
              </a:outerShdw>
            </a:effectLst>
          </p:spPr>
          <p:txBody>
            <a:bodyPr wrap="square" lIns="45719" tIns="45719" rIns="45719" bIns="45719" numCol="1" anchor="t">
              <a:noAutofit/>
            </a:bodyPr>
            <a:lstStyle/>
            <a:p>
              <a:pPr algn="ctr">
                <a:defRPr sz="2800" b="1">
                  <a:solidFill>
                    <a:srgbClr val="FFFFFF"/>
                  </a:solidFill>
                  <a:latin typeface="Courier"/>
                  <a:ea typeface="Courier"/>
                  <a:cs typeface="Courier"/>
                  <a:sym typeface="Courier"/>
                </a:defRPr>
              </a:pPr>
              <a:endParaRPr/>
            </a:p>
          </p:txBody>
        </p:sp>
        <p:sp>
          <p:nvSpPr>
            <p:cNvPr id="110" name="PTWC/JTWC"/>
            <p:cNvSpPr txBox="1"/>
            <p:nvPr/>
          </p:nvSpPr>
          <p:spPr>
            <a:xfrm>
              <a:off x="-2" y="-1"/>
              <a:ext cx="1905414" cy="4724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lgn="ctr">
                <a:defRPr sz="2500" b="1">
                  <a:solidFill>
                    <a:srgbClr val="FFFFFF"/>
                  </a:solidFill>
                  <a:latin typeface="Courier"/>
                  <a:ea typeface="Courier"/>
                  <a:cs typeface="Courier"/>
                  <a:sym typeface="Courier"/>
                </a:defRPr>
              </a:lvl1pPr>
            </a:lstStyle>
            <a:p>
              <a:r>
                <a:t>PTWC/JTWC</a:t>
              </a:r>
            </a:p>
          </p:txBody>
        </p:sp>
      </p:grpSp>
      <p:sp>
        <p:nvSpPr>
          <p:cNvPr id="112" name="TextBox 12"/>
          <p:cNvSpPr txBox="1"/>
          <p:nvPr/>
        </p:nvSpPr>
        <p:spPr>
          <a:xfrm>
            <a:off x="3814791" y="2621802"/>
            <a:ext cx="484190" cy="332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600">
                <a:latin typeface="Courier"/>
                <a:ea typeface="Courier"/>
                <a:cs typeface="Courier"/>
                <a:sym typeface="Courier"/>
              </a:defRPr>
            </a:lvl1pPr>
          </a:lstStyle>
          <a:p>
            <a:r>
              <a:t>Yes</a:t>
            </a:r>
          </a:p>
        </p:txBody>
      </p:sp>
      <p:sp>
        <p:nvSpPr>
          <p:cNvPr id="113" name="TextBox 19"/>
          <p:cNvSpPr txBox="1"/>
          <p:nvPr/>
        </p:nvSpPr>
        <p:spPr>
          <a:xfrm>
            <a:off x="4803804" y="1705816"/>
            <a:ext cx="484189" cy="332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600">
                <a:latin typeface="Courier"/>
                <a:ea typeface="Courier"/>
                <a:cs typeface="Courier"/>
                <a:sym typeface="Courier"/>
              </a:defRPr>
            </a:lvl1pPr>
          </a:lstStyle>
          <a:p>
            <a:r>
              <a:t>No</a:t>
            </a:r>
          </a:p>
        </p:txBody>
      </p:sp>
      <p:sp>
        <p:nvSpPr>
          <p:cNvPr id="114" name="TextBox 21"/>
          <p:cNvSpPr txBox="1"/>
          <p:nvPr/>
        </p:nvSpPr>
        <p:spPr>
          <a:xfrm>
            <a:off x="5414298" y="1720188"/>
            <a:ext cx="1752028" cy="396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000">
                <a:latin typeface="Courier"/>
                <a:ea typeface="Courier"/>
                <a:cs typeface="Courier"/>
                <a:sym typeface="Courier"/>
              </a:defRPr>
            </a:lvl1pPr>
          </a:lstStyle>
          <a:p>
            <a:r>
              <a:t>NO ACTION TAKEN/INFORMATION ONLY</a:t>
            </a:r>
          </a:p>
        </p:txBody>
      </p:sp>
      <p:sp>
        <p:nvSpPr>
          <p:cNvPr id="115" name="TextBox 22"/>
          <p:cNvSpPr txBox="1"/>
          <p:nvPr/>
        </p:nvSpPr>
        <p:spPr>
          <a:xfrm>
            <a:off x="3003979" y="2895600"/>
            <a:ext cx="1737008" cy="5486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000">
                <a:latin typeface="Courier"/>
                <a:ea typeface="Courier"/>
                <a:cs typeface="Courier"/>
                <a:sym typeface="Courier"/>
              </a:defRPr>
            </a:lvl1pPr>
          </a:lstStyle>
          <a:p>
            <a:r>
              <a:t>NOTIFICATION OF POTENTIAL THREAT (WATCH/WARNING)</a:t>
            </a:r>
          </a:p>
        </p:txBody>
      </p:sp>
      <p:sp>
        <p:nvSpPr>
          <p:cNvPr id="116" name="TextBox 23"/>
          <p:cNvSpPr txBox="1"/>
          <p:nvPr/>
        </p:nvSpPr>
        <p:spPr>
          <a:xfrm>
            <a:off x="2971800" y="4411991"/>
            <a:ext cx="2210025" cy="1861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700"/>
            </a:lvl1pPr>
          </a:lstStyle>
          <a:p>
            <a:r>
              <a:t>ISSUE WATCH/WARNING MORE ANALYSIS</a:t>
            </a:r>
          </a:p>
        </p:txBody>
      </p:sp>
      <p:sp>
        <p:nvSpPr>
          <p:cNvPr id="117" name="TextBox 24"/>
          <p:cNvSpPr txBox="1"/>
          <p:nvPr/>
        </p:nvSpPr>
        <p:spPr>
          <a:xfrm>
            <a:off x="2854925" y="584656"/>
            <a:ext cx="1791117" cy="269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200">
                <a:latin typeface="Courier"/>
                <a:ea typeface="Courier"/>
                <a:cs typeface="Courier"/>
                <a:sym typeface="Courier"/>
              </a:defRPr>
            </a:lvl1pPr>
          </a:lstStyle>
          <a:p>
            <a:r>
              <a:t>ISSUE PRODUCTS</a:t>
            </a:r>
          </a:p>
        </p:txBody>
      </p:sp>
      <p:sp>
        <p:nvSpPr>
          <p:cNvPr id="118" name="TextBox 25"/>
          <p:cNvSpPr txBox="1"/>
          <p:nvPr/>
        </p:nvSpPr>
        <p:spPr>
          <a:xfrm>
            <a:off x="7584192" y="102704"/>
            <a:ext cx="2045841" cy="6248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latin typeface="Arial Rounded MT Bold"/>
                <a:ea typeface="Arial Rounded MT Bold"/>
                <a:cs typeface="Arial Rounded MT Bold"/>
                <a:sym typeface="Arial Rounded MT Bold"/>
              </a:defRPr>
            </a:lvl1pPr>
          </a:lstStyle>
          <a:p>
            <a:r>
              <a:t>FSM WSOs SOP FLOWCHART</a:t>
            </a:r>
          </a:p>
        </p:txBody>
      </p:sp>
      <p:sp>
        <p:nvSpPr>
          <p:cNvPr id="119" name="TextBox 27"/>
          <p:cNvSpPr txBox="1"/>
          <p:nvPr/>
        </p:nvSpPr>
        <p:spPr>
          <a:xfrm>
            <a:off x="2971800" y="1459469"/>
            <a:ext cx="1590542" cy="650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b="1">
                <a:solidFill>
                  <a:srgbClr val="FFFFFF"/>
                </a:solidFill>
                <a:latin typeface="Courier"/>
                <a:ea typeface="Courier"/>
                <a:cs typeface="Courier"/>
                <a:sym typeface="Courier"/>
              </a:defRPr>
            </a:pPr>
            <a:r>
              <a:t>FSM</a:t>
            </a:r>
          </a:p>
          <a:p>
            <a:pPr algn="ctr">
              <a:defRPr b="1">
                <a:solidFill>
                  <a:srgbClr val="FFFFFF"/>
                </a:solidFill>
                <a:latin typeface="Courier"/>
                <a:ea typeface="Courier"/>
                <a:cs typeface="Courier"/>
                <a:sym typeface="Courier"/>
              </a:defRPr>
            </a:pPr>
            <a:r>
              <a:t>WSOs</a:t>
            </a:r>
          </a:p>
        </p:txBody>
      </p:sp>
      <p:sp>
        <p:nvSpPr>
          <p:cNvPr id="120" name="TextBox 26"/>
          <p:cNvSpPr txBox="1"/>
          <p:nvPr/>
        </p:nvSpPr>
        <p:spPr>
          <a:xfrm>
            <a:off x="2911555" y="1955756"/>
            <a:ext cx="1791117" cy="4216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100">
                <a:latin typeface="Courier"/>
                <a:ea typeface="Courier"/>
                <a:cs typeface="Courier"/>
                <a:sym typeface="Courier"/>
              </a:defRPr>
            </a:lvl1pPr>
          </a:lstStyle>
          <a:p>
            <a:r>
              <a:t>ANALYZE PRODUCT/DETERMINE HAZARD</a:t>
            </a:r>
          </a:p>
        </p:txBody>
      </p:sp>
      <p:grpSp>
        <p:nvGrpSpPr>
          <p:cNvPr id="123" name="Rektangel 101"/>
          <p:cNvGrpSpPr/>
          <p:nvPr/>
        </p:nvGrpSpPr>
        <p:grpSpPr>
          <a:xfrm>
            <a:off x="5652668" y="2846538"/>
            <a:ext cx="2186054" cy="647284"/>
            <a:chOff x="0" y="0"/>
            <a:chExt cx="2186052" cy="647283"/>
          </a:xfrm>
        </p:grpSpPr>
        <p:sp>
          <p:nvSpPr>
            <p:cNvPr id="121" name="Rectangle"/>
            <p:cNvSpPr/>
            <p:nvPr/>
          </p:nvSpPr>
          <p:spPr>
            <a:xfrm>
              <a:off x="0" y="-1"/>
              <a:ext cx="2186053" cy="647285"/>
            </a:xfrm>
            <a:prstGeom prst="rect">
              <a:avLst/>
            </a:prstGeom>
            <a:gradFill flip="none" rotWithShape="1">
              <a:gsLst>
                <a:gs pos="22000">
                  <a:srgbClr val="595959"/>
                </a:gs>
                <a:gs pos="77000">
                  <a:srgbClr val="BFBFBF"/>
                </a:gs>
                <a:gs pos="100000">
                  <a:srgbClr val="808080"/>
                </a:gs>
              </a:gsLst>
              <a:lin ang="13500000" scaled="0"/>
            </a:gradFill>
            <a:ln w="12700" cap="flat">
              <a:solidFill>
                <a:srgbClr val="404040"/>
              </a:solidFill>
              <a:prstDash val="solid"/>
              <a:round/>
            </a:ln>
            <a:effectLst>
              <a:outerShdw blurRad="50800" dist="38100" dir="2700000" rotWithShape="0">
                <a:srgbClr val="000000">
                  <a:alpha val="40000"/>
                </a:srgbClr>
              </a:outerShdw>
            </a:effectLst>
          </p:spPr>
          <p:txBody>
            <a:bodyPr wrap="square" lIns="45719" tIns="45719" rIns="45719" bIns="45719" numCol="1" anchor="ctr">
              <a:noAutofit/>
            </a:bodyPr>
            <a:lstStyle/>
            <a:p>
              <a:pPr algn="ctr">
                <a:defRPr sz="1100" b="1">
                  <a:solidFill>
                    <a:srgbClr val="FFFFFF"/>
                  </a:solidFill>
                  <a:latin typeface="Courier"/>
                  <a:ea typeface="Courier"/>
                  <a:cs typeface="Courier"/>
                  <a:sym typeface="Courier"/>
                </a:defRPr>
              </a:pPr>
              <a:endParaRPr/>
            </a:p>
          </p:txBody>
        </p:sp>
        <p:sp>
          <p:nvSpPr>
            <p:cNvPr id="122" name="NATIONAL GOVERNMENT (OEEM)"/>
            <p:cNvSpPr txBox="1"/>
            <p:nvPr/>
          </p:nvSpPr>
          <p:spPr>
            <a:xfrm>
              <a:off x="0" y="112823"/>
              <a:ext cx="2186053" cy="4216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1100" b="1">
                  <a:solidFill>
                    <a:srgbClr val="FFFFFF"/>
                  </a:solidFill>
                  <a:latin typeface="Courier"/>
                  <a:ea typeface="Courier"/>
                  <a:cs typeface="Courier"/>
                  <a:sym typeface="Courier"/>
                </a:defRPr>
              </a:lvl1pPr>
            </a:lstStyle>
            <a:p>
              <a:r>
                <a:t>NATIONAL GOVERNMENT (OEEM)</a:t>
              </a:r>
            </a:p>
          </p:txBody>
        </p:sp>
      </p:grpSp>
      <p:grpSp>
        <p:nvGrpSpPr>
          <p:cNvPr id="126" name="Rounded Rectangle 1"/>
          <p:cNvGrpSpPr/>
          <p:nvPr/>
        </p:nvGrpSpPr>
        <p:grpSpPr>
          <a:xfrm>
            <a:off x="2358724" y="5166901"/>
            <a:ext cx="1072711" cy="370839"/>
            <a:chOff x="0" y="0"/>
            <a:chExt cx="1072709" cy="370837"/>
          </a:xfrm>
        </p:grpSpPr>
        <p:sp>
          <p:nvSpPr>
            <p:cNvPr id="124" name="Rounded Rectangle"/>
            <p:cNvSpPr/>
            <p:nvPr/>
          </p:nvSpPr>
          <p:spPr>
            <a:xfrm>
              <a:off x="-1" y="28900"/>
              <a:ext cx="1072711" cy="313040"/>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25" name="RADIO STATIONS"/>
            <p:cNvSpPr txBox="1"/>
            <p:nvPr/>
          </p:nvSpPr>
          <p:spPr>
            <a:xfrm>
              <a:off x="15281" y="-1"/>
              <a:ext cx="1042147" cy="370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RADIO STATIONS</a:t>
              </a:r>
            </a:p>
          </p:txBody>
        </p:sp>
      </p:grpSp>
      <p:grpSp>
        <p:nvGrpSpPr>
          <p:cNvPr id="129" name="Rounded Rectangle 34"/>
          <p:cNvGrpSpPr/>
          <p:nvPr/>
        </p:nvGrpSpPr>
        <p:grpSpPr>
          <a:xfrm>
            <a:off x="3666768" y="5195803"/>
            <a:ext cx="1072711" cy="313039"/>
            <a:chOff x="0" y="0"/>
            <a:chExt cx="1072710" cy="313038"/>
          </a:xfrm>
        </p:grpSpPr>
        <p:sp>
          <p:nvSpPr>
            <p:cNvPr id="127" name="Rounded Rectangle"/>
            <p:cNvSpPr/>
            <p:nvPr/>
          </p:nvSpPr>
          <p:spPr>
            <a:xfrm>
              <a:off x="0" y="0"/>
              <a:ext cx="1072711" cy="313039"/>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28" name="TV STATION"/>
            <p:cNvSpPr txBox="1"/>
            <p:nvPr/>
          </p:nvSpPr>
          <p:spPr>
            <a:xfrm>
              <a:off x="15281" y="40948"/>
              <a:ext cx="1042148" cy="2311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TV STATION</a:t>
              </a:r>
            </a:p>
          </p:txBody>
        </p:sp>
      </p:grpSp>
      <p:grpSp>
        <p:nvGrpSpPr>
          <p:cNvPr id="132" name="Rounded Rectangle 35"/>
          <p:cNvGrpSpPr/>
          <p:nvPr/>
        </p:nvGrpSpPr>
        <p:grpSpPr>
          <a:xfrm>
            <a:off x="4974811" y="5191683"/>
            <a:ext cx="1072711" cy="313041"/>
            <a:chOff x="0" y="0"/>
            <a:chExt cx="1072710" cy="313040"/>
          </a:xfrm>
        </p:grpSpPr>
        <p:sp>
          <p:nvSpPr>
            <p:cNvPr id="130" name="Rounded Rectangle"/>
            <p:cNvSpPr/>
            <p:nvPr/>
          </p:nvSpPr>
          <p:spPr>
            <a:xfrm>
              <a:off x="0" y="0"/>
              <a:ext cx="1072711"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31" name="PUBLIC SAFETY"/>
            <p:cNvSpPr txBox="1"/>
            <p:nvPr/>
          </p:nvSpPr>
          <p:spPr>
            <a:xfrm>
              <a:off x="15281" y="40948"/>
              <a:ext cx="1042148" cy="2311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PUBLIC SAFETY</a:t>
              </a:r>
            </a:p>
          </p:txBody>
        </p:sp>
      </p:grpSp>
      <p:grpSp>
        <p:nvGrpSpPr>
          <p:cNvPr id="135" name="Rounded Rectangle 36"/>
          <p:cNvGrpSpPr/>
          <p:nvPr/>
        </p:nvGrpSpPr>
        <p:grpSpPr>
          <a:xfrm>
            <a:off x="6279500" y="5158665"/>
            <a:ext cx="1072711" cy="370839"/>
            <a:chOff x="0" y="0"/>
            <a:chExt cx="1072710" cy="370837"/>
          </a:xfrm>
        </p:grpSpPr>
        <p:sp>
          <p:nvSpPr>
            <p:cNvPr id="133" name="Rounded Rectangle"/>
            <p:cNvSpPr/>
            <p:nvPr/>
          </p:nvSpPr>
          <p:spPr>
            <a:xfrm>
              <a:off x="0" y="28899"/>
              <a:ext cx="1072711"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34" name="HF RADIO TO OI"/>
            <p:cNvSpPr txBox="1"/>
            <p:nvPr/>
          </p:nvSpPr>
          <p:spPr>
            <a:xfrm>
              <a:off x="15281" y="-1"/>
              <a:ext cx="1042148" cy="370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HF RADIO TO OI</a:t>
              </a:r>
            </a:p>
          </p:txBody>
        </p:sp>
      </p:grpSp>
      <p:grpSp>
        <p:nvGrpSpPr>
          <p:cNvPr id="138" name="Rounded Rectangle 37"/>
          <p:cNvGrpSpPr/>
          <p:nvPr/>
        </p:nvGrpSpPr>
        <p:grpSpPr>
          <a:xfrm>
            <a:off x="7584192" y="5191683"/>
            <a:ext cx="1072711" cy="313041"/>
            <a:chOff x="0" y="0"/>
            <a:chExt cx="1072710" cy="313040"/>
          </a:xfrm>
        </p:grpSpPr>
        <p:sp>
          <p:nvSpPr>
            <p:cNvPr id="136" name="Rounded Rectangle"/>
            <p:cNvSpPr/>
            <p:nvPr/>
          </p:nvSpPr>
          <p:spPr>
            <a:xfrm>
              <a:off x="0" y="0"/>
              <a:ext cx="1072711"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37" name="FSMTC"/>
            <p:cNvSpPr txBox="1"/>
            <p:nvPr/>
          </p:nvSpPr>
          <p:spPr>
            <a:xfrm>
              <a:off x="15281" y="40951"/>
              <a:ext cx="1042148" cy="2311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FSMTC</a:t>
              </a:r>
            </a:p>
          </p:txBody>
        </p:sp>
      </p:grpSp>
      <p:grpSp>
        <p:nvGrpSpPr>
          <p:cNvPr id="141" name="Rounded Rectangle 38"/>
          <p:cNvGrpSpPr/>
          <p:nvPr/>
        </p:nvGrpSpPr>
        <p:grpSpPr>
          <a:xfrm>
            <a:off x="9035060" y="2143268"/>
            <a:ext cx="1373867" cy="313041"/>
            <a:chOff x="0" y="0"/>
            <a:chExt cx="1373866" cy="313040"/>
          </a:xfrm>
        </p:grpSpPr>
        <p:sp>
          <p:nvSpPr>
            <p:cNvPr id="139" name="Rounded Rectangle"/>
            <p:cNvSpPr/>
            <p:nvPr/>
          </p:nvSpPr>
          <p:spPr>
            <a:xfrm>
              <a:off x="-1" y="0"/>
              <a:ext cx="1373868"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40" name="EMBASSIES"/>
            <p:cNvSpPr txBox="1"/>
            <p:nvPr/>
          </p:nvSpPr>
          <p:spPr>
            <a:xfrm>
              <a:off x="15279" y="40948"/>
              <a:ext cx="1343306" cy="2311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EMBASSIES</a:t>
              </a:r>
            </a:p>
          </p:txBody>
        </p:sp>
      </p:grpSp>
      <p:grpSp>
        <p:nvGrpSpPr>
          <p:cNvPr id="144" name="Rounded Rectangle 39"/>
          <p:cNvGrpSpPr/>
          <p:nvPr/>
        </p:nvGrpSpPr>
        <p:grpSpPr>
          <a:xfrm>
            <a:off x="9035060" y="2652927"/>
            <a:ext cx="1373867" cy="370839"/>
            <a:chOff x="0" y="0"/>
            <a:chExt cx="1373866" cy="370837"/>
          </a:xfrm>
        </p:grpSpPr>
        <p:sp>
          <p:nvSpPr>
            <p:cNvPr id="142" name="Rounded Rectangle"/>
            <p:cNvSpPr/>
            <p:nvPr/>
          </p:nvSpPr>
          <p:spPr>
            <a:xfrm>
              <a:off x="-1" y="28900"/>
              <a:ext cx="1373868" cy="313040"/>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43" name="DIPLOMATIC MISSIONS"/>
            <p:cNvSpPr txBox="1"/>
            <p:nvPr/>
          </p:nvSpPr>
          <p:spPr>
            <a:xfrm>
              <a:off x="15279" y="-1"/>
              <a:ext cx="1343306" cy="370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DIPLOMATIC MISSIONS</a:t>
              </a:r>
            </a:p>
          </p:txBody>
        </p:sp>
      </p:grpSp>
      <p:grpSp>
        <p:nvGrpSpPr>
          <p:cNvPr id="147" name="Rounded Rectangle 2"/>
          <p:cNvGrpSpPr/>
          <p:nvPr/>
        </p:nvGrpSpPr>
        <p:grpSpPr>
          <a:xfrm>
            <a:off x="3173013" y="6175202"/>
            <a:ext cx="5957221" cy="461322"/>
            <a:chOff x="0" y="0"/>
            <a:chExt cx="5957219" cy="461321"/>
          </a:xfrm>
        </p:grpSpPr>
        <p:sp>
          <p:nvSpPr>
            <p:cNvPr id="145" name="Rounded Rectangle"/>
            <p:cNvSpPr/>
            <p:nvPr/>
          </p:nvSpPr>
          <p:spPr>
            <a:xfrm>
              <a:off x="-1" y="-1"/>
              <a:ext cx="5957221" cy="461323"/>
            </a:xfrm>
            <a:prstGeom prst="roundRect">
              <a:avLst>
                <a:gd name="adj" fmla="val 16667"/>
              </a:avLst>
            </a:prstGeom>
            <a:gradFill flip="none" rotWithShape="1">
              <a:gsLst>
                <a:gs pos="0">
                  <a:srgbClr val="003C82"/>
                </a:gs>
                <a:gs pos="68000">
                  <a:srgbClr val="618CD7"/>
                </a:gs>
                <a:gs pos="100000">
                  <a:srgbClr val="B0C3EF"/>
                </a:gs>
              </a:gsLst>
              <a:path path="circle">
                <a:fillToRect l="-19636" t="62278" r="119636" b="37721"/>
              </a:path>
            </a:gradFill>
            <a:ln w="9525" cap="flat">
              <a:solidFill>
                <a:srgbClr val="095192"/>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a:solidFill>
                    <a:srgbClr val="FFFFFF"/>
                  </a:solidFill>
                  <a:latin typeface="Courier"/>
                  <a:ea typeface="Courier"/>
                  <a:cs typeface="Courier"/>
                  <a:sym typeface="Courier"/>
                </a:defRPr>
              </a:pPr>
              <a:endParaRPr/>
            </a:p>
          </p:txBody>
        </p:sp>
        <p:sp>
          <p:nvSpPr>
            <p:cNvPr id="146" name="GENERAL PUBLIC"/>
            <p:cNvSpPr txBox="1"/>
            <p:nvPr/>
          </p:nvSpPr>
          <p:spPr>
            <a:xfrm>
              <a:off x="22518" y="45239"/>
              <a:ext cx="5912182" cy="370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a:solidFill>
                    <a:srgbClr val="FFFFFF"/>
                  </a:solidFill>
                  <a:latin typeface="Courier"/>
                  <a:ea typeface="Courier"/>
                  <a:cs typeface="Courier"/>
                  <a:sym typeface="Courier"/>
                </a:defRPr>
              </a:lvl1pPr>
            </a:lstStyle>
            <a:p>
              <a:r>
                <a:t>GENERAL PUBLIC</a:t>
              </a:r>
            </a:p>
          </p:txBody>
        </p:sp>
      </p:grpSp>
      <p:sp>
        <p:nvSpPr>
          <p:cNvPr id="148" name="Bent-Up Arrow 18"/>
          <p:cNvSpPr/>
          <p:nvPr/>
        </p:nvSpPr>
        <p:spPr>
          <a:xfrm rot="10800000" flipH="1">
            <a:off x="5054327" y="4932781"/>
            <a:ext cx="4457002" cy="245733"/>
          </a:xfrm>
          <a:custGeom>
            <a:avLst/>
            <a:gdLst/>
            <a:ahLst/>
            <a:cxnLst>
              <a:cxn ang="0">
                <a:pos x="wd2" y="hd2"/>
              </a:cxn>
              <a:cxn ang="5400000">
                <a:pos x="wd2" y="hd2"/>
              </a:cxn>
              <a:cxn ang="10800000">
                <a:pos x="wd2" y="hd2"/>
              </a:cxn>
              <a:cxn ang="16200000">
                <a:pos x="wd2" y="hd2"/>
              </a:cxn>
            </a:cxnLst>
            <a:rect l="0" t="0" r="r" b="b"/>
            <a:pathLst>
              <a:path w="21600" h="21600" extrusionOk="0">
                <a:moveTo>
                  <a:pt x="0" y="19188"/>
                </a:moveTo>
                <a:lnTo>
                  <a:pt x="20438" y="19188"/>
                </a:lnTo>
                <a:lnTo>
                  <a:pt x="20438" y="2257"/>
                </a:lnTo>
                <a:lnTo>
                  <a:pt x="20066" y="2257"/>
                </a:lnTo>
                <a:lnTo>
                  <a:pt x="20833" y="0"/>
                </a:lnTo>
                <a:lnTo>
                  <a:pt x="21600" y="2257"/>
                </a:lnTo>
                <a:lnTo>
                  <a:pt x="21228" y="2257"/>
                </a:lnTo>
                <a:lnTo>
                  <a:pt x="21228" y="21600"/>
                </a:lnTo>
                <a:lnTo>
                  <a:pt x="0" y="21600"/>
                </a:lnTo>
                <a:close/>
              </a:path>
            </a:pathLst>
          </a:custGeom>
          <a:gradFill>
            <a:gsLst>
              <a:gs pos="0">
                <a:srgbClr val="595959"/>
              </a:gs>
              <a:gs pos="100000">
                <a:srgbClr val="D9D9D9"/>
              </a:gs>
            </a:gsLst>
            <a:lin ang="2034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49" name="Bent-Up Arrow 18"/>
          <p:cNvSpPr/>
          <p:nvPr/>
        </p:nvSpPr>
        <p:spPr>
          <a:xfrm rot="10800000">
            <a:off x="2834066" y="4936897"/>
            <a:ext cx="2372663" cy="245733"/>
          </a:xfrm>
          <a:custGeom>
            <a:avLst/>
            <a:gdLst/>
            <a:ahLst/>
            <a:cxnLst>
              <a:cxn ang="0">
                <a:pos x="wd2" y="hd2"/>
              </a:cxn>
              <a:cxn ang="5400000">
                <a:pos x="wd2" y="hd2"/>
              </a:cxn>
              <a:cxn ang="10800000">
                <a:pos x="wd2" y="hd2"/>
              </a:cxn>
              <a:cxn ang="16200000">
                <a:pos x="wd2" y="hd2"/>
              </a:cxn>
            </a:cxnLst>
            <a:rect l="0" t="0" r="r" b="b"/>
            <a:pathLst>
              <a:path w="21600" h="21600" extrusionOk="0">
                <a:moveTo>
                  <a:pt x="0" y="19188"/>
                </a:moveTo>
                <a:lnTo>
                  <a:pt x="20438" y="19188"/>
                </a:lnTo>
                <a:lnTo>
                  <a:pt x="20438" y="2257"/>
                </a:lnTo>
                <a:lnTo>
                  <a:pt x="20066" y="2257"/>
                </a:lnTo>
                <a:lnTo>
                  <a:pt x="20833" y="0"/>
                </a:lnTo>
                <a:lnTo>
                  <a:pt x="21600" y="2257"/>
                </a:lnTo>
                <a:lnTo>
                  <a:pt x="21228" y="2257"/>
                </a:lnTo>
                <a:lnTo>
                  <a:pt x="21228" y="21600"/>
                </a:lnTo>
                <a:lnTo>
                  <a:pt x="0" y="21600"/>
                </a:lnTo>
                <a:close/>
              </a:path>
            </a:pathLst>
          </a:custGeom>
          <a:gradFill>
            <a:gsLst>
              <a:gs pos="0">
                <a:srgbClr val="595959"/>
              </a:gs>
              <a:gs pos="100000">
                <a:srgbClr val="D9D9D9"/>
              </a:gs>
            </a:gsLst>
            <a:lin ang="2034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50" name="Right Arrow 43"/>
          <p:cNvSpPr/>
          <p:nvPr/>
        </p:nvSpPr>
        <p:spPr>
          <a:xfrm rot="5400000">
            <a:off x="4056184" y="4991803"/>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51" name="Right Arrow 44"/>
          <p:cNvSpPr/>
          <p:nvPr/>
        </p:nvSpPr>
        <p:spPr>
          <a:xfrm rot="5400000">
            <a:off x="5413835" y="4987680"/>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52" name="Right Arrow 45"/>
          <p:cNvSpPr/>
          <p:nvPr/>
        </p:nvSpPr>
        <p:spPr>
          <a:xfrm rot="5400000">
            <a:off x="6664008" y="5000130"/>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53" name="Right Arrow 46"/>
          <p:cNvSpPr/>
          <p:nvPr/>
        </p:nvSpPr>
        <p:spPr>
          <a:xfrm rot="5400000">
            <a:off x="5978561" y="4682740"/>
            <a:ext cx="417091" cy="2396998"/>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54" name="TextBox 48"/>
          <p:cNvSpPr txBox="1"/>
          <p:nvPr/>
        </p:nvSpPr>
        <p:spPr>
          <a:xfrm>
            <a:off x="5795374" y="3257609"/>
            <a:ext cx="1838837" cy="2438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000">
                <a:latin typeface="Courier"/>
                <a:ea typeface="Courier"/>
                <a:cs typeface="Courier"/>
                <a:sym typeface="Courier"/>
              </a:defRPr>
            </a:lvl1pPr>
          </a:lstStyle>
          <a:p>
            <a:r>
              <a:t>ISSUE NOTIFICATION</a:t>
            </a:r>
          </a:p>
        </p:txBody>
      </p:sp>
      <p:grpSp>
        <p:nvGrpSpPr>
          <p:cNvPr id="157" name="Rounded Rectangle 49"/>
          <p:cNvGrpSpPr/>
          <p:nvPr/>
        </p:nvGrpSpPr>
        <p:grpSpPr>
          <a:xfrm>
            <a:off x="9035060" y="3232207"/>
            <a:ext cx="1373867" cy="313041"/>
            <a:chOff x="0" y="0"/>
            <a:chExt cx="1373866" cy="313040"/>
          </a:xfrm>
        </p:grpSpPr>
        <p:sp>
          <p:nvSpPr>
            <p:cNvPr id="155" name="Rounded Rectangle"/>
            <p:cNvSpPr/>
            <p:nvPr/>
          </p:nvSpPr>
          <p:spPr>
            <a:xfrm>
              <a:off x="-1" y="0"/>
              <a:ext cx="1373868"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56" name="NATIONAL AGENCIES"/>
            <p:cNvSpPr txBox="1"/>
            <p:nvPr/>
          </p:nvSpPr>
          <p:spPr>
            <a:xfrm>
              <a:off x="15279" y="40948"/>
              <a:ext cx="1343306" cy="2311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NATIONAL AGENCIES</a:t>
              </a:r>
            </a:p>
          </p:txBody>
        </p:sp>
      </p:grpSp>
      <p:grpSp>
        <p:nvGrpSpPr>
          <p:cNvPr id="160" name="Rounded Rectangle 50"/>
          <p:cNvGrpSpPr/>
          <p:nvPr/>
        </p:nvGrpSpPr>
        <p:grpSpPr>
          <a:xfrm>
            <a:off x="9035059" y="3769236"/>
            <a:ext cx="1373867" cy="345439"/>
            <a:chOff x="0" y="0"/>
            <a:chExt cx="1373866" cy="345437"/>
          </a:xfrm>
        </p:grpSpPr>
        <p:sp>
          <p:nvSpPr>
            <p:cNvPr id="158" name="Rounded Rectangle"/>
            <p:cNvSpPr/>
            <p:nvPr/>
          </p:nvSpPr>
          <p:spPr>
            <a:xfrm>
              <a:off x="0" y="16198"/>
              <a:ext cx="1373867" cy="313041"/>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800">
                  <a:latin typeface="Courier"/>
                  <a:ea typeface="Courier"/>
                  <a:cs typeface="Courier"/>
                  <a:sym typeface="Courier"/>
                </a:defRPr>
              </a:pPr>
              <a:endParaRPr/>
            </a:p>
          </p:txBody>
        </p:sp>
        <p:sp>
          <p:nvSpPr>
            <p:cNvPr id="159" name="INTERNATIONAL/REGIONAL AGENCIES"/>
            <p:cNvSpPr txBox="1"/>
            <p:nvPr/>
          </p:nvSpPr>
          <p:spPr>
            <a:xfrm>
              <a:off x="15280" y="-1"/>
              <a:ext cx="1343306" cy="3454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800">
                  <a:latin typeface="Courier"/>
                  <a:ea typeface="Courier"/>
                  <a:cs typeface="Courier"/>
                  <a:sym typeface="Courier"/>
                </a:defRPr>
              </a:lvl1pPr>
            </a:lstStyle>
            <a:p>
              <a:r>
                <a:t>INTERNATIONAL/REGIONAL AGENCIES</a:t>
              </a:r>
            </a:p>
          </p:txBody>
        </p:sp>
      </p:grpSp>
      <p:sp>
        <p:nvSpPr>
          <p:cNvPr id="161" name="Bent-Up Arrow 18"/>
          <p:cNvSpPr/>
          <p:nvPr/>
        </p:nvSpPr>
        <p:spPr>
          <a:xfrm rot="5400000">
            <a:off x="8445435" y="3408826"/>
            <a:ext cx="899408" cy="245733"/>
          </a:xfrm>
          <a:custGeom>
            <a:avLst/>
            <a:gdLst/>
            <a:ahLst/>
            <a:cxnLst>
              <a:cxn ang="0">
                <a:pos x="wd2" y="hd2"/>
              </a:cxn>
              <a:cxn ang="5400000">
                <a:pos x="wd2" y="hd2"/>
              </a:cxn>
              <a:cxn ang="10800000">
                <a:pos x="wd2" y="hd2"/>
              </a:cxn>
              <a:cxn ang="16200000">
                <a:pos x="wd2" y="hd2"/>
              </a:cxn>
            </a:cxnLst>
            <a:rect l="0" t="0" r="r" b="b"/>
            <a:pathLst>
              <a:path w="21600" h="21600" extrusionOk="0">
                <a:moveTo>
                  <a:pt x="0" y="19188"/>
                </a:moveTo>
                <a:lnTo>
                  <a:pt x="20438" y="19188"/>
                </a:lnTo>
                <a:lnTo>
                  <a:pt x="20438" y="2257"/>
                </a:lnTo>
                <a:lnTo>
                  <a:pt x="20066" y="2257"/>
                </a:lnTo>
                <a:lnTo>
                  <a:pt x="20833" y="0"/>
                </a:lnTo>
                <a:lnTo>
                  <a:pt x="21600" y="2257"/>
                </a:lnTo>
                <a:lnTo>
                  <a:pt x="21228" y="2257"/>
                </a:lnTo>
                <a:lnTo>
                  <a:pt x="21228" y="21600"/>
                </a:lnTo>
                <a:lnTo>
                  <a:pt x="0" y="21600"/>
                </a:lnTo>
                <a:close/>
              </a:path>
            </a:pathLst>
          </a:custGeom>
          <a:gradFill>
            <a:gsLst>
              <a:gs pos="0">
                <a:srgbClr val="595959"/>
              </a:gs>
              <a:gs pos="100000">
                <a:srgbClr val="D9D9D9"/>
              </a:gs>
            </a:gsLst>
            <a:lin ang="2034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62" name="Bent-Up Arrow 18"/>
          <p:cNvSpPr/>
          <p:nvPr/>
        </p:nvSpPr>
        <p:spPr>
          <a:xfrm rot="5400000" flipH="1">
            <a:off x="8432948" y="2671902"/>
            <a:ext cx="926872" cy="245733"/>
          </a:xfrm>
          <a:custGeom>
            <a:avLst/>
            <a:gdLst/>
            <a:ahLst/>
            <a:cxnLst>
              <a:cxn ang="0">
                <a:pos x="wd2" y="hd2"/>
              </a:cxn>
              <a:cxn ang="5400000">
                <a:pos x="wd2" y="hd2"/>
              </a:cxn>
              <a:cxn ang="10800000">
                <a:pos x="wd2" y="hd2"/>
              </a:cxn>
              <a:cxn ang="16200000">
                <a:pos x="wd2" y="hd2"/>
              </a:cxn>
            </a:cxnLst>
            <a:rect l="0" t="0" r="r" b="b"/>
            <a:pathLst>
              <a:path w="21600" h="21600" extrusionOk="0">
                <a:moveTo>
                  <a:pt x="0" y="19188"/>
                </a:moveTo>
                <a:lnTo>
                  <a:pt x="20438" y="19188"/>
                </a:lnTo>
                <a:lnTo>
                  <a:pt x="20438" y="2257"/>
                </a:lnTo>
                <a:lnTo>
                  <a:pt x="20066" y="2257"/>
                </a:lnTo>
                <a:lnTo>
                  <a:pt x="20833" y="0"/>
                </a:lnTo>
                <a:lnTo>
                  <a:pt x="21600" y="2257"/>
                </a:lnTo>
                <a:lnTo>
                  <a:pt x="21228" y="2257"/>
                </a:lnTo>
                <a:lnTo>
                  <a:pt x="21228" y="21600"/>
                </a:lnTo>
                <a:lnTo>
                  <a:pt x="0" y="21600"/>
                </a:lnTo>
                <a:close/>
              </a:path>
            </a:pathLst>
          </a:custGeom>
          <a:gradFill>
            <a:gsLst>
              <a:gs pos="0">
                <a:srgbClr val="595959"/>
              </a:gs>
              <a:gs pos="100000">
                <a:srgbClr val="D9D9D9"/>
              </a:gs>
            </a:gsLst>
            <a:lin ang="2034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63" name="Right Arrow 53"/>
          <p:cNvSpPr/>
          <p:nvPr/>
        </p:nvSpPr>
        <p:spPr>
          <a:xfrm>
            <a:off x="8785986" y="3318705"/>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64" name="Right Arrow 54"/>
          <p:cNvSpPr/>
          <p:nvPr/>
        </p:nvSpPr>
        <p:spPr>
          <a:xfrm>
            <a:off x="8773517" y="2753567"/>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65" name="Right Arrow 55"/>
          <p:cNvSpPr/>
          <p:nvPr/>
        </p:nvSpPr>
        <p:spPr>
          <a:xfrm>
            <a:off x="7864240" y="3074572"/>
            <a:ext cx="899508" cy="183634"/>
          </a:xfrm>
          <a:prstGeom prst="rightArrow">
            <a:avLst>
              <a:gd name="adj1" fmla="val 25046"/>
              <a:gd name="adj2" fmla="val 45833"/>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grpSp>
        <p:nvGrpSpPr>
          <p:cNvPr id="168" name="Round Diagonal Corner Rectangle 14"/>
          <p:cNvGrpSpPr/>
          <p:nvPr/>
        </p:nvGrpSpPr>
        <p:grpSpPr>
          <a:xfrm>
            <a:off x="6318127" y="3722871"/>
            <a:ext cx="1378075" cy="1077730"/>
            <a:chOff x="0" y="0"/>
            <a:chExt cx="1378073" cy="1077728"/>
          </a:xfrm>
        </p:grpSpPr>
        <p:sp>
          <p:nvSpPr>
            <p:cNvPr id="166" name="Shape"/>
            <p:cNvSpPr/>
            <p:nvPr/>
          </p:nvSpPr>
          <p:spPr>
            <a:xfrm>
              <a:off x="-1" y="0"/>
              <a:ext cx="1378075" cy="1077729"/>
            </a:xfrm>
            <a:custGeom>
              <a:avLst/>
              <a:gdLst/>
              <a:ahLst/>
              <a:cxnLst>
                <a:cxn ang="0">
                  <a:pos x="wd2" y="hd2"/>
                </a:cxn>
                <a:cxn ang="5400000">
                  <a:pos x="wd2" y="hd2"/>
                </a:cxn>
                <a:cxn ang="10800000">
                  <a:pos x="wd2" y="hd2"/>
                </a:cxn>
                <a:cxn ang="16200000">
                  <a:pos x="wd2" y="hd2"/>
                </a:cxn>
              </a:cxnLst>
              <a:rect l="0" t="0" r="r" b="b"/>
              <a:pathLst>
                <a:path w="21600" h="21600" extrusionOk="0">
                  <a:moveTo>
                    <a:pt x="2815" y="0"/>
                  </a:moveTo>
                  <a:lnTo>
                    <a:pt x="21600" y="0"/>
                  </a:lnTo>
                  <a:lnTo>
                    <a:pt x="21600" y="18000"/>
                  </a:lnTo>
                  <a:cubicBezTo>
                    <a:pt x="21600" y="19988"/>
                    <a:pt x="20339" y="21600"/>
                    <a:pt x="18785" y="21600"/>
                  </a:cubicBezTo>
                  <a:lnTo>
                    <a:pt x="0" y="21600"/>
                  </a:lnTo>
                  <a:lnTo>
                    <a:pt x="0" y="3600"/>
                  </a:lnTo>
                  <a:cubicBezTo>
                    <a:pt x="0" y="1612"/>
                    <a:pt x="1261" y="0"/>
                    <a:pt x="2815" y="0"/>
                  </a:cubicBezTo>
                  <a:close/>
                </a:path>
              </a:pathLst>
            </a:custGeom>
            <a:gradFill flip="none" rotWithShape="1">
              <a:gsLst>
                <a:gs pos="0">
                  <a:srgbClr val="003C82"/>
                </a:gs>
                <a:gs pos="68000">
                  <a:srgbClr val="618CD7"/>
                </a:gs>
                <a:gs pos="100000">
                  <a:srgbClr val="B0C3EF"/>
                </a:gs>
              </a:gsLst>
              <a:path path="circle">
                <a:fillToRect l="-19636" t="62278" r="119636" b="37721"/>
              </a:path>
            </a:gradFill>
            <a:ln w="9525" cap="flat">
              <a:solidFill>
                <a:srgbClr val="095192"/>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1000">
                  <a:latin typeface="Courier"/>
                  <a:ea typeface="Courier"/>
                  <a:cs typeface="Courier"/>
                  <a:sym typeface="Courier"/>
                </a:defRPr>
              </a:pPr>
              <a:endParaRPr/>
            </a:p>
          </p:txBody>
        </p:sp>
        <p:sp>
          <p:nvSpPr>
            <p:cNvPr id="167" name="ACTIVATES PRESIDENT’S EMERGENCY TASK FORCE/COLLABORATE WITH STATE ETF"/>
            <p:cNvSpPr txBox="1"/>
            <p:nvPr/>
          </p:nvSpPr>
          <p:spPr>
            <a:xfrm>
              <a:off x="52609" y="35944"/>
              <a:ext cx="1272856" cy="1005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1000">
                  <a:latin typeface="Courier"/>
                  <a:ea typeface="Courier"/>
                  <a:cs typeface="Courier"/>
                  <a:sym typeface="Courier"/>
                </a:defRPr>
              </a:lvl1pPr>
            </a:lstStyle>
            <a:p>
              <a:r>
                <a:t>ACTIVATES PRESIDENT’S EMERGENCY TASK FORCE/COLLABORATE WITH STATE ETF</a:t>
              </a:r>
            </a:p>
          </p:txBody>
        </p:sp>
      </p:grpSp>
      <p:grpSp>
        <p:nvGrpSpPr>
          <p:cNvPr id="171" name="Round Diagonal Corner Rectangle 56"/>
          <p:cNvGrpSpPr/>
          <p:nvPr/>
        </p:nvGrpSpPr>
        <p:grpSpPr>
          <a:xfrm>
            <a:off x="1523999" y="3810000"/>
            <a:ext cx="1378075" cy="1077729"/>
            <a:chOff x="0" y="0"/>
            <a:chExt cx="1378073" cy="1077728"/>
          </a:xfrm>
        </p:grpSpPr>
        <p:sp>
          <p:nvSpPr>
            <p:cNvPr id="169" name="Shape"/>
            <p:cNvSpPr/>
            <p:nvPr/>
          </p:nvSpPr>
          <p:spPr>
            <a:xfrm>
              <a:off x="-1" y="0"/>
              <a:ext cx="1378075" cy="1077729"/>
            </a:xfrm>
            <a:custGeom>
              <a:avLst/>
              <a:gdLst/>
              <a:ahLst/>
              <a:cxnLst>
                <a:cxn ang="0">
                  <a:pos x="wd2" y="hd2"/>
                </a:cxn>
                <a:cxn ang="5400000">
                  <a:pos x="wd2" y="hd2"/>
                </a:cxn>
                <a:cxn ang="10800000">
                  <a:pos x="wd2" y="hd2"/>
                </a:cxn>
                <a:cxn ang="16200000">
                  <a:pos x="wd2" y="hd2"/>
                </a:cxn>
              </a:cxnLst>
              <a:rect l="0" t="0" r="r" b="b"/>
              <a:pathLst>
                <a:path w="21600" h="21600" extrusionOk="0">
                  <a:moveTo>
                    <a:pt x="2815" y="0"/>
                  </a:moveTo>
                  <a:lnTo>
                    <a:pt x="21600" y="0"/>
                  </a:lnTo>
                  <a:lnTo>
                    <a:pt x="21600" y="18000"/>
                  </a:lnTo>
                  <a:cubicBezTo>
                    <a:pt x="21600" y="19988"/>
                    <a:pt x="20339" y="21600"/>
                    <a:pt x="18785" y="21600"/>
                  </a:cubicBezTo>
                  <a:lnTo>
                    <a:pt x="0" y="21600"/>
                  </a:lnTo>
                  <a:lnTo>
                    <a:pt x="0" y="3600"/>
                  </a:lnTo>
                  <a:cubicBezTo>
                    <a:pt x="0" y="1612"/>
                    <a:pt x="1261" y="0"/>
                    <a:pt x="2815" y="0"/>
                  </a:cubicBezTo>
                  <a:close/>
                </a:path>
              </a:pathLst>
            </a:custGeom>
            <a:gradFill flip="none" rotWithShape="1">
              <a:gsLst>
                <a:gs pos="0">
                  <a:srgbClr val="003C82"/>
                </a:gs>
                <a:gs pos="68000">
                  <a:srgbClr val="618CD7"/>
                </a:gs>
                <a:gs pos="100000">
                  <a:srgbClr val="B0C3EF"/>
                </a:gs>
              </a:gsLst>
              <a:path path="circle">
                <a:fillToRect l="-19636" t="62278" r="119636" b="37721"/>
              </a:path>
            </a:gradFill>
            <a:ln w="9525" cap="flat">
              <a:solidFill>
                <a:srgbClr val="095192"/>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1000">
                  <a:latin typeface="Courier"/>
                  <a:ea typeface="Courier"/>
                  <a:cs typeface="Courier"/>
                  <a:sym typeface="Courier"/>
                </a:defRPr>
              </a:pPr>
              <a:endParaRPr/>
            </a:p>
          </p:txBody>
        </p:sp>
        <p:sp>
          <p:nvSpPr>
            <p:cNvPr id="170" name="ACTIVATES GOVERNOR’S EMERGENCY TASK FORCE/COLLABORATE WITH STATE ETFs"/>
            <p:cNvSpPr txBox="1"/>
            <p:nvPr/>
          </p:nvSpPr>
          <p:spPr>
            <a:xfrm>
              <a:off x="52608" y="35944"/>
              <a:ext cx="1272857" cy="1005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1000">
                  <a:latin typeface="Courier"/>
                  <a:ea typeface="Courier"/>
                  <a:cs typeface="Courier"/>
                  <a:sym typeface="Courier"/>
                </a:defRPr>
              </a:lvl1pPr>
            </a:lstStyle>
            <a:p>
              <a:r>
                <a:t>ACTIVATES GOVERNOR’S EMERGENCY TASK FORCE/COLLABORATE WITH STATE ETFs</a:t>
              </a:r>
            </a:p>
          </p:txBody>
        </p:sp>
      </p:grpSp>
      <p:sp>
        <p:nvSpPr>
          <p:cNvPr id="172" name="Right Arrow 58"/>
          <p:cNvSpPr/>
          <p:nvPr/>
        </p:nvSpPr>
        <p:spPr>
          <a:xfrm flipH="1">
            <a:off x="2895600" y="4267200"/>
            <a:ext cx="228600" cy="140042"/>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
        <p:nvSpPr>
          <p:cNvPr id="173" name="Line"/>
          <p:cNvSpPr/>
          <p:nvPr/>
        </p:nvSpPr>
        <p:spPr>
          <a:xfrm flipV="1">
            <a:off x="4698146" y="2280666"/>
            <a:ext cx="2" cy="647282"/>
          </a:xfrm>
          <a:prstGeom prst="line">
            <a:avLst/>
          </a:prstGeom>
          <a:ln w="63500">
            <a:solidFill>
              <a:srgbClr val="A1A1A1"/>
            </a:solidFill>
            <a:miter lim="400000"/>
          </a:ln>
        </p:spPr>
        <p:txBody>
          <a:bodyPr lIns="45719" rIns="45719"/>
          <a:lstStyle/>
          <a:p>
            <a:endParaRPr/>
          </a:p>
        </p:txBody>
      </p:sp>
      <p:grpSp>
        <p:nvGrpSpPr>
          <p:cNvPr id="176" name="Rounded Rectangle 37"/>
          <p:cNvGrpSpPr/>
          <p:nvPr/>
        </p:nvGrpSpPr>
        <p:grpSpPr>
          <a:xfrm>
            <a:off x="8882170" y="5164272"/>
            <a:ext cx="1072711" cy="370839"/>
            <a:chOff x="0" y="0"/>
            <a:chExt cx="1072710" cy="370837"/>
          </a:xfrm>
        </p:grpSpPr>
        <p:sp>
          <p:nvSpPr>
            <p:cNvPr id="174" name="Rounded Rectangle"/>
            <p:cNvSpPr/>
            <p:nvPr/>
          </p:nvSpPr>
          <p:spPr>
            <a:xfrm>
              <a:off x="0" y="28900"/>
              <a:ext cx="1072711" cy="313040"/>
            </a:xfrm>
            <a:prstGeom prst="roundRect">
              <a:avLst>
                <a:gd name="adj" fmla="val 16667"/>
              </a:avLst>
            </a:prstGeom>
            <a:solidFill>
              <a:srgbClr val="D9D9D9"/>
            </a:solidFill>
            <a:ln w="9525" cap="flat">
              <a:solidFill>
                <a:srgbClr val="000000"/>
              </a:solidFill>
              <a:prstDash val="solid"/>
              <a:round/>
            </a:ln>
            <a:effectLst>
              <a:outerShdw blurRad="63500" dist="38100" dir="5400000" rotWithShape="0">
                <a:srgbClr val="032544">
                  <a:alpha val="48000"/>
                </a:srgbClr>
              </a:outerShdw>
            </a:effectLst>
          </p:spPr>
          <p:txBody>
            <a:bodyPr wrap="square" lIns="45719" tIns="45719" rIns="45719" bIns="45719" numCol="1" anchor="ctr">
              <a:noAutofit/>
            </a:bodyPr>
            <a:lstStyle/>
            <a:p>
              <a:pPr algn="ctr">
                <a:defRPr sz="900">
                  <a:latin typeface="Courier"/>
                  <a:ea typeface="Courier"/>
                  <a:cs typeface="Courier"/>
                  <a:sym typeface="Courier"/>
                </a:defRPr>
              </a:pPr>
              <a:endParaRPr/>
            </a:p>
          </p:txBody>
        </p:sp>
        <p:sp>
          <p:nvSpPr>
            <p:cNvPr id="175" name="MUNICIPAL OFFICES"/>
            <p:cNvSpPr txBox="1"/>
            <p:nvPr/>
          </p:nvSpPr>
          <p:spPr>
            <a:xfrm>
              <a:off x="15281" y="-1"/>
              <a:ext cx="1042148" cy="37083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900">
                  <a:latin typeface="Courier"/>
                  <a:ea typeface="Courier"/>
                  <a:cs typeface="Courier"/>
                  <a:sym typeface="Courier"/>
                </a:defRPr>
              </a:lvl1pPr>
            </a:lstStyle>
            <a:p>
              <a:r>
                <a:t>MUNICIPAL OFFICES</a:t>
              </a:r>
            </a:p>
          </p:txBody>
        </p:sp>
      </p:grpSp>
      <p:sp>
        <p:nvSpPr>
          <p:cNvPr id="177" name="Right Arrow 45"/>
          <p:cNvSpPr/>
          <p:nvPr/>
        </p:nvSpPr>
        <p:spPr>
          <a:xfrm rot="5400000">
            <a:off x="7997508" y="5000130"/>
            <a:ext cx="241611" cy="140044"/>
          </a:xfrm>
          <a:prstGeom prst="rightArrow">
            <a:avLst>
              <a:gd name="adj1" fmla="val 25046"/>
              <a:gd name="adj2" fmla="val 45832"/>
            </a:avLst>
          </a:prstGeom>
          <a:gradFill>
            <a:gsLst>
              <a:gs pos="0">
                <a:srgbClr val="BFBFBF"/>
              </a:gs>
              <a:gs pos="100000">
                <a:srgbClr val="7F7F7F"/>
              </a:gs>
            </a:gsLst>
            <a:lin ang="5400000"/>
          </a:gradFill>
          <a:ln>
            <a:solidFill>
              <a:srgbClr val="595959"/>
            </a:solidFill>
            <a:miter/>
          </a:ln>
          <a:effectLst>
            <a:outerShdw dist="23000" dir="5400000" rotWithShape="0">
              <a:srgbClr val="808080">
                <a:alpha val="34999"/>
              </a:srgbClr>
            </a:outerShdw>
          </a:effectLst>
        </p:spPr>
        <p:txBody>
          <a:bodyPr lIns="45719" rIns="45719" anchor="ctr"/>
          <a:lstStyle/>
          <a:p>
            <a:pPr algn="ctr">
              <a:defRPr>
                <a:solidFill>
                  <a:srgbClr val="FFFFFF"/>
                </a:solidFill>
                <a:latin typeface="Courier"/>
                <a:ea typeface="Courier"/>
                <a:cs typeface="Courier"/>
                <a:sym typeface="Courier"/>
              </a:defRPr>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39364" y="680368"/>
            <a:ext cx="8267700" cy="4857750"/>
            <a:chOff x="1839364" y="680368"/>
            <a:chExt cx="8267700" cy="4857750"/>
          </a:xfrm>
        </p:grpSpPr>
        <p:pic>
          <p:nvPicPr>
            <p:cNvPr id="47" name="Picture 46"/>
            <p:cNvPicPr>
              <a:picLocks noChangeAspect="1"/>
            </p:cNvPicPr>
            <p:nvPr/>
          </p:nvPicPr>
          <p:blipFill>
            <a:blip r:embed="rId3"/>
            <a:stretch>
              <a:fillRect/>
            </a:stretch>
          </p:blipFill>
          <p:spPr>
            <a:xfrm>
              <a:off x="1839364" y="680368"/>
              <a:ext cx="8267700" cy="4857750"/>
            </a:xfrm>
            <a:prstGeom prst="rect">
              <a:avLst/>
            </a:prstGeom>
          </p:spPr>
        </p:pic>
        <p:grpSp>
          <p:nvGrpSpPr>
            <p:cNvPr id="54" name="Group 53"/>
            <p:cNvGrpSpPr/>
            <p:nvPr/>
          </p:nvGrpSpPr>
          <p:grpSpPr>
            <a:xfrm>
              <a:off x="3048000" y="2307771"/>
              <a:ext cx="5383802" cy="1943838"/>
              <a:chOff x="3048000" y="2307771"/>
              <a:chExt cx="5383802" cy="1943838"/>
            </a:xfrm>
          </p:grpSpPr>
          <p:sp>
            <p:nvSpPr>
              <p:cNvPr id="55" name="Freeform 54"/>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56" name="Flowchart: Connector 55"/>
              <p:cNvSpPr/>
              <p:nvPr/>
            </p:nvSpPr>
            <p:spPr>
              <a:xfrm>
                <a:off x="6975566" y="4088072"/>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7" name="Flowchart: Connector 56"/>
              <p:cNvSpPr/>
              <p:nvPr/>
            </p:nvSpPr>
            <p:spPr>
              <a:xfrm>
                <a:off x="5839639" y="3934970"/>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8" name="Flowchart: Connector 57"/>
              <p:cNvSpPr/>
              <p:nvPr/>
            </p:nvSpPr>
            <p:spPr>
              <a:xfrm>
                <a:off x="7709131" y="4118034"/>
                <a:ext cx="133575" cy="133575"/>
              </a:xfrm>
              <a:prstGeom prst="flowChartConnector">
                <a:avLst/>
              </a:prstGeom>
              <a:solidFill>
                <a:schemeClr val="accent1">
                  <a:lumMod val="75000"/>
                </a:schemeClr>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9" name="Flowchart: Connector 58"/>
              <p:cNvSpPr/>
              <p:nvPr/>
            </p:nvSpPr>
            <p:spPr>
              <a:xfrm>
                <a:off x="8298227" y="4109325"/>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60" name="Flowchart: Connector 59"/>
              <p:cNvSpPr/>
              <p:nvPr/>
            </p:nvSpPr>
            <p:spPr>
              <a:xfrm>
                <a:off x="5168534" y="3739027"/>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62" name="Flowchart: Connector 61"/>
            <p:cNvSpPr/>
            <p:nvPr/>
          </p:nvSpPr>
          <p:spPr>
            <a:xfrm>
              <a:off x="5535703" y="3858169"/>
              <a:ext cx="133575" cy="133575"/>
            </a:xfrm>
            <a:prstGeom prst="flowChartConnector">
              <a:avLst/>
            </a:prstGeom>
            <a:solidFill>
              <a:srgbClr val="FF0000"/>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331" name="TextBox 1"/>
          <p:cNvSpPr txBox="1"/>
          <p:nvPr/>
        </p:nvSpPr>
        <p:spPr>
          <a:xfrm>
            <a:off x="1156153" y="5486400"/>
            <a:ext cx="9391986" cy="9233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lang="en-US" dirty="0">
                <a:solidFill>
                  <a:srgbClr val="FF0000"/>
                </a:solidFill>
              </a:rPr>
              <a:t>Typhoon </a:t>
            </a:r>
            <a:r>
              <a:rPr lang="en-US" dirty="0" err="1">
                <a:solidFill>
                  <a:srgbClr val="FF0000"/>
                </a:solidFill>
              </a:rPr>
              <a:t>Sinlaku</a:t>
            </a:r>
            <a:r>
              <a:rPr lang="en-US" dirty="0">
                <a:solidFill>
                  <a:srgbClr val="FF0000"/>
                </a:solidFill>
              </a:rPr>
              <a:t> </a:t>
            </a:r>
            <a:r>
              <a:rPr lang="en-US" dirty="0"/>
              <a:t>is West of </a:t>
            </a:r>
            <a:r>
              <a:rPr lang="en-US" dirty="0" err="1"/>
              <a:t>Kosrae</a:t>
            </a:r>
            <a:r>
              <a:rPr lang="en-US" dirty="0"/>
              <a:t> and SE of </a:t>
            </a:r>
            <a:r>
              <a:rPr lang="en-US" dirty="0" err="1"/>
              <a:t>Sapwuafik</a:t>
            </a:r>
            <a:r>
              <a:rPr lang="en-US" dirty="0"/>
              <a:t>. </a:t>
            </a:r>
            <a:r>
              <a:rPr dirty="0"/>
              <a:t>All residents </a:t>
            </a:r>
            <a:r>
              <a:rPr lang="en-US" dirty="0"/>
              <a:t>of Kosrae</a:t>
            </a:r>
            <a:r>
              <a:rPr dirty="0"/>
              <a:t> are encouraged to remain in</a:t>
            </a:r>
            <a:r>
              <a:rPr lang="en-US" dirty="0"/>
              <a:t>doors and in</a:t>
            </a:r>
            <a:r>
              <a:rPr dirty="0"/>
              <a:t> safe shelters</a:t>
            </a:r>
            <a:r>
              <a:rPr lang="en-US" dirty="0"/>
              <a:t>, strong tropical storm winds are still within our vicinity </a:t>
            </a:r>
            <a:r>
              <a:rPr dirty="0"/>
              <a:t>until notified conditions are </a:t>
            </a:r>
            <a:r>
              <a:rPr lang="en-US" dirty="0"/>
              <a:t>updated</a:t>
            </a:r>
            <a:r>
              <a:rPr dirty="0"/>
              <a:t> by </a:t>
            </a:r>
            <a:r>
              <a:rPr lang="en-US" dirty="0"/>
              <a:t>Kosrae</a:t>
            </a:r>
            <a:r>
              <a:rPr dirty="0"/>
              <a:t> DCO</a:t>
            </a:r>
            <a:r>
              <a:rPr lang="en-US" dirty="0"/>
              <a:t>. </a:t>
            </a:r>
            <a:endParaRPr dirty="0"/>
          </a:p>
        </p:txBody>
      </p:sp>
      <p:grpSp>
        <p:nvGrpSpPr>
          <p:cNvPr id="64" name="Rounded Rectangle 43"/>
          <p:cNvGrpSpPr/>
          <p:nvPr/>
        </p:nvGrpSpPr>
        <p:grpSpPr>
          <a:xfrm>
            <a:off x="7299130" y="801762"/>
            <a:ext cx="2210390" cy="1621103"/>
            <a:chOff x="-2177897" y="157285"/>
            <a:chExt cx="3181571" cy="2333369"/>
          </a:xfrm>
        </p:grpSpPr>
        <p:sp>
          <p:nvSpPr>
            <p:cNvPr id="65"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66"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Typhoon </a:t>
              </a:r>
              <a:r>
                <a:rPr lang="en-US" sz="900" dirty="0" err="1"/>
                <a:t>Sinlaku</a:t>
              </a:r>
              <a:endParaRPr lang="en-US" sz="900" dirty="0"/>
            </a:p>
            <a:p>
              <a:pPr algn="ctr">
                <a:defRPr sz="1200"/>
              </a:pPr>
              <a:r>
                <a:rPr lang="en-US" sz="900" dirty="0"/>
                <a:t>October 26, 2023 7pm – Advisory 5</a:t>
              </a:r>
              <a:endParaRPr lang="en-US" sz="900" dirty="0">
                <a:solidFill>
                  <a:srgbClr val="FFFFFF"/>
                </a:solidFill>
              </a:endParaRPr>
            </a:p>
            <a:p>
              <a:pPr algn="ctr">
                <a:defRPr sz="1200"/>
              </a:pPr>
              <a:r>
                <a:rPr lang="en-US" sz="900" dirty="0"/>
                <a:t>Current Location: 75 miles West of </a:t>
              </a:r>
              <a:r>
                <a:rPr lang="en-US" sz="900" dirty="0" err="1"/>
                <a:t>Kosrae</a:t>
              </a:r>
              <a:r>
                <a:rPr lang="en-US" sz="900" dirty="0"/>
                <a:t> </a:t>
              </a:r>
            </a:p>
            <a:p>
              <a:pPr algn="ctr">
                <a:defRPr sz="1200"/>
              </a:pPr>
              <a:r>
                <a:rPr lang="en-US" sz="900" dirty="0"/>
                <a:t>Max Sustained Wind 75mph Current Movement 10 mph West Northwest</a:t>
              </a:r>
              <a:endParaRPr lang="en-US" sz="900" dirty="0">
                <a:solidFill>
                  <a:srgbClr val="FFFFFF"/>
                </a:solidFill>
              </a:endParaRPr>
            </a:p>
          </p:txBody>
        </p:sp>
      </p:grpSp>
      <p:grpSp>
        <p:nvGrpSpPr>
          <p:cNvPr id="67" name="Group 66"/>
          <p:cNvGrpSpPr/>
          <p:nvPr/>
        </p:nvGrpSpPr>
        <p:grpSpPr>
          <a:xfrm>
            <a:off x="7234514" y="406716"/>
            <a:ext cx="2261003" cy="522000"/>
            <a:chOff x="9627448" y="183513"/>
            <a:chExt cx="2261003" cy="522000"/>
          </a:xfrm>
        </p:grpSpPr>
        <p:sp>
          <p:nvSpPr>
            <p:cNvPr id="68"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69"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TY </a:t>
              </a:r>
              <a:r>
                <a:rPr lang="en-US" dirty="0" err="1"/>
                <a:t>Sinlaku</a:t>
              </a:r>
              <a:endParaRPr dirty="0"/>
            </a:p>
          </p:txBody>
        </p:sp>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TextBox 17"/>
          <p:cNvSpPr txBox="1"/>
          <p:nvPr/>
        </p:nvSpPr>
        <p:spPr>
          <a:xfrm>
            <a:off x="1024748" y="290250"/>
            <a:ext cx="6649787" cy="3330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t> Scenario: ALL CLEAR! Outside the 300mile radius. </a:t>
            </a:r>
          </a:p>
        </p:txBody>
      </p:sp>
      <p:sp>
        <p:nvSpPr>
          <p:cNvPr id="364" name="TextBox 3"/>
          <p:cNvSpPr txBox="1"/>
          <p:nvPr/>
        </p:nvSpPr>
        <p:spPr>
          <a:xfrm>
            <a:off x="1037670" y="5579048"/>
            <a:ext cx="8261727"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All Clear issued from DCO.</a:t>
            </a:r>
            <a:r>
              <a:rPr lang="en-US" dirty="0"/>
              <a:t> PRAY for Kosrae!</a:t>
            </a:r>
            <a:endParaRPr dirty="0"/>
          </a:p>
        </p:txBody>
      </p:sp>
      <p:pic>
        <p:nvPicPr>
          <p:cNvPr id="22" name="Picture 21"/>
          <p:cNvPicPr>
            <a:picLocks noChangeAspect="1"/>
          </p:cNvPicPr>
          <p:nvPr/>
        </p:nvPicPr>
        <p:blipFill>
          <a:blip r:embed="rId2"/>
          <a:stretch>
            <a:fillRect/>
          </a:stretch>
        </p:blipFill>
        <p:spPr>
          <a:xfrm>
            <a:off x="1446004" y="620412"/>
            <a:ext cx="8267700" cy="4857750"/>
          </a:xfrm>
          <a:prstGeom prst="rect">
            <a:avLst/>
          </a:prstGeom>
        </p:spPr>
      </p:pic>
      <p:grpSp>
        <p:nvGrpSpPr>
          <p:cNvPr id="29" name="Group 28"/>
          <p:cNvGrpSpPr/>
          <p:nvPr/>
        </p:nvGrpSpPr>
        <p:grpSpPr>
          <a:xfrm>
            <a:off x="3048000" y="2307771"/>
            <a:ext cx="5383802" cy="1943838"/>
            <a:chOff x="3048000" y="2307771"/>
            <a:chExt cx="5383802" cy="1943838"/>
          </a:xfrm>
        </p:grpSpPr>
        <p:sp>
          <p:nvSpPr>
            <p:cNvPr id="30" name="Freeform 29"/>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31" name="Flowchart: Connector 30"/>
            <p:cNvSpPr/>
            <p:nvPr/>
          </p:nvSpPr>
          <p:spPr>
            <a:xfrm>
              <a:off x="6975566" y="4088072"/>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2" name="Flowchart: Connector 31"/>
            <p:cNvSpPr/>
            <p:nvPr/>
          </p:nvSpPr>
          <p:spPr>
            <a:xfrm>
              <a:off x="5839639" y="3934970"/>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3" name="Flowchart: Connector 32"/>
            <p:cNvSpPr/>
            <p:nvPr/>
          </p:nvSpPr>
          <p:spPr>
            <a:xfrm>
              <a:off x="7709131" y="4118034"/>
              <a:ext cx="133575" cy="133575"/>
            </a:xfrm>
            <a:prstGeom prst="flowChartConnector">
              <a:avLst/>
            </a:prstGeom>
            <a:solidFill>
              <a:schemeClr val="accent1">
                <a:lumMod val="75000"/>
              </a:schemeClr>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4" name="Flowchart: Connector 33"/>
            <p:cNvSpPr/>
            <p:nvPr/>
          </p:nvSpPr>
          <p:spPr>
            <a:xfrm>
              <a:off x="8298227" y="4109325"/>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5" name="Flowchart: Connector 34"/>
            <p:cNvSpPr/>
            <p:nvPr/>
          </p:nvSpPr>
          <p:spPr>
            <a:xfrm>
              <a:off x="5168534" y="3739027"/>
              <a:ext cx="133575" cy="133575"/>
            </a:xfrm>
            <a:prstGeom prst="flowChartConnector">
              <a:avLst/>
            </a:prstGeom>
            <a:solidFill>
              <a:srgbClr val="FF0000"/>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grpSp>
        <p:nvGrpSpPr>
          <p:cNvPr id="36" name="Rounded Rectangle 43"/>
          <p:cNvGrpSpPr/>
          <p:nvPr/>
        </p:nvGrpSpPr>
        <p:grpSpPr>
          <a:xfrm>
            <a:off x="7299130" y="801762"/>
            <a:ext cx="2210390" cy="1621103"/>
            <a:chOff x="-2177897" y="157285"/>
            <a:chExt cx="3181571" cy="2333369"/>
          </a:xfrm>
        </p:grpSpPr>
        <p:sp>
          <p:nvSpPr>
            <p:cNvPr id="37"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38"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Typhoon </a:t>
              </a:r>
              <a:r>
                <a:rPr lang="en-US" sz="900" dirty="0" err="1"/>
                <a:t>Sinlaku</a:t>
              </a:r>
              <a:endParaRPr lang="en-US" sz="900" dirty="0"/>
            </a:p>
            <a:p>
              <a:pPr algn="ctr">
                <a:defRPr sz="1200"/>
              </a:pPr>
              <a:r>
                <a:rPr lang="en-US" sz="900" dirty="0"/>
                <a:t>October 26, 2023 7pm – Advisory 6</a:t>
              </a:r>
              <a:endParaRPr lang="en-US" sz="900" dirty="0">
                <a:solidFill>
                  <a:srgbClr val="FFFFFF"/>
                </a:solidFill>
              </a:endParaRPr>
            </a:p>
            <a:p>
              <a:pPr algn="ctr">
                <a:defRPr sz="1200"/>
              </a:pPr>
              <a:r>
                <a:rPr lang="en-US" sz="900" dirty="0"/>
                <a:t>Current Location: 300 miles West of </a:t>
              </a:r>
              <a:r>
                <a:rPr lang="en-US" sz="900" dirty="0" err="1"/>
                <a:t>Kosrae</a:t>
              </a:r>
              <a:r>
                <a:rPr lang="en-US" sz="900" dirty="0"/>
                <a:t> </a:t>
              </a:r>
            </a:p>
            <a:p>
              <a:pPr algn="ctr">
                <a:defRPr sz="1200"/>
              </a:pPr>
              <a:r>
                <a:rPr lang="en-US" sz="900" dirty="0"/>
                <a:t>Max Sustained Wind 85mph Current Movement 10 mph West Northwest</a:t>
              </a:r>
              <a:endParaRPr lang="en-US" sz="900" dirty="0">
                <a:solidFill>
                  <a:srgbClr val="FFFFFF"/>
                </a:solidFill>
              </a:endParaRPr>
            </a:p>
          </p:txBody>
        </p:sp>
      </p:grpSp>
      <p:grpSp>
        <p:nvGrpSpPr>
          <p:cNvPr id="39" name="Group 38"/>
          <p:cNvGrpSpPr/>
          <p:nvPr/>
        </p:nvGrpSpPr>
        <p:grpSpPr>
          <a:xfrm>
            <a:off x="7234514" y="406716"/>
            <a:ext cx="2261003" cy="522000"/>
            <a:chOff x="9627448" y="183513"/>
            <a:chExt cx="2261003" cy="522000"/>
          </a:xfrm>
        </p:grpSpPr>
        <p:sp>
          <p:nvSpPr>
            <p:cNvPr id="40"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41"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TY </a:t>
              </a:r>
              <a:r>
                <a:rPr lang="en-US" dirty="0" err="1"/>
                <a:t>Sinlaku</a:t>
              </a:r>
              <a:endParaRPr dirty="0"/>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804670" y="443888"/>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Discussion Questions: </a:t>
            </a:r>
            <a:r>
              <a:rPr lang="en-US" sz="3300" b="1" u="sng" kern="1200" dirty="0">
                <a:solidFill>
                  <a:schemeClr val="accent6">
                    <a:lumMod val="75000"/>
                  </a:schemeClr>
                </a:solidFill>
                <a:latin typeface="+mj-lt"/>
                <a:ea typeface="+mj-ea"/>
                <a:cs typeface="+mj-cs"/>
              </a:rPr>
              <a:t>“All Clear”</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727880" y="1647428"/>
            <a:ext cx="749266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57200" marR="0" indent="-342900" fontAlgn="auto" hangingPunct="1">
              <a:lnSpc>
                <a:spcPct val="90000"/>
              </a:lnSpc>
              <a:spcBef>
                <a:spcPts val="0"/>
              </a:spcBef>
              <a:spcAft>
                <a:spcPts val="600"/>
              </a:spcAft>
              <a:buClrTx/>
              <a:buSzTx/>
              <a:buFont typeface="+mj-lt"/>
              <a:buAutoNum type="arabicPeriod"/>
              <a:tabLst/>
            </a:pPr>
            <a:r>
              <a:rPr kumimoji="0" lang="en-US" sz="3500" b="0" i="0" u="none" strike="noStrike" kern="1200" cap="none" spc="0" normalizeH="0" baseline="0" dirty="0">
                <a:ln>
                  <a:noFill/>
                </a:ln>
                <a:solidFill>
                  <a:schemeClr val="accent4">
                    <a:lumMod val="75000"/>
                  </a:schemeClr>
                </a:solidFill>
                <a:effectLst/>
                <a:uFillTx/>
                <a:sym typeface="Calibri"/>
              </a:rPr>
              <a:t>What resources does your agency have available to respond to the situation and how quickly can they be deployed?</a:t>
            </a:r>
          </a:p>
          <a:p>
            <a:pPr marL="457200" marR="0" indent="-342900" fontAlgn="auto" hangingPunct="1">
              <a:lnSpc>
                <a:spcPct val="90000"/>
              </a:lnSpc>
              <a:spcBef>
                <a:spcPts val="0"/>
              </a:spcBef>
              <a:spcAft>
                <a:spcPts val="600"/>
              </a:spcAft>
              <a:buClrTx/>
              <a:buSzTx/>
              <a:buFont typeface="+mj-lt"/>
              <a:buAutoNum type="arabicPeriod"/>
              <a:tabLst/>
            </a:pPr>
            <a:endParaRPr kumimoji="0" lang="en-US" sz="3500" b="0" i="0" u="none" strike="noStrike" kern="1200" cap="none" spc="0" normalizeH="0" baseline="0" dirty="0">
              <a:ln>
                <a:noFill/>
              </a:ln>
              <a:solidFill>
                <a:schemeClr val="accent4">
                  <a:lumMod val="75000"/>
                </a:schemeClr>
              </a:solidFill>
              <a:effectLst/>
              <a:uFillTx/>
              <a:sym typeface="Calibri"/>
            </a:endParaRPr>
          </a:p>
          <a:p>
            <a:pPr marL="457200" marR="0" indent="-342900" fontAlgn="auto" hangingPunct="1">
              <a:lnSpc>
                <a:spcPct val="90000"/>
              </a:lnSpc>
              <a:spcBef>
                <a:spcPts val="0"/>
              </a:spcBef>
              <a:spcAft>
                <a:spcPts val="600"/>
              </a:spcAft>
              <a:buClrTx/>
              <a:buSzTx/>
              <a:buFont typeface="+mj-lt"/>
              <a:buAutoNum type="arabicPeriod"/>
              <a:tabLst/>
            </a:pPr>
            <a:r>
              <a:rPr lang="en-US" sz="3500" kern="1200" dirty="0">
                <a:solidFill>
                  <a:srgbClr val="0070C0"/>
                </a:solidFill>
              </a:rPr>
              <a:t>Are mutual aid agreements in effect?</a:t>
            </a:r>
            <a:endParaRPr kumimoji="0" lang="en-US" sz="3500" b="0" i="0" u="none" strike="noStrike" kern="1200" cap="none" spc="0" normalizeH="0" baseline="0" dirty="0">
              <a:ln>
                <a:noFill/>
              </a:ln>
              <a:solidFill>
                <a:srgbClr val="0070C0"/>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412766703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972137" y="297193"/>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New Challenges: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524935" y="1806889"/>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114300" marR="0" fontAlgn="auto" hangingPunct="1">
              <a:lnSpc>
                <a:spcPct val="90000"/>
              </a:lnSpc>
              <a:spcBef>
                <a:spcPts val="0"/>
              </a:spcBef>
              <a:spcAft>
                <a:spcPts val="600"/>
              </a:spcAft>
              <a:buClrTx/>
              <a:buSzTx/>
              <a:tabLst/>
            </a:pPr>
            <a:r>
              <a:rPr lang="en-US" sz="3500" u="sng" kern="1200" dirty="0">
                <a:solidFill>
                  <a:schemeClr val="accent2">
                    <a:lumMod val="75000"/>
                  </a:schemeClr>
                </a:solidFill>
                <a:effectLst>
                  <a:outerShdw blurRad="38100" dist="38100" dir="2700000" algn="tl">
                    <a:srgbClr val="000000">
                      <a:alpha val="43137"/>
                    </a:srgbClr>
                  </a:outerShdw>
                </a:effectLst>
              </a:rPr>
              <a:t>DCO</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It was reported that Lelu and </a:t>
            </a:r>
            <a:r>
              <a:rPr kumimoji="0" lang="en-US" sz="3500" b="0" i="0" u="none" strike="noStrike" kern="1200" cap="none" spc="0" normalizeH="0" baseline="0" dirty="0" err="1">
                <a:ln>
                  <a:noFill/>
                </a:ln>
                <a:solidFill>
                  <a:schemeClr val="accent4">
                    <a:lumMod val="75000"/>
                  </a:schemeClr>
                </a:solidFill>
                <a:effectLst/>
                <a:uFillTx/>
                <a:sym typeface="Calibri"/>
              </a:rPr>
              <a:t>Malem</a:t>
            </a:r>
            <a:r>
              <a:rPr kumimoji="0" lang="en-US" sz="3500" b="0" i="0" u="none" strike="noStrike" kern="1200" cap="none" spc="0" normalizeH="0" baseline="0" dirty="0">
                <a:ln>
                  <a:noFill/>
                </a:ln>
                <a:solidFill>
                  <a:schemeClr val="accent4">
                    <a:lumMod val="75000"/>
                  </a:schemeClr>
                </a:solidFill>
                <a:effectLst/>
                <a:uFillTx/>
                <a:sym typeface="Calibri"/>
              </a:rPr>
              <a:t> municipalities have a shortage of critical supplies such as food, fuel and water.</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lang="en-US" sz="3500" kern="1200" dirty="0">
                <a:solidFill>
                  <a:schemeClr val="accent4">
                    <a:lumMod val="75000"/>
                  </a:schemeClr>
                </a:solidFill>
              </a:rPr>
              <a:t>How will your agency prioritize its resource allocation to ensure that the most critical needs are met first?</a:t>
            </a:r>
            <a:endParaRPr kumimoji="0" lang="en-US" sz="3500" b="0" i="0" u="none" strike="noStrike" kern="1200" cap="none" spc="0" normalizeH="0" baseline="0" dirty="0">
              <a:ln>
                <a:noFill/>
              </a:ln>
              <a:solidFill>
                <a:schemeClr val="accent4">
                  <a:lumMod val="75000"/>
                </a:schemeClr>
              </a:solidFill>
              <a:effectLst/>
              <a:uFillTx/>
              <a:sym typeface="Calibri"/>
            </a:endParaRP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73049163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816413" y="334949"/>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New Challenges: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668868" y="1629089"/>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114300" marR="0" fontAlgn="auto" hangingPunct="1">
              <a:lnSpc>
                <a:spcPct val="90000"/>
              </a:lnSpc>
              <a:spcBef>
                <a:spcPts val="0"/>
              </a:spcBef>
              <a:spcAft>
                <a:spcPts val="600"/>
              </a:spcAft>
              <a:buClrTx/>
              <a:buSzTx/>
              <a:tabLst/>
            </a:pPr>
            <a:r>
              <a:rPr lang="en-US" sz="3500" u="sng" kern="1200" dirty="0">
                <a:solidFill>
                  <a:schemeClr val="accent2">
                    <a:lumMod val="75000"/>
                  </a:schemeClr>
                </a:solidFill>
                <a:effectLst>
                  <a:outerShdw blurRad="38100" dist="38100" dir="2700000" algn="tl">
                    <a:srgbClr val="000000">
                      <a:alpha val="43137"/>
                    </a:srgbClr>
                  </a:outerShdw>
                </a:effectLst>
              </a:rPr>
              <a:t>Kosrae Utilities Authority</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The typhoon has caused widespread power outages in the area, affecting several communities. Discuss the necessary steps to be undertaken to ensure that power will be restored the soonest time possible.</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310348914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972137" y="297193"/>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New Challenges: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524935" y="1806889"/>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114300" marR="0" fontAlgn="auto" hangingPunct="1">
              <a:lnSpc>
                <a:spcPct val="90000"/>
              </a:lnSpc>
              <a:spcBef>
                <a:spcPts val="0"/>
              </a:spcBef>
              <a:spcAft>
                <a:spcPts val="600"/>
              </a:spcAft>
              <a:buClrTx/>
              <a:buSzTx/>
              <a:tabLst/>
            </a:pPr>
            <a:r>
              <a:rPr lang="en-US" sz="3500" u="sng" kern="1200" dirty="0">
                <a:solidFill>
                  <a:schemeClr val="accent2">
                    <a:lumMod val="75000"/>
                  </a:schemeClr>
                </a:solidFill>
                <a:effectLst>
                  <a:outerShdw blurRad="38100" dist="38100" dir="2700000" algn="tl">
                    <a:srgbClr val="000000">
                      <a:alpha val="43137"/>
                    </a:srgbClr>
                  </a:outerShdw>
                </a:effectLst>
              </a:rPr>
              <a:t>FSM Telecom</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The typhoon has damaged the communication infrastructure resulting in partial / complete </a:t>
            </a:r>
            <a:r>
              <a:rPr lang="en-US" sz="3500" kern="1200" dirty="0">
                <a:solidFill>
                  <a:schemeClr val="accent4">
                    <a:lumMod val="75000"/>
                  </a:schemeClr>
                </a:solidFill>
              </a:rPr>
              <a:t>loss of phone lines, mobile networks and internet connectivity. </a:t>
            </a:r>
            <a:r>
              <a:rPr kumimoji="0" lang="en-US" sz="3500" b="0" i="0" u="none" strike="noStrike" kern="1200" cap="none" spc="0" normalizeH="0" baseline="0" dirty="0">
                <a:ln>
                  <a:noFill/>
                </a:ln>
                <a:solidFill>
                  <a:schemeClr val="accent4">
                    <a:lumMod val="75000"/>
                  </a:schemeClr>
                </a:solidFill>
                <a:effectLst/>
                <a:uFillTx/>
                <a:sym typeface="Calibri"/>
              </a:rPr>
              <a:t>Discuss the necessary steps to be undertaken to ensure that communication will be restored the soonest time possible.</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90105659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972137" y="297193"/>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New Challenges: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524935" y="1806889"/>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114300" marR="0" fontAlgn="auto" hangingPunct="1">
              <a:lnSpc>
                <a:spcPct val="90000"/>
              </a:lnSpc>
              <a:spcBef>
                <a:spcPts val="0"/>
              </a:spcBef>
              <a:spcAft>
                <a:spcPts val="600"/>
              </a:spcAft>
              <a:buClrTx/>
              <a:buSzTx/>
              <a:tabLst/>
            </a:pPr>
            <a:r>
              <a:rPr lang="en-US" sz="3500" u="sng" kern="1200" dirty="0">
                <a:solidFill>
                  <a:schemeClr val="accent2">
                    <a:lumMod val="75000"/>
                  </a:schemeClr>
                </a:solidFill>
                <a:effectLst>
                  <a:outerShdw blurRad="38100" dist="38100" dir="2700000" algn="tl">
                    <a:srgbClr val="000000">
                      <a:alpha val="43137"/>
                    </a:srgbClr>
                  </a:outerShdw>
                </a:effectLst>
              </a:rPr>
              <a:t>Health</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It was reported that </a:t>
            </a:r>
            <a:r>
              <a:rPr kumimoji="0" lang="en-US" sz="3500" b="0" i="0" u="none" strike="noStrike" kern="1200" cap="none" spc="0" normalizeH="0" baseline="0" dirty="0" err="1">
                <a:ln>
                  <a:noFill/>
                </a:ln>
                <a:solidFill>
                  <a:schemeClr val="accent4">
                    <a:lumMod val="75000"/>
                  </a:schemeClr>
                </a:solidFill>
                <a:effectLst/>
                <a:uFillTx/>
                <a:sym typeface="Calibri"/>
              </a:rPr>
              <a:t>Tafunsak</a:t>
            </a:r>
            <a:r>
              <a:rPr kumimoji="0" lang="en-US" sz="3500" b="0" i="0" u="none" strike="noStrike" kern="1200" cap="none" spc="0" normalizeH="0" baseline="0" dirty="0">
                <a:ln>
                  <a:noFill/>
                </a:ln>
                <a:solidFill>
                  <a:schemeClr val="accent4">
                    <a:lumMod val="75000"/>
                  </a:schemeClr>
                </a:solidFill>
                <a:effectLst/>
                <a:uFillTx/>
                <a:sym typeface="Calibri"/>
              </a:rPr>
              <a:t> and </a:t>
            </a:r>
            <a:r>
              <a:rPr kumimoji="0" lang="en-US" sz="3500" b="0" i="0" u="none" strike="noStrike" kern="1200" cap="none" spc="0" normalizeH="0" baseline="0" dirty="0" err="1">
                <a:ln>
                  <a:noFill/>
                </a:ln>
                <a:solidFill>
                  <a:schemeClr val="accent4">
                    <a:lumMod val="75000"/>
                  </a:schemeClr>
                </a:solidFill>
                <a:effectLst/>
                <a:uFillTx/>
                <a:sym typeface="Calibri"/>
              </a:rPr>
              <a:t>Utwe</a:t>
            </a:r>
            <a:r>
              <a:rPr kumimoji="0" lang="en-US" sz="3500" b="0" i="0" u="none" strike="noStrike" kern="1200" cap="none" spc="0" normalizeH="0" baseline="0" dirty="0">
                <a:ln>
                  <a:noFill/>
                </a:ln>
                <a:solidFill>
                  <a:schemeClr val="accent4">
                    <a:lumMod val="75000"/>
                  </a:schemeClr>
                </a:solidFill>
                <a:effectLst/>
                <a:uFillTx/>
                <a:sym typeface="Calibri"/>
              </a:rPr>
              <a:t> </a:t>
            </a:r>
            <a:r>
              <a:rPr lang="en-US" sz="3500" kern="1200" dirty="0">
                <a:solidFill>
                  <a:schemeClr val="accent4">
                    <a:lumMod val="75000"/>
                  </a:schemeClr>
                </a:solidFill>
              </a:rPr>
              <a:t>are</a:t>
            </a:r>
            <a:r>
              <a:rPr kumimoji="0" lang="en-US" sz="3500" b="0" i="0" u="none" strike="noStrike" kern="1200" cap="none" spc="0" normalizeH="0" baseline="0" dirty="0">
                <a:ln>
                  <a:noFill/>
                </a:ln>
                <a:solidFill>
                  <a:schemeClr val="accent4">
                    <a:lumMod val="75000"/>
                  </a:schemeClr>
                </a:solidFill>
                <a:effectLst/>
                <a:uFillTx/>
                <a:sym typeface="Calibri"/>
              </a:rPr>
              <a:t> experiencing a diarrhea outbreak, with many residents affected. Discuss ways to manage the health situation.</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166995973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972137" y="297193"/>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New Challenges: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524935" y="1806889"/>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114300" marR="0" fontAlgn="auto" hangingPunct="1">
              <a:lnSpc>
                <a:spcPct val="90000"/>
              </a:lnSpc>
              <a:spcBef>
                <a:spcPts val="0"/>
              </a:spcBef>
              <a:spcAft>
                <a:spcPts val="600"/>
              </a:spcAft>
              <a:buClrTx/>
              <a:buSzTx/>
              <a:tabLst/>
            </a:pPr>
            <a:r>
              <a:rPr lang="en-US" sz="3500" u="sng" kern="1200" dirty="0">
                <a:solidFill>
                  <a:schemeClr val="accent2">
                    <a:lumMod val="75000"/>
                  </a:schemeClr>
                </a:solidFill>
                <a:effectLst>
                  <a:outerShdw blurRad="38100" dist="38100" dir="2700000" algn="tl">
                    <a:srgbClr val="000000">
                      <a:alpha val="43137"/>
                    </a:srgbClr>
                  </a:outerShdw>
                </a:effectLst>
              </a:rPr>
              <a:t>DCO</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Due to continuous heavy rain _________ municipality with steep areas experienced landslides, displacing 5 families. Discuss ways for their relocation and recovery assistance.</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289580614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2972137" y="297193"/>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kumimoji="0" lang="en-US" sz="3300" b="1" i="0" u="sng" strike="noStrike" kern="1200" cap="none" spc="0" normalizeH="0" baseline="0" dirty="0">
                <a:ln>
                  <a:noFill/>
                </a:ln>
                <a:solidFill>
                  <a:schemeClr val="accent6">
                    <a:lumMod val="75000"/>
                  </a:schemeClr>
                </a:solidFill>
                <a:uFillTx/>
                <a:latin typeface="+mj-lt"/>
                <a:ea typeface="+mj-ea"/>
                <a:cs typeface="+mj-cs"/>
                <a:sym typeface="Calibri"/>
              </a:rPr>
              <a:t>Wrap –up Questions: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516468" y="2092103"/>
            <a:ext cx="8906932"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kumimoji="0" lang="en-US" sz="3500" b="0" i="0" u="none" strike="noStrike" kern="1200" cap="none" spc="0" normalizeH="0" baseline="0" dirty="0">
                <a:ln>
                  <a:noFill/>
                </a:ln>
                <a:solidFill>
                  <a:schemeClr val="accent4">
                    <a:lumMod val="75000"/>
                  </a:schemeClr>
                </a:solidFill>
                <a:effectLst/>
                <a:uFillTx/>
                <a:sym typeface="Calibri"/>
              </a:rPr>
              <a:t>We hope that this exercise has highlighted the strengths, weaknesses and gaps in your department’s SOP on disaster response.</a:t>
            </a:r>
          </a:p>
          <a:p>
            <a:pPr marL="571500" marR="0" indent="-457200" fontAlgn="auto" hangingPunct="1">
              <a:lnSpc>
                <a:spcPct val="90000"/>
              </a:lnSpc>
              <a:spcBef>
                <a:spcPts val="0"/>
              </a:spcBef>
              <a:spcAft>
                <a:spcPts val="600"/>
              </a:spcAft>
              <a:buClrTx/>
              <a:buSzTx/>
              <a:buFont typeface="Arial" panose="020B0604020202020204" pitchFamily="34" charset="0"/>
              <a:buChar char="•"/>
              <a:tabLst/>
            </a:pPr>
            <a:endParaRPr kumimoji="0" lang="en-US" sz="3500" b="0" i="0" u="none" strike="noStrike" kern="1200" cap="none" spc="0" normalizeH="0" baseline="0" dirty="0">
              <a:ln>
                <a:noFill/>
              </a:ln>
              <a:solidFill>
                <a:schemeClr val="accent4">
                  <a:lumMod val="75000"/>
                </a:schemeClr>
              </a:solidFill>
              <a:effectLst/>
              <a:uFillTx/>
              <a:sym typeface="Calibri"/>
            </a:endParaRPr>
          </a:p>
          <a:p>
            <a:pPr marL="571500" marR="0" indent="-457200" fontAlgn="auto" hangingPunct="1">
              <a:lnSpc>
                <a:spcPct val="90000"/>
              </a:lnSpc>
              <a:spcBef>
                <a:spcPts val="0"/>
              </a:spcBef>
              <a:spcAft>
                <a:spcPts val="600"/>
              </a:spcAft>
              <a:buClrTx/>
              <a:buSzTx/>
              <a:buFont typeface="Arial" panose="020B0604020202020204" pitchFamily="34" charset="0"/>
              <a:buChar char="•"/>
              <a:tabLst/>
            </a:pPr>
            <a:r>
              <a:rPr lang="en-US" sz="3500" kern="1200" dirty="0">
                <a:solidFill>
                  <a:schemeClr val="accent4">
                    <a:lumMod val="75000"/>
                  </a:schemeClr>
                </a:solidFill>
              </a:rPr>
              <a:t>Considering the outcomes of this exercise,  how can we better prepare for unexpected events in the future?</a:t>
            </a:r>
            <a:endParaRPr kumimoji="0" lang="en-US" sz="3500" b="0" i="0" u="none" strike="noStrike" kern="1200" cap="none" spc="0" normalizeH="0" baseline="0" dirty="0">
              <a:ln>
                <a:noFill/>
              </a:ln>
              <a:solidFill>
                <a:schemeClr val="accent4">
                  <a:lumMod val="75000"/>
                </a:schemeClr>
              </a:solidFill>
              <a:effectLst/>
              <a:uFillTx/>
              <a:sym typeface="Calibri"/>
            </a:endParaRPr>
          </a:p>
          <a:p>
            <a:pPr marL="571500" marR="0" indent="-457200" fontAlgn="auto" hangingPunct="1">
              <a:lnSpc>
                <a:spcPct val="90000"/>
              </a:lnSpc>
              <a:spcBef>
                <a:spcPts val="0"/>
              </a:spcBef>
              <a:spcAft>
                <a:spcPts val="600"/>
              </a:spcAft>
              <a:buClrTx/>
              <a:buSzTx/>
              <a:buFont typeface="Arial" panose="020B0604020202020204" pitchFamily="34" charset="0"/>
              <a:buChar char="•"/>
              <a:tabLst/>
            </a:pPr>
            <a:endParaRPr kumimoji="0" lang="en-US" sz="3500" b="0" i="0" u="none" strike="noStrike" kern="1200" cap="none" spc="0" normalizeH="0" baseline="0" dirty="0">
              <a:ln>
                <a:noFill/>
              </a:ln>
              <a:solidFill>
                <a:schemeClr val="accent4">
                  <a:lumMod val="75000"/>
                </a:schemeClr>
              </a:solidFill>
              <a:effectLst/>
              <a:uFillTx/>
              <a:sym typeface="Calibri"/>
            </a:endParaRP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9769" y="1629090"/>
            <a:ext cx="2671977" cy="2671977"/>
          </a:xfrm>
          <a:prstGeom prst="rect">
            <a:avLst/>
          </a:prstGeom>
        </p:spPr>
      </p:pic>
    </p:spTree>
    <p:extLst>
      <p:ext uri="{BB962C8B-B14F-4D97-AF65-F5344CB8AC3E}">
        <p14:creationId xmlns:p14="http://schemas.microsoft.com/office/powerpoint/2010/main" val="15804613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ctrTitle"/>
          </p:nvPr>
        </p:nvSpPr>
        <p:spPr>
          <a:prstGeom prst="rect">
            <a:avLst/>
          </a:prstGeom>
        </p:spPr>
        <p:txBody>
          <a:bodyPr/>
          <a:lstStyle/>
          <a:p>
            <a:endParaRPr/>
          </a:p>
        </p:txBody>
      </p:sp>
      <p:sp>
        <p:nvSpPr>
          <p:cNvPr id="180"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81" name="Picture 3" descr="Picture 3"/>
          <p:cNvPicPr>
            <a:picLocks noChangeAspect="1"/>
          </p:cNvPicPr>
          <p:nvPr/>
        </p:nvPicPr>
        <p:blipFill>
          <a:blip r:embed="rId2"/>
          <a:stretch>
            <a:fillRect/>
          </a:stretch>
        </p:blipFill>
        <p:spPr>
          <a:xfrm>
            <a:off x="453081" y="181233"/>
            <a:ext cx="11343503" cy="625251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39364" y="680368"/>
            <a:ext cx="8267700" cy="4857750"/>
          </a:xfrm>
          <a:prstGeom prst="rect">
            <a:avLst/>
          </a:prstGeom>
        </p:spPr>
      </p:pic>
      <p:grpSp>
        <p:nvGrpSpPr>
          <p:cNvPr id="186" name="Rounded Rectangle 43"/>
          <p:cNvGrpSpPr/>
          <p:nvPr/>
        </p:nvGrpSpPr>
        <p:grpSpPr>
          <a:xfrm>
            <a:off x="7299130" y="801762"/>
            <a:ext cx="2210390" cy="1621103"/>
            <a:chOff x="-2177897" y="157285"/>
            <a:chExt cx="3181571" cy="2333369"/>
          </a:xfrm>
        </p:grpSpPr>
        <p:sp>
          <p:nvSpPr>
            <p:cNvPr id="184"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185"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Tropical Depression 96W</a:t>
              </a:r>
            </a:p>
            <a:p>
              <a:pPr algn="ctr">
                <a:defRPr sz="1200"/>
              </a:pPr>
              <a:r>
                <a:rPr lang="en-US" sz="900" dirty="0"/>
                <a:t>October 24, 2023 7pm – Advisory 1</a:t>
              </a:r>
              <a:endParaRPr lang="en-US" sz="900" dirty="0">
                <a:solidFill>
                  <a:srgbClr val="FFFFFF"/>
                </a:solidFill>
              </a:endParaRPr>
            </a:p>
            <a:p>
              <a:pPr algn="ctr">
                <a:defRPr sz="1200"/>
              </a:pPr>
              <a:r>
                <a:rPr lang="en-US" sz="900" dirty="0"/>
                <a:t>Current Location: just passing South of Majuro heading toward </a:t>
              </a:r>
              <a:r>
                <a:rPr lang="en-US" sz="900" dirty="0" err="1"/>
                <a:t>Kosrae</a:t>
              </a:r>
              <a:r>
                <a:rPr lang="en-US" sz="900" dirty="0"/>
                <a:t> </a:t>
              </a:r>
            </a:p>
            <a:p>
              <a:pPr algn="ctr">
                <a:defRPr sz="1200"/>
              </a:pPr>
              <a:r>
                <a:rPr lang="en-US" sz="900" dirty="0"/>
                <a:t>Max Sustained Wind 20mph Current Movement 15mph West</a:t>
              </a:r>
              <a:endParaRPr sz="900" dirty="0"/>
            </a:p>
          </p:txBody>
        </p:sp>
      </p:grpSp>
      <p:sp>
        <p:nvSpPr>
          <p:cNvPr id="187" name="TextBox 1"/>
          <p:cNvSpPr txBox="1"/>
          <p:nvPr/>
        </p:nvSpPr>
        <p:spPr>
          <a:xfrm>
            <a:off x="1347297" y="263610"/>
            <a:ext cx="364030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Scenario </a:t>
            </a:r>
            <a:r>
              <a:rPr lang="en-US" dirty="0"/>
              <a:t>72 </a:t>
            </a:r>
            <a:r>
              <a:rPr dirty="0" err="1"/>
              <a:t>hrs</a:t>
            </a:r>
            <a:r>
              <a:rPr dirty="0"/>
              <a:t>: Typhoon Watch</a:t>
            </a:r>
          </a:p>
        </p:txBody>
      </p:sp>
      <p:sp>
        <p:nvSpPr>
          <p:cNvPr id="189" name="TextBox 42"/>
          <p:cNvSpPr txBox="1"/>
          <p:nvPr/>
        </p:nvSpPr>
        <p:spPr>
          <a:xfrm>
            <a:off x="439829" y="5652167"/>
            <a:ext cx="11679277" cy="954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r>
              <a:rPr sz="1400" dirty="0"/>
              <a:t>Advisory 1: A </a:t>
            </a:r>
            <a:r>
              <a:rPr lang="en-US" sz="1400" dirty="0">
                <a:solidFill>
                  <a:srgbClr val="FF0000"/>
                </a:solidFill>
              </a:rPr>
              <a:t>Tropical Depression (96W) </a:t>
            </a:r>
            <a:r>
              <a:rPr lang="en-US" sz="1400" dirty="0"/>
              <a:t>has been developed south of Majuro</a:t>
            </a:r>
            <a:r>
              <a:rPr sz="1400" dirty="0"/>
              <a:t>.  </a:t>
            </a:r>
          </a:p>
          <a:p>
            <a:r>
              <a:rPr lang="en-US" sz="1400" dirty="0"/>
              <a:t>96W is slowly developing and moving West</a:t>
            </a:r>
            <a:r>
              <a:rPr sz="1400" dirty="0"/>
              <a:t> including winds of </a:t>
            </a:r>
            <a:r>
              <a:rPr lang="en-US" sz="1400" dirty="0"/>
              <a:t>20</a:t>
            </a:r>
            <a:r>
              <a:rPr sz="1400" dirty="0"/>
              <a:t>mph are possible within </a:t>
            </a:r>
            <a:r>
              <a:rPr sz="1400" b="1" dirty="0"/>
              <a:t>48</a:t>
            </a:r>
            <a:r>
              <a:rPr lang="en-US" sz="1400" b="1" dirty="0"/>
              <a:t> – 72 </a:t>
            </a:r>
            <a:r>
              <a:rPr sz="1400" b="1" dirty="0" err="1"/>
              <a:t>hrs</a:t>
            </a:r>
            <a:r>
              <a:rPr sz="1400" b="1" dirty="0"/>
              <a:t> of </a:t>
            </a:r>
            <a:r>
              <a:rPr lang="en-US" sz="1400" b="1" dirty="0" err="1"/>
              <a:t>Kosrae</a:t>
            </a:r>
            <a:r>
              <a:rPr sz="1400" dirty="0"/>
              <a:t>.   At 7pm </a:t>
            </a:r>
            <a:r>
              <a:rPr lang="en-US" sz="1400" dirty="0" err="1"/>
              <a:t>Kosrae</a:t>
            </a:r>
            <a:r>
              <a:rPr sz="1400" dirty="0"/>
              <a:t> LST .. </a:t>
            </a:r>
            <a:r>
              <a:rPr lang="en-US" sz="1400" dirty="0"/>
              <a:t>96W </a:t>
            </a:r>
            <a:r>
              <a:rPr sz="1400" dirty="0"/>
              <a:t>is currently moving at </a:t>
            </a:r>
            <a:r>
              <a:rPr lang="en-US" sz="1400" dirty="0"/>
              <a:t>1</a:t>
            </a:r>
            <a:r>
              <a:rPr sz="1400" dirty="0"/>
              <a:t>5mph.  Maximum sustained winds are estimated to be </a:t>
            </a:r>
            <a:r>
              <a:rPr lang="en-US" sz="1400" dirty="0"/>
              <a:t>20</a:t>
            </a:r>
            <a:r>
              <a:rPr sz="1400" dirty="0"/>
              <a:t>mph, intensification is expected in the next </a:t>
            </a:r>
            <a:r>
              <a:rPr lang="en-US" sz="1400" dirty="0"/>
              <a:t>48 </a:t>
            </a:r>
            <a:r>
              <a:rPr sz="1400" dirty="0"/>
              <a:t>to </a:t>
            </a:r>
            <a:r>
              <a:rPr lang="en-US" sz="1400" dirty="0"/>
              <a:t>72</a:t>
            </a:r>
            <a:r>
              <a:rPr sz="1400" dirty="0"/>
              <a:t> hours.  Next advisory will be issued in </a:t>
            </a:r>
            <a:r>
              <a:rPr lang="en-US" sz="1400" dirty="0"/>
              <a:t>12 hours or sooner if there is any sudden changes in forecast.</a:t>
            </a:r>
            <a:endParaRPr sz="1400" dirty="0"/>
          </a:p>
        </p:txBody>
      </p:sp>
      <p:grpSp>
        <p:nvGrpSpPr>
          <p:cNvPr id="3" name="Group 2"/>
          <p:cNvGrpSpPr/>
          <p:nvPr/>
        </p:nvGrpSpPr>
        <p:grpSpPr>
          <a:xfrm>
            <a:off x="7234514" y="406716"/>
            <a:ext cx="2261003" cy="522000"/>
            <a:chOff x="9627448" y="183513"/>
            <a:chExt cx="2261003" cy="522000"/>
          </a:xfrm>
        </p:grpSpPr>
        <p:sp>
          <p:nvSpPr>
            <p:cNvPr id="190"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191"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TD 96W</a:t>
              </a:r>
              <a:endParaRPr dirty="0"/>
            </a:p>
          </p:txBody>
        </p:sp>
      </p:grpSp>
      <p:grpSp>
        <p:nvGrpSpPr>
          <p:cNvPr id="15" name="Group 14"/>
          <p:cNvGrpSpPr/>
          <p:nvPr/>
        </p:nvGrpSpPr>
        <p:grpSpPr>
          <a:xfrm>
            <a:off x="3048000" y="2307771"/>
            <a:ext cx="5383802" cy="1943838"/>
            <a:chOff x="3048000" y="2307771"/>
            <a:chExt cx="5383802" cy="1943838"/>
          </a:xfrm>
        </p:grpSpPr>
        <p:sp>
          <p:nvSpPr>
            <p:cNvPr id="13" name="Freeform 12"/>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14" name="Flowchart: Connector 13"/>
            <p:cNvSpPr/>
            <p:nvPr/>
          </p:nvSpPr>
          <p:spPr>
            <a:xfrm>
              <a:off x="6975566" y="4088072"/>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3" name="Flowchart: Connector 52"/>
            <p:cNvSpPr/>
            <p:nvPr/>
          </p:nvSpPr>
          <p:spPr>
            <a:xfrm>
              <a:off x="5839639" y="3934970"/>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4" name="Flowchart: Connector 53"/>
            <p:cNvSpPr/>
            <p:nvPr/>
          </p:nvSpPr>
          <p:spPr>
            <a:xfrm>
              <a:off x="7709131" y="4118034"/>
              <a:ext cx="133575" cy="133575"/>
            </a:xfrm>
            <a:prstGeom prst="flowChartConnector">
              <a:avLst/>
            </a:prstGeom>
            <a:solidFill>
              <a:schemeClr val="accent1">
                <a:lumMod val="75000"/>
              </a:schemeClr>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5" name="Flowchart: Connector 54"/>
            <p:cNvSpPr/>
            <p:nvPr/>
          </p:nvSpPr>
          <p:spPr>
            <a:xfrm>
              <a:off x="8298227" y="4109325"/>
              <a:ext cx="133575" cy="133575"/>
            </a:xfrm>
            <a:prstGeom prst="flowChartConnector">
              <a:avLst/>
            </a:prstGeom>
            <a:solidFill>
              <a:srgbClr val="FF0000"/>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6" name="Flowchart: Connector 55"/>
            <p:cNvSpPr/>
            <p:nvPr/>
          </p:nvSpPr>
          <p:spPr>
            <a:xfrm>
              <a:off x="5168534" y="3739027"/>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1232894" y="441995"/>
            <a:ext cx="6822054"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Discussion Questions: </a:t>
            </a:r>
            <a:r>
              <a:rPr lang="en-US" sz="3300" b="1" u="sng" kern="1200" dirty="0">
                <a:solidFill>
                  <a:schemeClr val="accent6">
                    <a:lumMod val="75000"/>
                  </a:schemeClr>
                </a:solidFill>
                <a:latin typeface="+mj-lt"/>
                <a:ea typeface="+mj-ea"/>
                <a:cs typeface="+mj-cs"/>
              </a:rPr>
              <a:t>72 hours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804671" y="1896046"/>
            <a:ext cx="7202507"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57200" marR="0" indent="-342900" fontAlgn="auto" hangingPunct="1">
              <a:lnSpc>
                <a:spcPct val="90000"/>
              </a:lnSpc>
              <a:spcBef>
                <a:spcPts val="0"/>
              </a:spcBef>
              <a:spcAft>
                <a:spcPts val="600"/>
              </a:spcAft>
              <a:buClrTx/>
              <a:buSzTx/>
              <a:buFont typeface="+mj-lt"/>
              <a:buAutoNum type="arabicPeriod"/>
              <a:tabLst/>
            </a:pPr>
            <a:r>
              <a:rPr kumimoji="0" lang="en-US" sz="3500" b="0" i="0" u="none" strike="noStrike" kern="1200" cap="none" spc="0" normalizeH="0" baseline="0" dirty="0">
                <a:ln>
                  <a:noFill/>
                </a:ln>
                <a:solidFill>
                  <a:schemeClr val="accent4">
                    <a:lumMod val="75000"/>
                  </a:schemeClr>
                </a:solidFill>
                <a:effectLst/>
                <a:uFillTx/>
                <a:sym typeface="Calibri"/>
              </a:rPr>
              <a:t>Based on your Department’s SOP what steps will your agency undertake to respond to the information received?</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tx1"/>
              </a:solidFill>
              <a:effectLst/>
              <a:uFillTx/>
              <a:sym typeface="Calibri"/>
            </a:endParaRPr>
          </a:p>
          <a:p>
            <a:pPr marL="628650" marR="0" indent="-514350" fontAlgn="auto" hangingPunct="1">
              <a:lnSpc>
                <a:spcPct val="90000"/>
              </a:lnSpc>
              <a:spcBef>
                <a:spcPts val="0"/>
              </a:spcBef>
              <a:spcAft>
                <a:spcPts val="600"/>
              </a:spcAft>
              <a:buClrTx/>
              <a:buSzTx/>
              <a:buFont typeface="+mj-lt"/>
              <a:buAutoNum type="arabicPeriod" startAt="2"/>
              <a:tabLst/>
            </a:pPr>
            <a:r>
              <a:rPr lang="en-US" sz="3500" kern="1200" dirty="0">
                <a:solidFill>
                  <a:srgbClr val="FF9966"/>
                </a:solidFill>
              </a:rPr>
              <a:t>What preparations need to be done?</a:t>
            </a:r>
            <a:endParaRPr kumimoji="0" lang="en-US" sz="3500" b="0" i="0" u="none" strike="noStrike" kern="1200" cap="none" spc="0" normalizeH="0" baseline="0" dirty="0">
              <a:ln>
                <a:noFill/>
              </a:ln>
              <a:solidFill>
                <a:srgbClr val="FF9966"/>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41413838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TextBox 3"/>
          <p:cNvSpPr txBox="1"/>
          <p:nvPr/>
        </p:nvSpPr>
        <p:spPr>
          <a:xfrm>
            <a:off x="1089559" y="573824"/>
            <a:ext cx="664978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 Scenario </a:t>
            </a:r>
            <a:r>
              <a:rPr lang="en-US" dirty="0"/>
              <a:t>48</a:t>
            </a:r>
            <a:r>
              <a:rPr dirty="0"/>
              <a:t>hrs: Typhoon Warning  </a:t>
            </a:r>
          </a:p>
        </p:txBody>
      </p:sp>
      <p:sp>
        <p:nvSpPr>
          <p:cNvPr id="257" name="TextBox 59"/>
          <p:cNvSpPr txBox="1"/>
          <p:nvPr/>
        </p:nvSpPr>
        <p:spPr>
          <a:xfrm>
            <a:off x="1089559" y="5942793"/>
            <a:ext cx="9349617"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sz="1200" dirty="0"/>
              <a:t>Advisory 2 : </a:t>
            </a:r>
            <a:r>
              <a:rPr lang="en-US" sz="1200" dirty="0">
                <a:solidFill>
                  <a:srgbClr val="FF0000"/>
                </a:solidFill>
              </a:rPr>
              <a:t>Tropical Storm (16W) </a:t>
            </a:r>
            <a:r>
              <a:rPr sz="1200" dirty="0"/>
              <a:t>is now </a:t>
            </a:r>
            <a:r>
              <a:rPr lang="en-US" sz="1200" dirty="0"/>
              <a:t>developed around RMI and moving towards the State of </a:t>
            </a:r>
            <a:r>
              <a:rPr lang="en-US" sz="1200" dirty="0" err="1"/>
              <a:t>Kosrae</a:t>
            </a:r>
            <a:r>
              <a:rPr lang="en-US" sz="1200" dirty="0"/>
              <a:t>.</a:t>
            </a:r>
            <a:r>
              <a:rPr sz="1200" dirty="0"/>
              <a:t> </a:t>
            </a:r>
            <a:r>
              <a:rPr lang="en-US" sz="1200" dirty="0">
                <a:solidFill>
                  <a:srgbClr val="FF0000"/>
                </a:solidFill>
              </a:rPr>
              <a:t>Tropical Storm watch </a:t>
            </a:r>
            <a:r>
              <a:rPr sz="1200" dirty="0"/>
              <a:t>is </a:t>
            </a:r>
            <a:r>
              <a:rPr lang="en-US" sz="1200" dirty="0"/>
              <a:t>now</a:t>
            </a:r>
            <a:r>
              <a:rPr sz="1200" dirty="0"/>
              <a:t> in effect for </a:t>
            </a:r>
            <a:r>
              <a:rPr lang="en-US" sz="1200" dirty="0"/>
              <a:t>the State of </a:t>
            </a:r>
            <a:r>
              <a:rPr lang="en-US" sz="1200" dirty="0" err="1"/>
              <a:t>Kosrae</a:t>
            </a:r>
            <a:r>
              <a:rPr lang="en-US" sz="1200" dirty="0"/>
              <a:t>. 16W is still developing and expected to intensify within the next 12 hours.  Please be advised that the forecasted track puts 16W right south of </a:t>
            </a:r>
            <a:r>
              <a:rPr lang="en-US" sz="1200" dirty="0" err="1"/>
              <a:t>Kosrae</a:t>
            </a:r>
            <a:r>
              <a:rPr lang="en-US" sz="1200" dirty="0"/>
              <a:t> within the next 48 hours.</a:t>
            </a:r>
            <a:r>
              <a:rPr sz="1200" dirty="0"/>
              <a:t>  Next advisory will be issued in</a:t>
            </a:r>
            <a:r>
              <a:rPr lang="en-US" sz="1200" dirty="0"/>
              <a:t> 12 hours or sooner if any changes are made to forecast.</a:t>
            </a:r>
            <a:endParaRPr sz="1200" dirty="0"/>
          </a:p>
        </p:txBody>
      </p:sp>
      <p:pic>
        <p:nvPicPr>
          <p:cNvPr id="38" name="Picture 37"/>
          <p:cNvPicPr>
            <a:picLocks noChangeAspect="1"/>
          </p:cNvPicPr>
          <p:nvPr/>
        </p:nvPicPr>
        <p:blipFill>
          <a:blip r:embed="rId2"/>
          <a:stretch>
            <a:fillRect/>
          </a:stretch>
        </p:blipFill>
        <p:spPr>
          <a:xfrm>
            <a:off x="1708735" y="1085043"/>
            <a:ext cx="8267700" cy="4857750"/>
          </a:xfrm>
          <a:prstGeom prst="rect">
            <a:avLst/>
          </a:prstGeom>
        </p:spPr>
      </p:pic>
      <p:grpSp>
        <p:nvGrpSpPr>
          <p:cNvPr id="39" name="Rounded Rectangle 43"/>
          <p:cNvGrpSpPr/>
          <p:nvPr/>
        </p:nvGrpSpPr>
        <p:grpSpPr>
          <a:xfrm>
            <a:off x="7168501" y="1206437"/>
            <a:ext cx="2210390" cy="1621103"/>
            <a:chOff x="-2177897" y="157285"/>
            <a:chExt cx="3181571" cy="2333369"/>
          </a:xfrm>
        </p:grpSpPr>
        <p:sp>
          <p:nvSpPr>
            <p:cNvPr id="40"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41"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Tropical Storm (16W)</a:t>
              </a:r>
              <a:endParaRPr sz="900" dirty="0"/>
            </a:p>
            <a:p>
              <a:pPr algn="ctr">
                <a:defRPr sz="1200"/>
              </a:pPr>
              <a:r>
                <a:rPr lang="en-US" sz="900" dirty="0"/>
                <a:t>October 25, 2023 7am – Advisory 2</a:t>
              </a:r>
              <a:endParaRPr lang="en-US" sz="900" dirty="0">
                <a:solidFill>
                  <a:srgbClr val="FFFFFF"/>
                </a:solidFill>
              </a:endParaRPr>
            </a:p>
            <a:p>
              <a:pPr algn="ctr">
                <a:defRPr sz="1200"/>
              </a:pPr>
              <a:r>
                <a:rPr lang="en-US" sz="900" dirty="0"/>
                <a:t>Current Location: just passing Southeast</a:t>
              </a:r>
            </a:p>
            <a:p>
              <a:pPr algn="ctr">
                <a:defRPr sz="1200"/>
              </a:pPr>
              <a:r>
                <a:rPr lang="en-US" sz="900" dirty="0"/>
                <a:t> of Jaluit  heading toward </a:t>
              </a:r>
              <a:r>
                <a:rPr lang="en-US" sz="900" dirty="0" err="1"/>
                <a:t>Kosrae</a:t>
              </a:r>
              <a:r>
                <a:rPr lang="en-US" sz="900" dirty="0"/>
                <a:t> </a:t>
              </a:r>
            </a:p>
            <a:p>
              <a:pPr algn="ctr">
                <a:defRPr sz="1200"/>
              </a:pPr>
              <a:r>
                <a:rPr lang="en-US" sz="900" dirty="0"/>
                <a:t>Max Sustained Wind 37mph Current Movement 15mph West</a:t>
              </a:r>
              <a:endParaRPr sz="900" dirty="0">
                <a:solidFill>
                  <a:srgbClr val="FFFFFF"/>
                </a:solidFill>
              </a:endParaRPr>
            </a:p>
          </p:txBody>
        </p:sp>
      </p:grpSp>
      <p:grpSp>
        <p:nvGrpSpPr>
          <p:cNvPr id="42" name="Group 41"/>
          <p:cNvGrpSpPr/>
          <p:nvPr/>
        </p:nvGrpSpPr>
        <p:grpSpPr>
          <a:xfrm>
            <a:off x="7103885" y="811391"/>
            <a:ext cx="2261003" cy="522000"/>
            <a:chOff x="9627448" y="183513"/>
            <a:chExt cx="2261003" cy="522000"/>
          </a:xfrm>
        </p:grpSpPr>
        <p:sp>
          <p:nvSpPr>
            <p:cNvPr id="43"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44"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TS 16W</a:t>
              </a:r>
              <a:endParaRPr dirty="0"/>
            </a:p>
          </p:txBody>
        </p:sp>
      </p:grpSp>
      <p:grpSp>
        <p:nvGrpSpPr>
          <p:cNvPr id="45" name="Group 44"/>
          <p:cNvGrpSpPr/>
          <p:nvPr/>
        </p:nvGrpSpPr>
        <p:grpSpPr>
          <a:xfrm>
            <a:off x="2889894" y="2759661"/>
            <a:ext cx="5383802" cy="1943838"/>
            <a:chOff x="3048000" y="2307771"/>
            <a:chExt cx="5383802" cy="1943838"/>
          </a:xfrm>
        </p:grpSpPr>
        <p:sp>
          <p:nvSpPr>
            <p:cNvPr id="46" name="Freeform 45"/>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47" name="Flowchart: Connector 46"/>
            <p:cNvSpPr/>
            <p:nvPr/>
          </p:nvSpPr>
          <p:spPr>
            <a:xfrm>
              <a:off x="6975566" y="4088072"/>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48" name="Flowchart: Connector 47"/>
            <p:cNvSpPr/>
            <p:nvPr/>
          </p:nvSpPr>
          <p:spPr>
            <a:xfrm>
              <a:off x="5839639" y="3934970"/>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49" name="Flowchart: Connector 48"/>
            <p:cNvSpPr/>
            <p:nvPr/>
          </p:nvSpPr>
          <p:spPr>
            <a:xfrm>
              <a:off x="7709131" y="4118034"/>
              <a:ext cx="133575" cy="133575"/>
            </a:xfrm>
            <a:prstGeom prst="flowChartConnector">
              <a:avLst/>
            </a:prstGeom>
            <a:solidFill>
              <a:srgbClr val="FF0000"/>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0" name="Flowchart: Connector 49"/>
            <p:cNvSpPr/>
            <p:nvPr/>
          </p:nvSpPr>
          <p:spPr>
            <a:xfrm>
              <a:off x="8298227" y="4109325"/>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1" name="Flowchart: Connector 50"/>
            <p:cNvSpPr/>
            <p:nvPr/>
          </p:nvSpPr>
          <p:spPr>
            <a:xfrm>
              <a:off x="5168534" y="3739027"/>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804670" y="443888"/>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Discussion Questions: </a:t>
            </a:r>
            <a:r>
              <a:rPr lang="en-US" sz="3300" b="1" u="sng" kern="1200" dirty="0">
                <a:solidFill>
                  <a:schemeClr val="accent6">
                    <a:lumMod val="75000"/>
                  </a:schemeClr>
                </a:solidFill>
                <a:latin typeface="+mj-lt"/>
                <a:ea typeface="+mj-ea"/>
                <a:cs typeface="+mj-cs"/>
              </a:rPr>
              <a:t>48 hours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804671" y="1896046"/>
            <a:ext cx="7202507"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57200" marR="0" indent="-342900" fontAlgn="auto" hangingPunct="1">
              <a:lnSpc>
                <a:spcPct val="90000"/>
              </a:lnSpc>
              <a:spcBef>
                <a:spcPts val="0"/>
              </a:spcBef>
              <a:spcAft>
                <a:spcPts val="600"/>
              </a:spcAft>
              <a:buClrTx/>
              <a:buSzTx/>
              <a:buFont typeface="+mj-lt"/>
              <a:buAutoNum type="arabicPeriod"/>
              <a:tabLst/>
            </a:pPr>
            <a:r>
              <a:rPr kumimoji="0" lang="en-US" sz="3500" b="0" i="0" u="none" strike="noStrike" kern="1200" cap="none" spc="0" normalizeH="0" baseline="0" dirty="0">
                <a:ln>
                  <a:noFill/>
                </a:ln>
                <a:solidFill>
                  <a:schemeClr val="accent4">
                    <a:lumMod val="75000"/>
                  </a:schemeClr>
                </a:solidFill>
                <a:effectLst/>
                <a:uFillTx/>
                <a:sym typeface="Calibri"/>
              </a:rPr>
              <a:t>What information should be communicated to the public at this time? </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a:p>
            <a:pPr marL="628650" marR="0" indent="-514350" fontAlgn="auto" hangingPunct="1">
              <a:lnSpc>
                <a:spcPct val="90000"/>
              </a:lnSpc>
              <a:spcBef>
                <a:spcPts val="0"/>
              </a:spcBef>
              <a:spcAft>
                <a:spcPts val="600"/>
              </a:spcAft>
              <a:buClrTx/>
              <a:buSzTx/>
              <a:buFont typeface="+mj-lt"/>
              <a:buAutoNum type="arabicPeriod" startAt="2"/>
              <a:tabLst/>
            </a:pPr>
            <a:r>
              <a:rPr lang="en-US" sz="3500" kern="1200" dirty="0">
                <a:solidFill>
                  <a:schemeClr val="accent5">
                    <a:lumMod val="75000"/>
                  </a:schemeClr>
                </a:solidFill>
              </a:rPr>
              <a:t>Course of action you think is very critical/important at this point of time but is not listed in your SOP.</a:t>
            </a:r>
            <a:endParaRPr kumimoji="0" lang="en-US" sz="3500" b="0" i="0" u="none" strike="noStrike" kern="1200" cap="none" spc="0" normalizeH="0" baseline="0" dirty="0">
              <a:ln>
                <a:noFill/>
              </a:ln>
              <a:solidFill>
                <a:schemeClr val="accent5">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325750622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TextBox 48"/>
          <p:cNvSpPr txBox="1"/>
          <p:nvPr/>
        </p:nvSpPr>
        <p:spPr>
          <a:xfrm>
            <a:off x="1707088" y="380709"/>
            <a:ext cx="6649787" cy="3330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t> Scenario 12hrs: Typhoon Warning </a:t>
            </a:r>
          </a:p>
        </p:txBody>
      </p:sp>
      <p:sp>
        <p:nvSpPr>
          <p:cNvPr id="292" name="TextBox 1"/>
          <p:cNvSpPr txBox="1"/>
          <p:nvPr/>
        </p:nvSpPr>
        <p:spPr>
          <a:xfrm>
            <a:off x="1281396" y="5469923"/>
            <a:ext cx="9184365" cy="1169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sz="1400" dirty="0"/>
              <a:t>Advisory 3: </a:t>
            </a:r>
            <a:r>
              <a:rPr lang="en-US" sz="1400" dirty="0">
                <a:solidFill>
                  <a:srgbClr val="FF0000"/>
                </a:solidFill>
              </a:rPr>
              <a:t>Tropical Storm 16W has now been upgraded to Tropical Storm </a:t>
            </a:r>
            <a:r>
              <a:rPr lang="en-US" sz="1400" dirty="0" err="1">
                <a:solidFill>
                  <a:srgbClr val="FF0000"/>
                </a:solidFill>
              </a:rPr>
              <a:t>Sinlaku</a:t>
            </a:r>
            <a:r>
              <a:rPr lang="en-US" sz="1400" dirty="0">
                <a:solidFill>
                  <a:srgbClr val="FF0000"/>
                </a:solidFill>
              </a:rPr>
              <a:t> </a:t>
            </a:r>
            <a:r>
              <a:rPr lang="en-US" sz="1400" dirty="0"/>
              <a:t>and a tropical storm WARNING is</a:t>
            </a:r>
            <a:r>
              <a:rPr sz="1400" dirty="0"/>
              <a:t> now in effect for </a:t>
            </a:r>
            <a:r>
              <a:rPr lang="en-US" sz="1400" dirty="0"/>
              <a:t>the State of </a:t>
            </a:r>
            <a:r>
              <a:rPr lang="en-US" sz="1400" dirty="0" err="1"/>
              <a:t>Kosrae</a:t>
            </a:r>
            <a:r>
              <a:rPr sz="1400" dirty="0"/>
              <a:t>. </a:t>
            </a:r>
            <a:r>
              <a:rPr lang="en-US" sz="1400" dirty="0">
                <a:solidFill>
                  <a:srgbClr val="FF0000"/>
                </a:solidFill>
              </a:rPr>
              <a:t>Tropical Storm </a:t>
            </a:r>
            <a:r>
              <a:rPr lang="en-US" sz="1400" dirty="0" err="1">
                <a:solidFill>
                  <a:srgbClr val="FF0000"/>
                </a:solidFill>
              </a:rPr>
              <a:t>Sinlaku</a:t>
            </a:r>
            <a:r>
              <a:rPr lang="en-US" sz="1400" dirty="0">
                <a:solidFill>
                  <a:srgbClr val="FF0000"/>
                </a:solidFill>
              </a:rPr>
              <a:t> </a:t>
            </a:r>
            <a:r>
              <a:rPr sz="1400" dirty="0"/>
              <a:t>is now located </a:t>
            </a:r>
            <a:r>
              <a:rPr lang="en-US" sz="1400" dirty="0"/>
              <a:t>150 miles East and </a:t>
            </a:r>
            <a:r>
              <a:rPr sz="1400" dirty="0"/>
              <a:t>continuing its forward movement  towards </a:t>
            </a:r>
            <a:r>
              <a:rPr lang="en-US" sz="1400" dirty="0" err="1"/>
              <a:t>Kosrae</a:t>
            </a:r>
            <a:r>
              <a:rPr sz="1400" dirty="0"/>
              <a:t>. </a:t>
            </a:r>
            <a:r>
              <a:rPr lang="en-US" sz="1400" dirty="0">
                <a:solidFill>
                  <a:srgbClr val="FF0000"/>
                </a:solidFill>
              </a:rPr>
              <a:t>Tropical Storm </a:t>
            </a:r>
            <a:r>
              <a:rPr lang="en-US" sz="1400" dirty="0" err="1">
                <a:solidFill>
                  <a:srgbClr val="FF0000"/>
                </a:solidFill>
              </a:rPr>
              <a:t>Sinlaku</a:t>
            </a:r>
            <a:r>
              <a:rPr sz="1400" dirty="0"/>
              <a:t> is expected to make landfall on </a:t>
            </a:r>
            <a:r>
              <a:rPr lang="en-US" sz="1400" dirty="0" err="1"/>
              <a:t>Kosrae</a:t>
            </a:r>
            <a:r>
              <a:rPr sz="1400" dirty="0"/>
              <a:t> within the next 12</a:t>
            </a:r>
            <a:r>
              <a:rPr lang="en-US" sz="1400" dirty="0"/>
              <a:t>-24</a:t>
            </a:r>
            <a:r>
              <a:rPr sz="1400" dirty="0"/>
              <a:t>hrs Maximum sustained winds are still estimated at </a:t>
            </a:r>
            <a:r>
              <a:rPr lang="en-US" sz="1400" dirty="0"/>
              <a:t>44</a:t>
            </a:r>
            <a:r>
              <a:rPr sz="1400" dirty="0"/>
              <a:t>mph. Next immediate update and advisory will be issued in </a:t>
            </a:r>
            <a:r>
              <a:rPr lang="en-US" sz="1400" dirty="0"/>
              <a:t>8 hours or sooner if any changed are made to forecast.</a:t>
            </a:r>
            <a:endParaRPr sz="1400" dirty="0"/>
          </a:p>
        </p:txBody>
      </p:sp>
      <p:pic>
        <p:nvPicPr>
          <p:cNvPr id="36" name="Picture 35"/>
          <p:cNvPicPr>
            <a:picLocks noChangeAspect="1"/>
          </p:cNvPicPr>
          <p:nvPr/>
        </p:nvPicPr>
        <p:blipFill>
          <a:blip r:embed="rId2"/>
          <a:stretch>
            <a:fillRect/>
          </a:stretch>
        </p:blipFill>
        <p:spPr>
          <a:xfrm>
            <a:off x="1839364" y="680368"/>
            <a:ext cx="8267700" cy="4857750"/>
          </a:xfrm>
          <a:prstGeom prst="rect">
            <a:avLst/>
          </a:prstGeom>
        </p:spPr>
      </p:pic>
      <p:grpSp>
        <p:nvGrpSpPr>
          <p:cNvPr id="37" name="Rounded Rectangle 43"/>
          <p:cNvGrpSpPr/>
          <p:nvPr/>
        </p:nvGrpSpPr>
        <p:grpSpPr>
          <a:xfrm>
            <a:off x="7299130" y="801762"/>
            <a:ext cx="2210390" cy="1621103"/>
            <a:chOff x="-2177897" y="157285"/>
            <a:chExt cx="3181571" cy="2333369"/>
          </a:xfrm>
        </p:grpSpPr>
        <p:sp>
          <p:nvSpPr>
            <p:cNvPr id="38"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39"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Tropical Storm </a:t>
              </a:r>
              <a:r>
                <a:rPr lang="en-US" sz="900" dirty="0" err="1"/>
                <a:t>Sinlaku</a:t>
              </a:r>
              <a:endParaRPr lang="en-US" sz="900" dirty="0"/>
            </a:p>
            <a:p>
              <a:pPr algn="ctr">
                <a:defRPr sz="1200"/>
              </a:pPr>
              <a:r>
                <a:rPr lang="en-US" sz="900" dirty="0"/>
                <a:t>October 25, 2023 7pm – Advisory 3</a:t>
              </a:r>
              <a:endParaRPr lang="en-US" sz="900" dirty="0">
                <a:solidFill>
                  <a:srgbClr val="FFFFFF"/>
                </a:solidFill>
              </a:endParaRPr>
            </a:p>
            <a:p>
              <a:pPr algn="ctr">
                <a:defRPr sz="1200"/>
              </a:pPr>
              <a:r>
                <a:rPr lang="en-US" sz="900" dirty="0"/>
                <a:t>Current Location: East of </a:t>
              </a:r>
              <a:r>
                <a:rPr lang="en-US" sz="900" dirty="0" err="1"/>
                <a:t>Kosrae</a:t>
              </a:r>
              <a:r>
                <a:rPr lang="en-US" sz="900" dirty="0"/>
                <a:t> </a:t>
              </a:r>
            </a:p>
            <a:p>
              <a:pPr algn="ctr">
                <a:defRPr sz="1200"/>
              </a:pPr>
              <a:r>
                <a:rPr lang="en-US" sz="900" dirty="0"/>
                <a:t>Max Sustained Wind 44mph Current Movement 15mph West Northwest</a:t>
              </a:r>
              <a:endParaRPr lang="en-US" sz="900" dirty="0">
                <a:solidFill>
                  <a:srgbClr val="FFFFFF"/>
                </a:solidFill>
              </a:endParaRPr>
            </a:p>
          </p:txBody>
        </p:sp>
      </p:grpSp>
      <p:grpSp>
        <p:nvGrpSpPr>
          <p:cNvPr id="40" name="Group 39"/>
          <p:cNvGrpSpPr/>
          <p:nvPr/>
        </p:nvGrpSpPr>
        <p:grpSpPr>
          <a:xfrm>
            <a:off x="7234514" y="406716"/>
            <a:ext cx="2261003" cy="522000"/>
            <a:chOff x="9627448" y="183513"/>
            <a:chExt cx="2261003" cy="522000"/>
          </a:xfrm>
        </p:grpSpPr>
        <p:sp>
          <p:nvSpPr>
            <p:cNvPr id="41"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42"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TS </a:t>
              </a:r>
              <a:r>
                <a:rPr lang="en-US" dirty="0" err="1"/>
                <a:t>Sinlaku</a:t>
              </a:r>
              <a:endParaRPr dirty="0"/>
            </a:p>
          </p:txBody>
        </p:sp>
      </p:grpSp>
      <p:grpSp>
        <p:nvGrpSpPr>
          <p:cNvPr id="2" name="Group 1"/>
          <p:cNvGrpSpPr/>
          <p:nvPr/>
        </p:nvGrpSpPr>
        <p:grpSpPr>
          <a:xfrm>
            <a:off x="3048000" y="2307771"/>
            <a:ext cx="5329646" cy="1878105"/>
            <a:chOff x="3048000" y="2307771"/>
            <a:chExt cx="5329646" cy="1878105"/>
          </a:xfrm>
        </p:grpSpPr>
        <p:sp>
          <p:nvSpPr>
            <p:cNvPr id="44" name="Freeform 43"/>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45" name="Flowchart: Connector 44"/>
            <p:cNvSpPr/>
            <p:nvPr/>
          </p:nvSpPr>
          <p:spPr>
            <a:xfrm>
              <a:off x="6577257" y="4051246"/>
              <a:ext cx="133575" cy="133575"/>
            </a:xfrm>
            <a:prstGeom prst="flowChartConnector">
              <a:avLst/>
            </a:prstGeom>
            <a:solidFill>
              <a:srgbClr val="FF0000"/>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46" name="Flowchart: Connector 45"/>
          <p:cNvSpPr/>
          <p:nvPr/>
        </p:nvSpPr>
        <p:spPr>
          <a:xfrm>
            <a:off x="5839639" y="3934970"/>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47" name="Flowchart: Connector 46"/>
          <p:cNvSpPr/>
          <p:nvPr/>
        </p:nvSpPr>
        <p:spPr>
          <a:xfrm>
            <a:off x="7709131" y="4118034"/>
            <a:ext cx="133575" cy="133575"/>
          </a:xfrm>
          <a:prstGeom prst="flowChartConnector">
            <a:avLst/>
          </a:prstGeom>
          <a:solidFill>
            <a:schemeClr val="accent1">
              <a:lumMod val="75000"/>
            </a:schemeClr>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48" name="Flowchart: Connector 47"/>
          <p:cNvSpPr/>
          <p:nvPr/>
        </p:nvSpPr>
        <p:spPr>
          <a:xfrm>
            <a:off x="8298227" y="4109325"/>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49" name="Flowchart: Connector 48"/>
          <p:cNvSpPr/>
          <p:nvPr/>
        </p:nvSpPr>
        <p:spPr>
          <a:xfrm>
            <a:off x="5168534" y="3739027"/>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ACBB90-1758-AAB4-D1BC-2BFAAF1B9F6B}"/>
              </a:ext>
            </a:extLst>
          </p:cNvPr>
          <p:cNvSpPr txBox="1"/>
          <p:nvPr/>
        </p:nvSpPr>
        <p:spPr>
          <a:xfrm>
            <a:off x="804670" y="443888"/>
            <a:ext cx="7202507" cy="1454051"/>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0" marR="0" indent="0" fontAlgn="auto" hangingPunct="1">
              <a:lnSpc>
                <a:spcPct val="90000"/>
              </a:lnSpc>
              <a:spcBef>
                <a:spcPct val="0"/>
              </a:spcBef>
              <a:spcAft>
                <a:spcPts val="600"/>
              </a:spcAft>
              <a:buClrTx/>
              <a:buSzTx/>
              <a:tabLst/>
            </a:pPr>
            <a:r>
              <a:rPr lang="en-US" sz="3300" b="1" kern="1200" dirty="0">
                <a:solidFill>
                  <a:schemeClr val="accent6">
                    <a:lumMod val="75000"/>
                  </a:schemeClr>
                </a:solidFill>
                <a:latin typeface="+mj-lt"/>
                <a:ea typeface="+mj-ea"/>
                <a:cs typeface="+mj-cs"/>
              </a:rPr>
              <a:t>Discussion Questions: </a:t>
            </a:r>
            <a:r>
              <a:rPr lang="en-US" sz="3300" b="1" u="sng" kern="1200" dirty="0">
                <a:solidFill>
                  <a:schemeClr val="accent6">
                    <a:lumMod val="75000"/>
                  </a:schemeClr>
                </a:solidFill>
                <a:latin typeface="+mj-lt"/>
                <a:ea typeface="+mj-ea"/>
                <a:cs typeface="+mj-cs"/>
              </a:rPr>
              <a:t>12 hours</a:t>
            </a:r>
            <a:endParaRPr kumimoji="0" lang="en-US" sz="3300" b="0" i="0" u="sng" strike="noStrike" kern="1200" cap="none" spc="0" normalizeH="0" baseline="0" dirty="0">
              <a:ln>
                <a:noFill/>
              </a:ln>
              <a:solidFill>
                <a:schemeClr val="accent6">
                  <a:lumMod val="75000"/>
                </a:schemeClr>
              </a:solidFill>
              <a:uFillTx/>
              <a:latin typeface="+mj-lt"/>
              <a:ea typeface="+mj-ea"/>
              <a:cs typeface="+mj-cs"/>
              <a:sym typeface="Calibri"/>
            </a:endParaRPr>
          </a:p>
        </p:txBody>
      </p:sp>
      <p:sp>
        <p:nvSpPr>
          <p:cNvPr id="2" name="TextBox 1">
            <a:extLst>
              <a:ext uri="{FF2B5EF4-FFF2-40B4-BE49-F238E27FC236}">
                <a16:creationId xmlns:a16="http://schemas.microsoft.com/office/drawing/2014/main" id="{7991FA94-8D71-CEBA-1BB5-A9890B423905}"/>
              </a:ext>
            </a:extLst>
          </p:cNvPr>
          <p:cNvSpPr txBox="1"/>
          <p:nvPr/>
        </p:nvSpPr>
        <p:spPr>
          <a:xfrm>
            <a:off x="804671" y="1896046"/>
            <a:ext cx="7202507" cy="4164926"/>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57200" marR="0" indent="-342900" fontAlgn="auto" hangingPunct="1">
              <a:lnSpc>
                <a:spcPct val="90000"/>
              </a:lnSpc>
              <a:spcBef>
                <a:spcPts val="0"/>
              </a:spcBef>
              <a:spcAft>
                <a:spcPts val="600"/>
              </a:spcAft>
              <a:buClrTx/>
              <a:buSzTx/>
              <a:buFont typeface="+mj-lt"/>
              <a:buAutoNum type="arabicPeriod"/>
              <a:tabLst/>
            </a:pPr>
            <a:r>
              <a:rPr kumimoji="0" lang="en-US" sz="3500" b="0" i="0" u="none" strike="noStrike" kern="1200" cap="none" spc="0" normalizeH="0" baseline="0" dirty="0">
                <a:ln>
                  <a:noFill/>
                </a:ln>
                <a:solidFill>
                  <a:schemeClr val="accent4">
                    <a:lumMod val="75000"/>
                  </a:schemeClr>
                </a:solidFill>
                <a:effectLst/>
                <a:uFillTx/>
                <a:sym typeface="Calibri"/>
              </a:rPr>
              <a:t>Landfall is expected within 12 hours. What are the immediate priorities your agency will undertake based on your SOP. </a:t>
            </a:r>
          </a:p>
          <a:p>
            <a:pPr marL="114300" marR="0" fontAlgn="auto" hangingPunct="1">
              <a:lnSpc>
                <a:spcPct val="90000"/>
              </a:lnSpc>
              <a:spcBef>
                <a:spcPts val="0"/>
              </a:spcBef>
              <a:spcAft>
                <a:spcPts val="600"/>
              </a:spcAft>
              <a:buClrTx/>
              <a:buSzTx/>
              <a:tabLst/>
            </a:pPr>
            <a:endParaRPr kumimoji="0" lang="en-US" sz="3500" b="0" i="0" u="none" strike="noStrike" kern="1200" cap="none" spc="0" normalizeH="0" baseline="0" dirty="0">
              <a:ln>
                <a:noFill/>
              </a:ln>
              <a:solidFill>
                <a:schemeClr val="accent4">
                  <a:lumMod val="75000"/>
                </a:schemeClr>
              </a:solidFill>
              <a:effectLst/>
              <a:uFillTx/>
              <a:sym typeface="Calibri"/>
            </a:endParaRPr>
          </a:p>
          <a:p>
            <a:pPr marL="628650" marR="0" indent="-514350" fontAlgn="auto" hangingPunct="1">
              <a:lnSpc>
                <a:spcPct val="90000"/>
              </a:lnSpc>
              <a:spcBef>
                <a:spcPts val="0"/>
              </a:spcBef>
              <a:spcAft>
                <a:spcPts val="600"/>
              </a:spcAft>
              <a:buClrTx/>
              <a:buSzTx/>
              <a:buFont typeface="+mj-lt"/>
              <a:buAutoNum type="arabicPeriod" startAt="2"/>
              <a:tabLst/>
            </a:pPr>
            <a:r>
              <a:rPr lang="en-US" sz="3500" kern="1200" dirty="0">
                <a:solidFill>
                  <a:schemeClr val="accent5">
                    <a:lumMod val="75000"/>
                  </a:schemeClr>
                </a:solidFill>
              </a:rPr>
              <a:t>If applicable, what are the things that should be done differently.</a:t>
            </a:r>
            <a:endParaRPr kumimoji="0" lang="en-US" sz="3500" b="0" i="0" u="none" strike="noStrike" kern="1200" cap="none" spc="0" normalizeH="0" baseline="0" dirty="0">
              <a:ln>
                <a:noFill/>
              </a:ln>
              <a:solidFill>
                <a:schemeClr val="accent5">
                  <a:lumMod val="75000"/>
                </a:schemeClr>
              </a:solidFill>
              <a:effectLst/>
              <a:uFillTx/>
              <a:sym typeface="Calibri"/>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Questions">
            <a:extLst>
              <a:ext uri="{FF2B5EF4-FFF2-40B4-BE49-F238E27FC236}">
                <a16:creationId xmlns:a16="http://schemas.microsoft.com/office/drawing/2014/main" id="{4F0F8C8B-2FD5-9851-64A2-02A6B411B5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68208135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TextBox 29"/>
          <p:cNvSpPr txBox="1"/>
          <p:nvPr/>
        </p:nvSpPr>
        <p:spPr>
          <a:xfrm>
            <a:off x="1707088" y="380709"/>
            <a:ext cx="6649787"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 Scenario update: </a:t>
            </a:r>
            <a:r>
              <a:rPr lang="en-US" dirty="0"/>
              <a:t>Hit</a:t>
            </a:r>
            <a:endParaRPr dirty="0"/>
          </a:p>
        </p:txBody>
      </p:sp>
      <p:sp>
        <p:nvSpPr>
          <p:cNvPr id="302" name="TextBox 13"/>
          <p:cNvSpPr txBox="1"/>
          <p:nvPr/>
        </p:nvSpPr>
        <p:spPr>
          <a:xfrm>
            <a:off x="1223687" y="5453448"/>
            <a:ext cx="10123524" cy="738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sz="1400" dirty="0"/>
              <a:t>Advisory 4: </a:t>
            </a:r>
            <a:r>
              <a:rPr lang="en-US" sz="1400" dirty="0">
                <a:solidFill>
                  <a:srgbClr val="FF0000"/>
                </a:solidFill>
              </a:rPr>
              <a:t>Tropical Storm </a:t>
            </a:r>
            <a:r>
              <a:rPr lang="en-US" sz="1400" dirty="0" err="1">
                <a:solidFill>
                  <a:srgbClr val="FF0000"/>
                </a:solidFill>
              </a:rPr>
              <a:t>Sinlaku</a:t>
            </a:r>
            <a:r>
              <a:rPr lang="en-US" sz="1400" dirty="0">
                <a:solidFill>
                  <a:srgbClr val="FF0000"/>
                </a:solidFill>
              </a:rPr>
              <a:t> </a:t>
            </a:r>
            <a:r>
              <a:rPr lang="en-US" sz="1400" dirty="0"/>
              <a:t>is rapidly</a:t>
            </a:r>
            <a:r>
              <a:rPr sz="1400" dirty="0"/>
              <a:t> moving W</a:t>
            </a:r>
            <a:r>
              <a:rPr lang="en-US" sz="1400" dirty="0"/>
              <a:t>est</a:t>
            </a:r>
            <a:r>
              <a:rPr sz="1400" dirty="0"/>
              <a:t>. </a:t>
            </a:r>
            <a:r>
              <a:rPr lang="en-US" sz="1400" dirty="0">
                <a:solidFill>
                  <a:srgbClr val="FF0000"/>
                </a:solidFill>
              </a:rPr>
              <a:t>Tropical Storm </a:t>
            </a:r>
            <a:r>
              <a:rPr lang="en-US" sz="1400" dirty="0" err="1">
                <a:solidFill>
                  <a:srgbClr val="FF0000"/>
                </a:solidFill>
              </a:rPr>
              <a:t>Sinlaku</a:t>
            </a:r>
            <a:r>
              <a:rPr lang="en-US" sz="1400" dirty="0">
                <a:solidFill>
                  <a:srgbClr val="FF0000"/>
                </a:solidFill>
              </a:rPr>
              <a:t> </a:t>
            </a:r>
            <a:r>
              <a:rPr sz="1400" dirty="0"/>
              <a:t>is now located</a:t>
            </a:r>
            <a:r>
              <a:rPr lang="en-US" sz="1400" dirty="0"/>
              <a:t>10 miles South of </a:t>
            </a:r>
            <a:r>
              <a:rPr lang="en-US" sz="1400" dirty="0" err="1"/>
              <a:t>Kosrae</a:t>
            </a:r>
            <a:r>
              <a:rPr sz="1400" dirty="0"/>
              <a:t>. </a:t>
            </a:r>
            <a:r>
              <a:rPr lang="en-US" sz="1400" dirty="0">
                <a:solidFill>
                  <a:srgbClr val="FF0000"/>
                </a:solidFill>
              </a:rPr>
              <a:t>Tropical Storm </a:t>
            </a:r>
            <a:r>
              <a:rPr lang="en-US" sz="1400" dirty="0" err="1">
                <a:solidFill>
                  <a:srgbClr val="FF0000"/>
                </a:solidFill>
              </a:rPr>
              <a:t>Sinlaku</a:t>
            </a:r>
            <a:r>
              <a:rPr lang="en-US" sz="1400" dirty="0">
                <a:solidFill>
                  <a:srgbClr val="FF0000"/>
                </a:solidFill>
              </a:rPr>
              <a:t> </a:t>
            </a:r>
            <a:r>
              <a:rPr sz="1400" dirty="0"/>
              <a:t>is now moving slowly at 5mph with sustaining winds of </a:t>
            </a:r>
            <a:r>
              <a:rPr lang="en-US" sz="1400" dirty="0"/>
              <a:t>69</a:t>
            </a:r>
            <a:r>
              <a:rPr sz="1400" dirty="0"/>
              <a:t>mph and is expected to get stronger within the next 12 hours.  All residents of </a:t>
            </a:r>
            <a:r>
              <a:rPr lang="en-US" sz="1400" dirty="0" err="1"/>
              <a:t>Kosrae</a:t>
            </a:r>
            <a:r>
              <a:rPr lang="en-US" sz="1400" dirty="0"/>
              <a:t> </a:t>
            </a:r>
            <a:r>
              <a:rPr sz="1400" dirty="0"/>
              <a:t>are strongly advised to please remain indoors and in the designated shelters.</a:t>
            </a:r>
          </a:p>
        </p:txBody>
      </p:sp>
      <p:pic>
        <p:nvPicPr>
          <p:cNvPr id="41" name="Picture 40"/>
          <p:cNvPicPr>
            <a:picLocks noChangeAspect="1"/>
          </p:cNvPicPr>
          <p:nvPr/>
        </p:nvPicPr>
        <p:blipFill>
          <a:blip r:embed="rId2"/>
          <a:stretch>
            <a:fillRect/>
          </a:stretch>
        </p:blipFill>
        <p:spPr>
          <a:xfrm>
            <a:off x="1839364" y="680368"/>
            <a:ext cx="8267700" cy="4857750"/>
          </a:xfrm>
          <a:prstGeom prst="rect">
            <a:avLst/>
          </a:prstGeom>
        </p:spPr>
      </p:pic>
      <p:grpSp>
        <p:nvGrpSpPr>
          <p:cNvPr id="42" name="Rounded Rectangle 43"/>
          <p:cNvGrpSpPr/>
          <p:nvPr/>
        </p:nvGrpSpPr>
        <p:grpSpPr>
          <a:xfrm>
            <a:off x="7299130" y="801762"/>
            <a:ext cx="2210390" cy="1621103"/>
            <a:chOff x="-2177897" y="157285"/>
            <a:chExt cx="3181571" cy="2333369"/>
          </a:xfrm>
        </p:grpSpPr>
        <p:sp>
          <p:nvSpPr>
            <p:cNvPr id="43" name="Rounded Rectangle"/>
            <p:cNvSpPr/>
            <p:nvPr/>
          </p:nvSpPr>
          <p:spPr>
            <a:xfrm>
              <a:off x="-2108647" y="510749"/>
              <a:ext cx="2970224" cy="1711473"/>
            </a:xfrm>
            <a:prstGeom prst="roundRect">
              <a:avLst>
                <a:gd name="adj" fmla="val 14874"/>
              </a:avLst>
            </a:prstGeom>
            <a:solidFill>
              <a:srgbClr val="FFFFFF"/>
            </a:solidFill>
            <a:ln w="12700" cap="flat">
              <a:solidFill>
                <a:srgbClr val="42719B"/>
              </a:solidFill>
              <a:prstDash val="solid"/>
              <a:miter lim="800000"/>
            </a:ln>
            <a:effectLst/>
          </p:spPr>
          <p:txBody>
            <a:bodyPr wrap="square" lIns="45719" tIns="45719" rIns="45719" bIns="45719" numCol="1" anchor="ctr">
              <a:noAutofit/>
            </a:bodyPr>
            <a:lstStyle/>
            <a:p>
              <a:pPr algn="ctr">
                <a:defRPr sz="1600"/>
              </a:pPr>
              <a:endParaRPr/>
            </a:p>
          </p:txBody>
        </p:sp>
        <p:sp>
          <p:nvSpPr>
            <p:cNvPr id="44" name="Typhoon Koatipwehl…"/>
            <p:cNvSpPr txBox="1"/>
            <p:nvPr/>
          </p:nvSpPr>
          <p:spPr>
            <a:xfrm>
              <a:off x="-2177897" y="157285"/>
              <a:ext cx="3181571" cy="233336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1200"/>
              </a:pPr>
              <a:endParaRPr sz="900" dirty="0"/>
            </a:p>
            <a:p>
              <a:pPr algn="ctr">
                <a:defRPr sz="1200"/>
              </a:pPr>
              <a:r>
                <a:rPr lang="en-US" sz="900" dirty="0"/>
                <a:t>Tropical Storm </a:t>
              </a:r>
              <a:r>
                <a:rPr lang="en-US" sz="900" dirty="0" err="1"/>
                <a:t>Sinlaku</a:t>
              </a:r>
              <a:endParaRPr lang="en-US" sz="900" dirty="0"/>
            </a:p>
            <a:p>
              <a:pPr algn="ctr">
                <a:defRPr sz="1200"/>
              </a:pPr>
              <a:r>
                <a:rPr lang="en-US" sz="900" dirty="0"/>
                <a:t>October 26, 2023 7am – Advisory 4</a:t>
              </a:r>
              <a:endParaRPr lang="en-US" sz="900" dirty="0">
                <a:solidFill>
                  <a:srgbClr val="FFFFFF"/>
                </a:solidFill>
              </a:endParaRPr>
            </a:p>
            <a:p>
              <a:pPr algn="ctr">
                <a:defRPr sz="1200"/>
              </a:pPr>
              <a:r>
                <a:rPr lang="en-US" sz="900" dirty="0"/>
                <a:t>Current Location: 150 miles East of </a:t>
              </a:r>
              <a:r>
                <a:rPr lang="en-US" sz="900" dirty="0" err="1"/>
                <a:t>Kosrae</a:t>
              </a:r>
              <a:r>
                <a:rPr lang="en-US" sz="900" dirty="0"/>
                <a:t> </a:t>
              </a:r>
            </a:p>
            <a:p>
              <a:pPr algn="ctr">
                <a:defRPr sz="1200"/>
              </a:pPr>
              <a:r>
                <a:rPr lang="en-US" sz="900" dirty="0"/>
                <a:t>Max Sustained Wind 69mph Current Movement 5mph West Northwest</a:t>
              </a:r>
              <a:endParaRPr lang="en-US" sz="900" dirty="0">
                <a:solidFill>
                  <a:srgbClr val="FFFFFF"/>
                </a:solidFill>
              </a:endParaRPr>
            </a:p>
          </p:txBody>
        </p:sp>
      </p:grpSp>
      <p:grpSp>
        <p:nvGrpSpPr>
          <p:cNvPr id="45" name="Group 44"/>
          <p:cNvGrpSpPr/>
          <p:nvPr/>
        </p:nvGrpSpPr>
        <p:grpSpPr>
          <a:xfrm>
            <a:off x="7234514" y="406716"/>
            <a:ext cx="2261003" cy="522000"/>
            <a:chOff x="9627448" y="183513"/>
            <a:chExt cx="2261003" cy="522000"/>
          </a:xfrm>
        </p:grpSpPr>
        <p:sp>
          <p:nvSpPr>
            <p:cNvPr id="46" name="Rectangle 44"/>
            <p:cNvSpPr/>
            <p:nvPr/>
          </p:nvSpPr>
          <p:spPr>
            <a:xfrm>
              <a:off x="9627448" y="183513"/>
              <a:ext cx="2261003" cy="522000"/>
            </a:xfrm>
            <a:prstGeom prst="rect">
              <a:avLst/>
            </a:pr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47" name="TextBox 45"/>
            <p:cNvSpPr txBox="1"/>
            <p:nvPr/>
          </p:nvSpPr>
          <p:spPr>
            <a:xfrm>
              <a:off x="9655454" y="259847"/>
              <a:ext cx="220499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r>
                <a:rPr lang="en-US" dirty="0"/>
                <a:t>TS </a:t>
              </a:r>
              <a:r>
                <a:rPr lang="en-US" dirty="0" err="1"/>
                <a:t>Sinlaku</a:t>
              </a:r>
              <a:endParaRPr dirty="0"/>
            </a:p>
          </p:txBody>
        </p:sp>
      </p:grpSp>
      <p:grpSp>
        <p:nvGrpSpPr>
          <p:cNvPr id="48" name="Group 47"/>
          <p:cNvGrpSpPr/>
          <p:nvPr/>
        </p:nvGrpSpPr>
        <p:grpSpPr>
          <a:xfrm>
            <a:off x="3048000" y="2307771"/>
            <a:ext cx="5383802" cy="1943838"/>
            <a:chOff x="3048000" y="2307771"/>
            <a:chExt cx="5383802" cy="1943838"/>
          </a:xfrm>
        </p:grpSpPr>
        <p:sp>
          <p:nvSpPr>
            <p:cNvPr id="49" name="Freeform 48"/>
            <p:cNvSpPr/>
            <p:nvPr/>
          </p:nvSpPr>
          <p:spPr>
            <a:xfrm>
              <a:off x="3048000" y="2307771"/>
              <a:ext cx="5329646" cy="1878105"/>
            </a:xfrm>
            <a:custGeom>
              <a:avLst/>
              <a:gdLst>
                <a:gd name="connsiteX0" fmla="*/ 5329646 w 5329646"/>
                <a:gd name="connsiteY0" fmla="*/ 1863635 h 1878105"/>
                <a:gd name="connsiteX1" fmla="*/ 4145280 w 5329646"/>
                <a:gd name="connsiteY1" fmla="*/ 1854926 h 1878105"/>
                <a:gd name="connsiteX2" fmla="*/ 2656114 w 5329646"/>
                <a:gd name="connsiteY2" fmla="*/ 1645920 h 1878105"/>
                <a:gd name="connsiteX3" fmla="*/ 1105989 w 5329646"/>
                <a:gd name="connsiteY3" fmla="*/ 1062446 h 1878105"/>
                <a:gd name="connsiteX4" fmla="*/ 0 w 5329646"/>
                <a:gd name="connsiteY4" fmla="*/ 0 h 187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9646" h="1878105">
                  <a:moveTo>
                    <a:pt x="5329646" y="1863635"/>
                  </a:moveTo>
                  <a:cubicBezTo>
                    <a:pt x="4960257" y="1877423"/>
                    <a:pt x="4590869" y="1891212"/>
                    <a:pt x="4145280" y="1854926"/>
                  </a:cubicBezTo>
                  <a:cubicBezTo>
                    <a:pt x="3699691" y="1818640"/>
                    <a:pt x="3162662" y="1778000"/>
                    <a:pt x="2656114" y="1645920"/>
                  </a:cubicBezTo>
                  <a:cubicBezTo>
                    <a:pt x="2149565" y="1513840"/>
                    <a:pt x="1548675" y="1336766"/>
                    <a:pt x="1105989" y="1062446"/>
                  </a:cubicBezTo>
                  <a:cubicBezTo>
                    <a:pt x="663303" y="788126"/>
                    <a:pt x="331651" y="394063"/>
                    <a:pt x="0" y="0"/>
                  </a:cubicBezTo>
                </a:path>
              </a:pathLst>
            </a:custGeom>
            <a:noFill/>
            <a:ln w="38100" cap="flat">
              <a:solidFill>
                <a:schemeClr val="accent3">
                  <a:lumMod val="60000"/>
                  <a:lumOff val="40000"/>
                </a:schemeClr>
              </a:solidFill>
              <a:prstDash val="solid"/>
              <a:miter lim="800000"/>
              <a:headEnd type="oval" w="med" len="med"/>
              <a:tailEnd type="oval"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FF0000"/>
                </a:solidFill>
                <a:effectLst/>
                <a:uFillTx/>
              </a:endParaRPr>
            </a:p>
          </p:txBody>
        </p:sp>
        <p:sp>
          <p:nvSpPr>
            <p:cNvPr id="50" name="Flowchart: Connector 49"/>
            <p:cNvSpPr/>
            <p:nvPr/>
          </p:nvSpPr>
          <p:spPr>
            <a:xfrm>
              <a:off x="6975566" y="4088072"/>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1" name="Flowchart: Connector 50"/>
            <p:cNvSpPr/>
            <p:nvPr/>
          </p:nvSpPr>
          <p:spPr>
            <a:xfrm>
              <a:off x="5839639" y="3934970"/>
              <a:ext cx="133575" cy="133575"/>
            </a:xfrm>
            <a:prstGeom prst="flowChartConnector">
              <a:avLst/>
            </a:prstGeom>
            <a:solidFill>
              <a:srgbClr val="FF0000"/>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2" name="Flowchart: Connector 51"/>
            <p:cNvSpPr/>
            <p:nvPr/>
          </p:nvSpPr>
          <p:spPr>
            <a:xfrm>
              <a:off x="7709131" y="4118034"/>
              <a:ext cx="133575" cy="133575"/>
            </a:xfrm>
            <a:prstGeom prst="flowChartConnector">
              <a:avLst/>
            </a:prstGeom>
            <a:solidFill>
              <a:schemeClr val="accent1">
                <a:lumMod val="75000"/>
              </a:schemeClr>
            </a:solidFill>
            <a:ln w="12700"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3" name="Flowchart: Connector 52"/>
            <p:cNvSpPr/>
            <p:nvPr/>
          </p:nvSpPr>
          <p:spPr>
            <a:xfrm>
              <a:off x="8298227" y="4109325"/>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54" name="Flowchart: Connector 53"/>
            <p:cNvSpPr/>
            <p:nvPr/>
          </p:nvSpPr>
          <p:spPr>
            <a:xfrm>
              <a:off x="5168534" y="3739027"/>
              <a:ext cx="133575" cy="133575"/>
            </a:xfrm>
            <a:prstGeom prst="flowChartConnector">
              <a:avLst/>
            </a:prstGeom>
            <a:solidFill>
              <a:schemeClr val="accent1">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2118</TotalTime>
  <Words>1097</Words>
  <Application>Microsoft Office PowerPoint</Application>
  <PresentationFormat>Widescreen</PresentationFormat>
  <Paragraphs>114</Paragraphs>
  <Slides>18</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 Rounded MT Bold</vt:lpstr>
      <vt:lpstr>Calibri</vt:lpstr>
      <vt:lpstr>Calibri Light</vt:lpstr>
      <vt:lpstr>Courier</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Wilfred Nanpei</dc:creator>
  <cp:lastModifiedBy>morthy solomon</cp:lastModifiedBy>
  <cp:revision>41</cp:revision>
  <cp:lastPrinted>2023-10-17T23:35:30Z</cp:lastPrinted>
  <dcterms:modified xsi:type="dcterms:W3CDTF">2023-10-18T00:05:25Z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059aa38-f392-4105-be92-628035578272_Enabled">
    <vt:lpwstr>true</vt:lpwstr>
  </property>
  <property fmtid="{D5CDD505-2E9C-101B-9397-08002B2CF9AE}" pid="3" name="MSIP_Label_2059aa38-f392-4105-be92-628035578272_SetDate">
    <vt:lpwstr>2023-10-15T22:19:01Z</vt:lpwstr>
  </property>
  <property fmtid="{D5CDD505-2E9C-101B-9397-08002B2CF9AE}" pid="4" name="MSIP_Label_2059aa38-f392-4105-be92-628035578272_Method">
    <vt:lpwstr>Standard</vt:lpwstr>
  </property>
  <property fmtid="{D5CDD505-2E9C-101B-9397-08002B2CF9AE}" pid="5" name="MSIP_Label_2059aa38-f392-4105-be92-628035578272_Name">
    <vt:lpwstr>IOMLb0020IN123173</vt:lpwstr>
  </property>
  <property fmtid="{D5CDD505-2E9C-101B-9397-08002B2CF9AE}" pid="6" name="MSIP_Label_2059aa38-f392-4105-be92-628035578272_SiteId">
    <vt:lpwstr>1588262d-23fb-43b4-bd6e-bce49c8e6186</vt:lpwstr>
  </property>
  <property fmtid="{D5CDD505-2E9C-101B-9397-08002B2CF9AE}" pid="7" name="MSIP_Label_2059aa38-f392-4105-be92-628035578272_ActionId">
    <vt:lpwstr>af3ffe40-c7b5-4944-b4d1-ee08c0550e66</vt:lpwstr>
  </property>
  <property fmtid="{D5CDD505-2E9C-101B-9397-08002B2CF9AE}" pid="8" name="MSIP_Label_2059aa38-f392-4105-be92-628035578272_ContentBits">
    <vt:lpwstr>0</vt:lpwstr>
  </property>
</Properties>
</file>