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6.jp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70" r:id="rId4"/>
    <p:sldId id="258" r:id="rId5"/>
    <p:sldId id="264" r:id="rId6"/>
    <p:sldId id="265" r:id="rId7"/>
    <p:sldId id="266" r:id="rId8"/>
    <p:sldId id="267" r:id="rId9"/>
    <p:sldId id="268" r:id="rId10"/>
    <p:sldId id="263" r:id="rId11"/>
    <p:sldId id="269" r:id="rId12"/>
  </p:sldIdLst>
  <p:sldSz cx="12192000" cy="6858000"/>
  <p:notesSz cx="6858000" cy="9144000"/>
  <p:defaultTextStyle>
    <a:defPPr>
      <a:defRPr lang="en-F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8"/>
    <p:restoredTop sz="94404" autoAdjust="0"/>
  </p:normalViewPr>
  <p:slideViewPr>
    <p:cSldViewPr snapToGrid="0">
      <p:cViewPr varScale="1">
        <p:scale>
          <a:sx n="87" d="100"/>
          <a:sy n="87" d="100"/>
        </p:scale>
        <p:origin x="22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M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M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1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004563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10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9013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2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3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41269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4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43568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SDG 2.1: By 2030, </a:t>
            </a:r>
            <a:r>
              <a:rPr lang="en-US" b="1" dirty="0"/>
              <a:t>end hunger and ensure access by all people</a:t>
            </a:r>
            <a:r>
              <a:rPr lang="en-US" dirty="0"/>
              <a:t>, in particular the poor and people in vulnerable situations, including infants, to safe, nutritious and sufficient food all year round.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Goal 14: </a:t>
            </a:r>
            <a:r>
              <a:rPr lang="en-US" b="1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Conserve and sustainably use the oceans, seas and marine resources.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5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151383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6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416835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7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655766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8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78435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4EC0-AC93-47F0-8B5C-277A528EB23B}" type="slidenum">
              <a:rPr lang="en-FM" smtClean="0"/>
              <a:t>9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4078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M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M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en-FM" smtClean="0"/>
              <a:t>9/1/23</a:t>
            </a:fld>
            <a:endParaRPr lang="en-F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M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en-FM" smtClean="0"/>
              <a:t>‹#›</a:t>
            </a:fld>
            <a:endParaRPr lang="en-FM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en-FM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690688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en-FM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en-FM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en-FM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1BC2A8-9B05-3573-5078-F729C0F45BE8}"/>
              </a:ext>
            </a:extLst>
          </p:cNvPr>
          <p:cNvSpPr txBox="1"/>
          <p:nvPr/>
        </p:nvSpPr>
        <p:spPr>
          <a:xfrm>
            <a:off x="1363754" y="2383991"/>
            <a:ext cx="9093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8.6 Food and Agriculture Organization of the United Nations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1519085" y="2948066"/>
            <a:ext cx="8583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Lianchawii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Chhakchhuak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North Pacific Focal Point, FOA Subregional Office for the Pacific Islands</a:t>
            </a:r>
            <a:endParaRPr lang="en-FM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900" b="1" dirty="0"/>
              <a:t>Opportunities for collaboration</a:t>
            </a:r>
          </a:p>
          <a:p>
            <a:pPr marL="0" indent="0">
              <a:buNone/>
            </a:pPr>
            <a:r>
              <a:rPr lang="en-US" sz="3900" dirty="0"/>
              <a:t>FAO supports Pacific countries in Food Systems Transformation Pathways</a:t>
            </a:r>
          </a:p>
          <a:p>
            <a:pPr marL="0" indent="0">
              <a:buNone/>
            </a:pPr>
            <a:endParaRPr lang="en-US" sz="13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Transforming FSM’s </a:t>
            </a:r>
            <a:r>
              <a:rPr lang="en-US" sz="3600" b="1" dirty="0">
                <a:solidFill>
                  <a:srgbClr val="FF0000"/>
                </a:solidFill>
              </a:rPr>
              <a:t>food systems and land and seascape management</a:t>
            </a:r>
            <a:r>
              <a:rPr lang="en-US" sz="36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3600" dirty="0"/>
              <a:t>Enhanced </a:t>
            </a:r>
            <a:r>
              <a:rPr lang="en-AU" sz="3600" b="1" dirty="0">
                <a:solidFill>
                  <a:srgbClr val="FF0000"/>
                </a:solidFill>
              </a:rPr>
              <a:t>water quality and security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AU" sz="3600" b="1" dirty="0">
                <a:solidFill>
                  <a:srgbClr val="FF0000"/>
                </a:solidFill>
              </a:rPr>
              <a:t>Enhanced food security </a:t>
            </a:r>
            <a:r>
              <a:rPr lang="en-AU" sz="3600" dirty="0"/>
              <a:t>with a focus on access to nutritional and healthy foods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</a:rPr>
              <a:t>Inclusive, resilient fisheries </a:t>
            </a:r>
            <a:r>
              <a:rPr lang="en-US" sz="3600" dirty="0"/>
              <a:t>for livelihood security in FSM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</a:rPr>
              <a:t>Climate smart traditional farming systems </a:t>
            </a:r>
            <a:r>
              <a:rPr lang="en-US" sz="3600" dirty="0"/>
              <a:t>in FSM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“Enhancing Synergies for a Resilient Tomorrow”</a:t>
            </a:r>
            <a:endParaRPr kumimoji="0" lang="en-FM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31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140" y="3166217"/>
            <a:ext cx="3601746" cy="18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Thank you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044A7-6E6E-9705-A39A-1FF5181A7F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4F419-0DC2-84B0-30FB-EE24F1DE94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89EC23-04AF-F6C2-B067-7F375F59D68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407284-233B-7EAB-7AC3-F4DB870FE9C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A8CD43-DC46-A708-9682-D8E5BD3661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C7EBD-50CD-EEDA-3255-D922B970A9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30CB6F-B687-7D97-3F8C-B5CD68AFDDF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00A798-CD46-3806-C17F-8418DA6E17C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D684B6-9D5E-3D11-CC40-30FD5BCBAD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4407A8-4799-5030-204C-C350FAB1E91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452DC5-CE9F-B86B-1A88-4E97F81325B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2F48AFA-4795-84B4-69E5-69185BEE274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94E2A9-DC33-8B7B-0D3E-74E1B35BFD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FF5D5A-0F16-69F8-716B-A51CC8B75B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7E0936-BFF3-6C9C-7287-FE4E7553B00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188FF0-7574-3277-5166-76C9D0D3D75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38AD9E-FD66-151B-B512-8A93EA72FD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F121DE-E19F-3481-5069-DAECB34A804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150ABD-F8D8-32A2-A1FB-83B734292A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C1413D6-6F00-3CA8-BA95-303080482E3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B5A16FA-7E5D-1A2C-642B-9C8D8FAE53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C8DD35-2F0B-20DD-CE22-86E783F839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EFCC40-9245-BE3A-2D4D-ADF3B952FAD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A67558B-D0AF-BB8A-8875-AD0551F1EAE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875355-A16C-7918-EDF2-596EC14863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F7C44E-105E-7F96-183B-7CD551EEDD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2F84DC-45AB-2542-8688-E2D51255E75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C743C2E-ED10-39BF-4DE3-36FD91DD56C8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77847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2"/>
            <a:ext cx="11856997" cy="566493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FAO in FSM</a:t>
            </a:r>
          </a:p>
          <a:p>
            <a:pPr marL="457200" lvl="1" indent="0" algn="just">
              <a:buNone/>
            </a:pPr>
            <a:endParaRPr lang="en-GB" sz="13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Implementing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One Health</a:t>
            </a:r>
            <a:r>
              <a:rPr lang="en-US" b="1" dirty="0"/>
              <a:t> </a:t>
            </a:r>
            <a:r>
              <a:rPr lang="en-US" dirty="0"/>
              <a:t>to address environmental, plant, animal and human health in an integrated manner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Reducing COVID-19 Related </a:t>
            </a:r>
            <a:r>
              <a:rPr lang="en-US" b="1" dirty="0">
                <a:solidFill>
                  <a:srgbClr val="FF0000"/>
                </a:solidFill>
              </a:rPr>
              <a:t>Food Insecurity</a:t>
            </a:r>
            <a:r>
              <a:rPr lang="en-US" dirty="0"/>
              <a:t> in the Pacific Region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Driving </a:t>
            </a:r>
            <a:r>
              <a:rPr lang="en-US" b="1" dirty="0">
                <a:solidFill>
                  <a:srgbClr val="FF0000"/>
                </a:solidFill>
              </a:rPr>
              <a:t>digital agriculture transformation</a:t>
            </a:r>
            <a:r>
              <a:rPr lang="en-US" dirty="0"/>
              <a:t> to improve agricultural productivity through digital ICT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2"/>
            <a:ext cx="11856997" cy="566493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FAO in FSM</a:t>
            </a:r>
          </a:p>
          <a:p>
            <a:pPr marL="457200" lvl="1" indent="0" algn="just">
              <a:buNone/>
            </a:pPr>
            <a:endParaRPr lang="en-GB" sz="13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Strengthening capacities for </a:t>
            </a:r>
            <a:r>
              <a:rPr lang="en-US" b="1" dirty="0">
                <a:solidFill>
                  <a:srgbClr val="FF0000"/>
                </a:solidFill>
              </a:rPr>
              <a:t>biodiversity and sustainable use of natural resources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Enhancing adaptive capacities to climate change impacts through strengthening capacities for </a:t>
            </a:r>
            <a:r>
              <a:rPr lang="en-US" b="1" dirty="0">
                <a:solidFill>
                  <a:srgbClr val="FF0000"/>
                </a:solidFill>
              </a:rPr>
              <a:t>disaster risk reduction and management and promoting climate-smart agrifood production systems and value chains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/>
              <a:t>Promoting better nutritional outcomes through </a:t>
            </a:r>
            <a:r>
              <a:rPr lang="en-US" b="1" dirty="0">
                <a:solidFill>
                  <a:srgbClr val="FF0000"/>
                </a:solidFill>
              </a:rPr>
              <a:t>food safety capacity building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and improving food based dietary guidelines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FM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9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Types of assistance</a:t>
            </a:r>
          </a:p>
          <a:p>
            <a:pPr marL="0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GB" b="1" u="sng" dirty="0"/>
              <a:t>Technical Coordination Projects (TCP): National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Piloting sustainable </a:t>
            </a:r>
            <a:r>
              <a:rPr lang="en-GB" b="1" dirty="0"/>
              <a:t>fish value chains </a:t>
            </a:r>
            <a:r>
              <a:rPr lang="en-GB" dirty="0"/>
              <a:t>with extended shelf-life products USD 331,000</a:t>
            </a:r>
          </a:p>
          <a:p>
            <a:pPr marL="1371600" lvl="3" indent="0">
              <a:buNone/>
            </a:pPr>
            <a:r>
              <a:rPr lang="en-GB" i="1" dirty="0"/>
              <a:t>To increase capacities to process fish products for human consumption and agricultural production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i="1" dirty="0"/>
              <a:t> </a:t>
            </a:r>
            <a:r>
              <a:rPr lang="en-GB" dirty="0"/>
              <a:t>National </a:t>
            </a:r>
            <a:r>
              <a:rPr lang="en-GB" b="1" dirty="0"/>
              <a:t>aquatic animal health and biosecurity </a:t>
            </a:r>
            <a:r>
              <a:rPr lang="en-GB" dirty="0"/>
              <a:t>strategy USD 100,000</a:t>
            </a:r>
          </a:p>
          <a:p>
            <a:pPr marL="1371600" lvl="3" indent="0">
              <a:buNone/>
            </a:pPr>
            <a:r>
              <a:rPr lang="en-GB" i="1" dirty="0"/>
              <a:t>To assess the risks associated with the movement of aquatic animal products and to develop a National Strategy on Aquatic Animal Health</a:t>
            </a:r>
          </a:p>
          <a:p>
            <a:pPr marL="1371600" lvl="3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GB" b="1" u="sng" dirty="0"/>
              <a:t>TCP: Multi-country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US" b="1" dirty="0"/>
              <a:t>Aquaculture Business Investment Planning </a:t>
            </a:r>
            <a:r>
              <a:rPr lang="en-US" dirty="0"/>
              <a:t>and Development to increase resilience and improve food security | FSM, RMI, NAU, PAL | USD 499,000</a:t>
            </a:r>
          </a:p>
          <a:p>
            <a:pPr marL="1371600" lvl="3" indent="0">
              <a:buNone/>
            </a:pPr>
            <a:r>
              <a:rPr lang="en-US" i="1" dirty="0"/>
              <a:t>Technical assistance to MASA countries for in-depth aquaculture risk assessment and business investment planning.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85330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Types of assistance</a:t>
            </a:r>
          </a:p>
          <a:p>
            <a:pPr marL="0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GB" b="1" u="sng" dirty="0"/>
              <a:t>TCP: Multi-country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US" dirty="0"/>
              <a:t>Strengthening the capacity of Pacific Island Countries to </a:t>
            </a:r>
            <a:r>
              <a:rPr lang="en-US" b="1" dirty="0"/>
              <a:t>monitor SDG Target 2.1</a:t>
            </a:r>
            <a:r>
              <a:rPr lang="en-US" dirty="0"/>
              <a:t>| FAO Pacific Member Countries| USD 499,000</a:t>
            </a:r>
          </a:p>
          <a:p>
            <a:pPr marL="1371600" lvl="3" indent="0">
              <a:buNone/>
            </a:pPr>
            <a:r>
              <a:rPr lang="en-US" i="1" dirty="0"/>
              <a:t>To provide assistance to strengthen Pacific countries' capacities to monitoring SDG Target 2.1</a:t>
            </a:r>
          </a:p>
          <a:p>
            <a:pPr marL="1371600" lvl="3" indent="0">
              <a:buNone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i="1" dirty="0"/>
              <a:t> </a:t>
            </a:r>
            <a:r>
              <a:rPr lang="en-US" dirty="0"/>
              <a:t>Strengthening capacity to </a:t>
            </a:r>
            <a:r>
              <a:rPr lang="en-US" b="1" dirty="0"/>
              <a:t>monitor SDG 14 </a:t>
            </a:r>
            <a:r>
              <a:rPr lang="en-US" dirty="0"/>
              <a:t>(targets 14.4, 14.6, 14.7 and 14.b) | FAO Pacific Member Countries | USD 100,000</a:t>
            </a:r>
          </a:p>
          <a:p>
            <a:pPr marL="1371600" lvl="3" indent="0">
              <a:buNone/>
            </a:pPr>
            <a:r>
              <a:rPr lang="en-US" i="1" dirty="0"/>
              <a:t>To provide assistance for Pacific Island Countries (PICs) to raise awareness and understanding of the tools and methodologies for targets 14.4, 14.6 and 14.b, as well as discuss approaches for 14.7.</a:t>
            </a:r>
          </a:p>
          <a:p>
            <a:pPr marL="1371600" lvl="3" indent="0">
              <a:buNone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i="1" dirty="0"/>
              <a:t> </a:t>
            </a:r>
            <a:r>
              <a:rPr lang="en-US" dirty="0"/>
              <a:t>Enhance regional animal health capacity to prepare and respond to risks of </a:t>
            </a:r>
            <a:r>
              <a:rPr lang="en-US" b="1" dirty="0"/>
              <a:t>African swine fever</a:t>
            </a:r>
            <a:r>
              <a:rPr lang="en-US" dirty="0"/>
              <a:t> introduction and spread in the Pacific | FSM, CKI, FIJ, KIR, SAM, SOI, TON, TUV, VAN | USD 500,000</a:t>
            </a:r>
          </a:p>
          <a:p>
            <a:pPr marL="1371600" lvl="3" indent="0">
              <a:buNone/>
            </a:pPr>
            <a:r>
              <a:rPr lang="en-US" i="1" dirty="0"/>
              <a:t>To develop, strengthen, and/or put in place selected Pacific countries' ASF preparedness and response plans including risk-based prevention and reduction by high-lighting emergency response measures.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231119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Types of assistance offered</a:t>
            </a:r>
          </a:p>
          <a:p>
            <a:endParaRPr lang="en-US" sz="1300" dirty="0"/>
          </a:p>
          <a:p>
            <a:pPr marL="457200" lvl="1" indent="0">
              <a:buNone/>
            </a:pPr>
            <a:r>
              <a:rPr lang="en-GB" b="1" u="sng" dirty="0"/>
              <a:t>TCP: Multi-country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US" b="1" dirty="0"/>
              <a:t>Emergency response to effects of COVID-19 crisis in Pacific Island Countries </a:t>
            </a:r>
            <a:r>
              <a:rPr lang="en-US" dirty="0"/>
              <a:t>| FAO Pacific Member Countries | USD 500,000</a:t>
            </a:r>
          </a:p>
          <a:p>
            <a:pPr marL="1371600" lvl="3" indent="0">
              <a:buNone/>
            </a:pPr>
            <a:r>
              <a:rPr lang="en-US" i="1" dirty="0"/>
              <a:t>Pacific Island Governments and food producers have increased capacity to respond to the COVID-19 impact on food systems, food security and nutrition</a:t>
            </a:r>
            <a:r>
              <a:rPr lang="en-GB" i="1" dirty="0"/>
              <a:t> </a:t>
            </a:r>
          </a:p>
          <a:p>
            <a:pPr marL="1371600" lvl="3" indent="0">
              <a:buNone/>
            </a:pPr>
            <a:endParaRPr lang="en-GB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Strengthening the </a:t>
            </a:r>
            <a:r>
              <a:rPr lang="en-US" b="1" dirty="0"/>
              <a:t>enabling environment to enhance food systems in the Pacific</a:t>
            </a:r>
            <a:r>
              <a:rPr lang="en-US" dirty="0"/>
              <a:t>| FAO Pacific Member Countries | USD 244,000</a:t>
            </a:r>
          </a:p>
          <a:p>
            <a:pPr marL="1371600" lvl="3" indent="0">
              <a:buNone/>
            </a:pPr>
            <a:r>
              <a:rPr lang="en-US" i="1" dirty="0"/>
              <a:t>To provide technical assistance to support national counterparts and the Pacific region to complete the necessary Food Systems (FS) transformational pathway reports.</a:t>
            </a:r>
          </a:p>
          <a:p>
            <a:pPr marL="1371600" lvl="3" indent="0">
              <a:buNone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Integrated </a:t>
            </a:r>
            <a:r>
              <a:rPr lang="en-US" b="1" dirty="0"/>
              <a:t>Climate Smart Agriculture practices </a:t>
            </a:r>
            <a:r>
              <a:rPr lang="en-US" dirty="0"/>
              <a:t>and approaches towards sustainability and climate resilience through the </a:t>
            </a:r>
            <a:r>
              <a:rPr lang="en-US" dirty="0" err="1"/>
              <a:t>Koronivia</a:t>
            </a:r>
            <a:r>
              <a:rPr lang="en-US" dirty="0"/>
              <a:t> Joint Work on Agriculture | FAO Pacific Member Countries | USD 500,000</a:t>
            </a:r>
          </a:p>
          <a:p>
            <a:pPr marL="1371600" lvl="3" indent="0">
              <a:buNone/>
            </a:pPr>
            <a:r>
              <a:rPr lang="en-US" i="1" dirty="0"/>
              <a:t>To integrate climate smart agriculture measures incorporated into Pacific agricultural policies and systems in Pacific SIDS.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2527372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941281"/>
            <a:ext cx="11612673" cy="5505833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Types of assistance offered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  </a:t>
            </a:r>
            <a:r>
              <a:rPr lang="en-GB" b="1" u="sng" dirty="0"/>
              <a:t>TCP: Multi-country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US" b="1" dirty="0"/>
              <a:t>Mapping and characterization of Fishers and Fisher Workers Organizations </a:t>
            </a:r>
            <a:r>
              <a:rPr lang="en-US" dirty="0"/>
              <a:t>in selected PICs, Phase II of TCP/SAP/3710 | FSM, CKI, FIJ, RMI, PAL, SAM, SOI, TUV, VAN | USD 250,000</a:t>
            </a:r>
          </a:p>
          <a:p>
            <a:pPr marL="1371600" lvl="3" indent="0">
              <a:buNone/>
            </a:pPr>
            <a:r>
              <a:rPr lang="en-GB" i="1" dirty="0"/>
              <a:t>To map fishers organizations and understand their level of functionality and support needs</a:t>
            </a:r>
          </a:p>
          <a:p>
            <a:pPr marL="1371600" lvl="3" indent="0">
              <a:buNone/>
            </a:pPr>
            <a:endParaRPr lang="en-GB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Development of </a:t>
            </a:r>
            <a:r>
              <a:rPr lang="en-US" b="1" dirty="0"/>
              <a:t>Pacific Regional Plan to mainstream biodiversity across agricultural sectors</a:t>
            </a:r>
            <a:r>
              <a:rPr lang="en-US" dirty="0"/>
              <a:t>, including fishery, crops, livestock and forestry | FAO Pacific Member Countries | USD 230,000</a:t>
            </a:r>
          </a:p>
          <a:p>
            <a:pPr marL="1371600" lvl="3" indent="0">
              <a:buNone/>
            </a:pPr>
            <a:r>
              <a:rPr lang="en-US" i="1" dirty="0"/>
              <a:t>To support preparation of regional plan to promote cohesive action on mainstreaming biodiversity across agricultural sectors, including fishery, crops, livestock, and forestry in the Pacific region.</a:t>
            </a:r>
          </a:p>
          <a:p>
            <a:pPr marL="1371600" lvl="3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Support for the implementation of the </a:t>
            </a:r>
            <a:r>
              <a:rPr lang="en-US" b="1" dirty="0"/>
              <a:t>Pacific Strategic Plan for Agricultural and Fisheries Statistics (P-SPAFS) </a:t>
            </a:r>
            <a:r>
              <a:rPr lang="en-US" dirty="0"/>
              <a:t>| FAO Pacific Member Countries | USD 500,000</a:t>
            </a:r>
          </a:p>
          <a:p>
            <a:pPr marL="1371600" lvl="3" indent="0">
              <a:buNone/>
            </a:pPr>
            <a:r>
              <a:rPr lang="en-US" i="1" dirty="0"/>
              <a:t>To support Pacific Island Countries’ capacity to accurately gather, analyze and interpret national level data pertaining to the SDGs and other important measurements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315852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Types of assistance offered </a:t>
            </a:r>
          </a:p>
          <a:p>
            <a:pPr marL="457200" lvl="1" indent="0">
              <a:buNone/>
            </a:pPr>
            <a:r>
              <a:rPr lang="en-GB" b="1" u="sng" dirty="0"/>
              <a:t>TCP: Multi-country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US" dirty="0"/>
              <a:t>	Strengthening the capacities of the Pacific countries to derive </a:t>
            </a:r>
            <a:r>
              <a:rPr lang="en-US" b="1" dirty="0"/>
              <a:t>SDG indicators 2.3.1, 2.3.2, 2.4.1 and 5.a.1 </a:t>
            </a:r>
            <a:r>
              <a:rPr lang="en-US" dirty="0"/>
              <a:t>| FAO Pacific Member Countries | USD 500,000</a:t>
            </a:r>
          </a:p>
          <a:p>
            <a:pPr marL="1371600" lvl="3" indent="0">
              <a:buNone/>
            </a:pPr>
            <a:r>
              <a:rPr lang="en-GB" i="1" dirty="0"/>
              <a:t>To </a:t>
            </a:r>
            <a:r>
              <a:rPr lang="en-US" i="1" dirty="0"/>
              <a:t>enhance national capacities in the collection and dissemination of statistics relating to agricultural sustainability, productivity and gender markers to support policy formulation and sector decision-making.</a:t>
            </a:r>
          </a:p>
          <a:p>
            <a:pPr marL="1371600" lvl="3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GB" b="1" u="sng" dirty="0"/>
              <a:t>Donor-funded: Multi-country Projects</a:t>
            </a:r>
            <a:endParaRPr lang="en-US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Reducing COVID-19 Related Food Insecurity </a:t>
            </a:r>
            <a:r>
              <a:rPr lang="en-US" dirty="0"/>
              <a:t>in the Pacific Region | FSM, FIJ, NIU, PAL, SOI | USD 2,891,089 | </a:t>
            </a:r>
            <a:r>
              <a:rPr lang="en-US" i="1" dirty="0"/>
              <a:t>funded by </a:t>
            </a:r>
            <a:r>
              <a:rPr lang="en-US" dirty="0"/>
              <a:t>Government of Canada </a:t>
            </a:r>
          </a:p>
          <a:p>
            <a:pPr marL="1371600" lvl="3" indent="0">
              <a:buNone/>
            </a:pPr>
            <a:r>
              <a:rPr lang="en-US" i="1" dirty="0"/>
              <a:t>To mitigate COVID-19 impacts on food security and nutrition of Pacific Islands</a:t>
            </a:r>
          </a:p>
          <a:p>
            <a:pPr marL="1371600" lvl="3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Strengthening </a:t>
            </a:r>
            <a:r>
              <a:rPr lang="en-US" b="1" dirty="0"/>
              <a:t>biosecurity for resilient and sustainable agri-food systems </a:t>
            </a:r>
            <a:r>
              <a:rPr lang="en-US" dirty="0"/>
              <a:t>with One Health approach in the Pacific | FAO Pacific Member Countries | USD 1,000,000 | </a:t>
            </a:r>
            <a:r>
              <a:rPr lang="en-US" i="1" dirty="0"/>
              <a:t>funded by </a:t>
            </a:r>
            <a:r>
              <a:rPr lang="en-US" dirty="0"/>
              <a:t>FAO Flexible Multi-Partner Mechanism</a:t>
            </a:r>
          </a:p>
          <a:p>
            <a:pPr marL="1371600" lvl="3" indent="0">
              <a:buNone/>
            </a:pPr>
            <a:r>
              <a:rPr lang="en-US" i="1" dirty="0"/>
              <a:t>To contribute to improving national biosecurity for resilient and sustainable agri-food systems in the Pacific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65323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Types of assistance offered </a:t>
            </a:r>
          </a:p>
          <a:p>
            <a:pPr marL="457200" lvl="1" indent="0">
              <a:buNone/>
            </a:pPr>
            <a:r>
              <a:rPr lang="en-GB" b="1" u="sng" dirty="0"/>
              <a:t>Donor-funded: Multi-country Projects</a:t>
            </a:r>
            <a:endParaRPr lang="en-US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Accelerating </a:t>
            </a:r>
            <a:r>
              <a:rPr lang="en-US" b="1" dirty="0"/>
              <a:t>SDG achievement through digital transformation </a:t>
            </a:r>
            <a:r>
              <a:rPr lang="en-US" dirty="0"/>
              <a:t>to strengthen community resilience in Micronesia| FSM, KIR, RMI, NAU, PAL| USD 500,000 | SDG Funds (UN Joint Programme)</a:t>
            </a:r>
          </a:p>
          <a:p>
            <a:pPr marL="1371600" lvl="3" indent="0">
              <a:buNone/>
            </a:pPr>
            <a:r>
              <a:rPr lang="en-US" i="1" dirty="0"/>
              <a:t>Core objectives of the </a:t>
            </a:r>
            <a:r>
              <a:rPr lang="en-US" i="1" dirty="0" err="1"/>
              <a:t>programme</a:t>
            </a:r>
            <a:r>
              <a:rPr lang="en-US" i="1" dirty="0"/>
              <a:t> is to gradually transfer the ownership of services to government institutions </a:t>
            </a:r>
          </a:p>
          <a:p>
            <a:pPr marL="1371600" lvl="3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Support to analytically understand &amp; </a:t>
            </a:r>
            <a:r>
              <a:rPr lang="en-US" b="1" dirty="0"/>
              <a:t>address impacts of the global crisis of food, energy &amp; finance</a:t>
            </a:r>
            <a:r>
              <a:rPr lang="en-US" dirty="0"/>
              <a:t> | FSM, KIR, RMI, NAU, PAL | USD 400,000 | SDG Funds Development Emergency Modality (UN Joint Programme)</a:t>
            </a:r>
          </a:p>
          <a:p>
            <a:pPr marL="1371600" lvl="3" indent="0">
              <a:buNone/>
            </a:pPr>
            <a:r>
              <a:rPr lang="en-US" i="1" dirty="0"/>
              <a:t>The objective of this joint program is for FAO, in collaboration with IFAD, WFP and UNICEF, to support the country  governments in increasing their technical capacity to </a:t>
            </a:r>
            <a:r>
              <a:rPr lang="en-US" i="1" dirty="0" err="1"/>
              <a:t>analyse</a:t>
            </a:r>
            <a:r>
              <a:rPr lang="en-US" i="1" dirty="0"/>
              <a:t>, predict, plan and respond to the impacts of the global crisis of food, energy and finance on their own national food systems.</a:t>
            </a:r>
          </a:p>
          <a:p>
            <a:pPr marL="1371600" lvl="3" indent="0">
              <a:buNone/>
            </a:pPr>
            <a:endParaRPr lang="en-US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i="1" dirty="0"/>
              <a:t> </a:t>
            </a:r>
            <a:r>
              <a:rPr lang="en-US" dirty="0"/>
              <a:t>Leveraging the Digital Village Initiative (DVI) and SIDS Solutions Platform in the Pacific | FSM, RMI, PAL, TON, FIJ, SAM, SOI, VAN | USD 600,000 | </a:t>
            </a:r>
            <a:r>
              <a:rPr lang="en-US" i="1" dirty="0"/>
              <a:t>funded by </a:t>
            </a:r>
            <a:r>
              <a:rPr lang="en-US" dirty="0"/>
              <a:t>FAO Flexible Multi-Partner Mechanism</a:t>
            </a:r>
          </a:p>
          <a:p>
            <a:pPr marL="1371600" lvl="3" indent="0">
              <a:buNone/>
            </a:pPr>
            <a:r>
              <a:rPr lang="en-GB" i="1" dirty="0"/>
              <a:t>To catalyse and empower the village level ecosystem to help move towards food, nutrition and livelihood security of smallholder farmers and the village communities by developing digital </a:t>
            </a:r>
            <a:r>
              <a:rPr lang="en-GB" i="1" dirty="0" err="1"/>
              <a:t>agrifood</a:t>
            </a:r>
            <a:r>
              <a:rPr lang="en-GB" i="1" dirty="0"/>
              <a:t> systems villages with active empowerment and engagement of women and youth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en-FM" sz="2800" b="1" i="1" dirty="0"/>
          </a:p>
        </p:txBody>
      </p:sp>
    </p:spTree>
    <p:extLst>
      <p:ext uri="{BB962C8B-B14F-4D97-AF65-F5344CB8AC3E}">
        <p14:creationId xmlns:p14="http://schemas.microsoft.com/office/powerpoint/2010/main" val="273949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1345</Words>
  <Application>Microsoft Macintosh PowerPoint</Application>
  <PresentationFormat>Widescreen</PresentationFormat>
  <Paragraphs>135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Roboto</vt:lpstr>
      <vt:lpstr>Wingdings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R.Nash</dc:creator>
  <cp:lastModifiedBy>Rosalinda Yatilman</cp:lastModifiedBy>
  <cp:revision>98</cp:revision>
  <dcterms:created xsi:type="dcterms:W3CDTF">2023-08-01T02:39:00Z</dcterms:created>
  <dcterms:modified xsi:type="dcterms:W3CDTF">2023-08-31T22:41:30Z</dcterms:modified>
</cp:coreProperties>
</file>