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6.jp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6" r:id="rId3"/>
    <p:sldId id="270" r:id="rId4"/>
    <p:sldId id="258" r:id="rId5"/>
    <p:sldId id="264" r:id="rId6"/>
    <p:sldId id="265" r:id="rId7"/>
    <p:sldId id="266" r:id="rId8"/>
    <p:sldId id="267" r:id="rId9"/>
    <p:sldId id="268" r:id="rId10"/>
    <p:sldId id="263" r:id="rId11"/>
    <p:sldId id="269" r:id="rId12"/>
  </p:sldIdLst>
  <p:sldSz cx="12192000" cy="6858000"/>
  <p:notesSz cx="6858000" cy="9144000"/>
  <p:defaultTextStyle>
    <a:defPPr>
      <a:defRPr lang="en-FM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198"/>
    <p:restoredTop sz="94404" autoAdjust="0"/>
  </p:normalViewPr>
  <p:slideViewPr>
    <p:cSldViewPr snapToGrid="0">
      <p:cViewPr varScale="1">
        <p:scale>
          <a:sx n="87" d="100"/>
          <a:sy n="87" d="100"/>
        </p:scale>
        <p:origin x="224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FM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80710-7682-4E66-A3C2-243D35150580}" type="datetimeFigureOut">
              <a:rPr lang="en-FM" smtClean="0"/>
              <a:t>9/1/23</a:t>
            </a:fld>
            <a:endParaRPr lang="en-FM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FM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FM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B64EC0-AC93-47F0-8B5C-277A528EB23B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24850425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B64EC0-AC93-47F0-8B5C-277A528EB23B}" type="slidenum">
              <a:rPr lang="en-FM" smtClean="0"/>
              <a:t>1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30045633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B64EC0-AC93-47F0-8B5C-277A528EB23B}" type="slidenum">
              <a:rPr lang="en-FM" smtClean="0"/>
              <a:t>10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1901349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B64EC0-AC93-47F0-8B5C-277A528EB23B}" type="slidenum">
              <a:rPr lang="en-FM" smtClean="0"/>
              <a:t>2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13239536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B64EC0-AC93-47F0-8B5C-277A528EB23B}" type="slidenum">
              <a:rPr lang="en-FM" smtClean="0"/>
              <a:t>3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24126976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64EC0-AC93-47F0-8B5C-277A528EB23B}" type="slidenum">
              <a:rPr lang="en-FM" smtClean="0"/>
              <a:t>4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14356864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SDG 2.1: By 2030, </a:t>
            </a:r>
            <a:r>
              <a:rPr lang="en-US" b="1" dirty="0"/>
              <a:t>end hunger and ensure access by all people</a:t>
            </a:r>
            <a:r>
              <a:rPr lang="en-US" dirty="0"/>
              <a:t>, in particular the poor and people in vulnerable situations, including infants, to safe, nutritious and sufficient food all year round.</a:t>
            </a:r>
          </a:p>
          <a:p>
            <a:endParaRPr lang="en-US" dirty="0"/>
          </a:p>
          <a:p>
            <a:r>
              <a:rPr lang="en-US" b="0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Goal 14: </a:t>
            </a:r>
            <a:r>
              <a:rPr lang="en-US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Conserve and sustainably use the oceans, seas and marine resources.</a:t>
            </a:r>
            <a:r>
              <a:rPr lang="en-US" b="0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 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64EC0-AC93-47F0-8B5C-277A528EB23B}" type="slidenum">
              <a:rPr lang="en-FM" smtClean="0"/>
              <a:t>5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41513836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64EC0-AC93-47F0-8B5C-277A528EB23B}" type="slidenum">
              <a:rPr lang="en-FM" smtClean="0"/>
              <a:t>6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34168351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64EC0-AC93-47F0-8B5C-277A528EB23B}" type="slidenum">
              <a:rPr lang="en-FM" smtClean="0"/>
              <a:t>7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36557667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64EC0-AC93-47F0-8B5C-277A528EB23B}" type="slidenum">
              <a:rPr lang="en-FM" smtClean="0"/>
              <a:t>8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33784350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64EC0-AC93-47F0-8B5C-277A528EB23B}" type="slidenum">
              <a:rPr lang="en-FM" smtClean="0"/>
              <a:t>9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1140789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FC312-A56B-3F8F-C8A2-FDDB2FAB39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2E1131-B56A-24A6-5E1D-0BE8175D46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F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F0D5FE-DB91-BCF8-0A11-1868D8D3E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9/1/23</a:t>
            </a:fld>
            <a:endParaRPr lang="en-FM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10FED-EB65-1BC1-8CC7-17913337A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CDD5F2-45EC-0CD0-CEEB-619FEAB08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138430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D4CEB-E8C2-5A83-C25F-28DA61DE9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8D6703-D20B-76BC-01E3-ABCA068DCE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74B234-B471-B899-857E-A39801A06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9/1/23</a:t>
            </a:fld>
            <a:endParaRPr lang="en-FM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C6A3FA-6000-0149-576E-AF13E42CE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CB55F2-BBA6-D67A-DCFB-606019E7F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531172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6AE709-7157-F677-FAC0-1508D65AF7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1CA95-EBDA-8ACC-9010-A25B0B699B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0DCA1A-EE68-CEFB-662C-262A3FCAE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9/1/23</a:t>
            </a:fld>
            <a:endParaRPr lang="en-FM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A4AF61-44F0-B8EC-324C-00FE08A77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04425-807A-6A42-2C82-C4C07D27E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335837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5AA7A-0801-B0B2-D711-C3CBBAD06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1C986-8AA2-0CC5-CD98-673309F07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D43277-EC17-A028-EBA5-B95A81880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9/1/23</a:t>
            </a:fld>
            <a:endParaRPr lang="en-FM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44295-9969-ACA1-D560-BCDFA48AF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A97A9C-0E7D-9332-EA4E-CBBA72F80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2673524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1DE9D-0EBF-900C-7A2F-128CBBE4F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FE598B-EE31-8676-533F-8BC362C7CE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6EF884-7C57-9CAA-F8CB-77CC6EE6A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9/1/23</a:t>
            </a:fld>
            <a:endParaRPr lang="en-FM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7AD1C4-8E64-2613-9D7A-AF9400B9F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4FEB6D-4B3A-6AE8-2C39-39E0023FB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2082711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E73C1-3BAA-2566-5480-29EA5828A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827054-670E-79A5-2F81-EE4CA787DF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E1F6DE-233E-44F2-E058-FFE1173CCE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564478-AF11-DB27-D83E-98ABCC8B7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9/1/23</a:t>
            </a:fld>
            <a:endParaRPr lang="en-FM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084F48-2496-D538-9332-CD85DCA81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78CE99-DD90-8FA7-D484-97D122663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2674588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52F08-79A2-B411-B978-2C2DB0FED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244FD1-E400-E4F3-DEE6-F1EADA595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8D8485-E1DF-E9DB-40DC-2D7ECE55DB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B2D0B5-3E1D-C1AD-729A-A3D24F1D94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4BB7A3-6393-51EC-7A42-BE923DB26C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BE9BD7-DAA1-BA0A-88EF-9102817E9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9/1/23</a:t>
            </a:fld>
            <a:endParaRPr lang="en-FM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E2C260-8FAE-D859-D227-36D1DF64A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9906F9-3C3D-D803-CECC-2FB230117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1194591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97845-30C6-5FB1-53FD-97FE133DE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DFA9D5-059D-3BDE-5996-91422CC15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9/1/23</a:t>
            </a:fld>
            <a:endParaRPr lang="en-FM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51C613-196C-4C46-5B9D-2F2AB9B8F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DA213C-5BDA-0671-D25C-4BEF39725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1227225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BFA5AB-A90E-60D1-0590-6B0DC0A6C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9/1/23</a:t>
            </a:fld>
            <a:endParaRPr lang="en-FM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D96D4E-C93B-7447-DB85-BF21AEE56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AFBF8B-F061-F0B6-1DCB-61DEA07F5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4203529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3BFF9-ED6E-348B-1A43-FE8E39107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D36B92-4F69-CFBA-958E-80B2C8B599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7F126D-E3B6-3C65-8810-A4A538DE79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11A5DF-7724-1B64-5AF7-EDD20A6DB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9/1/23</a:t>
            </a:fld>
            <a:endParaRPr lang="en-FM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D415CB-79C6-8C16-8440-D13379ED5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840B99-FFE2-A866-6F55-CEF588787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2243216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D18A5-4CFE-8745-4B88-2F0DEEFBD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36CF08-1CCF-C7B6-C68B-FFB3B25D73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M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4C5C16-4A9E-F1F7-06B3-544A15BD5E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BDA499-674E-A165-F885-D16CC40ED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9/1/23</a:t>
            </a:fld>
            <a:endParaRPr lang="en-FM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92CB0-E441-0884-1EDB-C5692CF6C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212AE2-42C2-2E5B-888E-3E97C0621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561359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1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081D3E-8A8A-8AB7-AA05-48303DC0C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1DD8E4-515A-65B9-7AAD-F14DD7C12C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32AABF-A1D9-A023-144B-94FE0C9B5E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7BC71-67A2-40CF-A793-E678043B93CF}" type="datetimeFigureOut">
              <a:rPr lang="en-FM" smtClean="0"/>
              <a:t>9/1/23</a:t>
            </a:fld>
            <a:endParaRPr lang="en-FM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04F1B0-CC41-D4F9-463E-7E152B7218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FM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85E551-8F71-4C3E-FADA-FBAB903AF8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2388201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M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.jp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80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FECA3-3B56-E8E4-1B6C-CC0AB7683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4050" y="365125"/>
            <a:ext cx="10069749" cy="1325563"/>
          </a:xfrm>
          <a:effectLst>
            <a:outerShdw blurRad="50800" dist="38100" dir="16200000" rotWithShape="0">
              <a:schemeClr val="bg1"/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3600" u="sng" dirty="0">
                <a:latin typeface="Arial Black" panose="020B0A04020102020204" pitchFamily="34" charset="0"/>
              </a:rPr>
              <a:t>3</a:t>
            </a:r>
            <a:r>
              <a:rPr lang="en-US" sz="3600" u="sng" baseline="30000" dirty="0">
                <a:latin typeface="Arial Black" panose="020B0A04020102020204" pitchFamily="34" charset="0"/>
              </a:rPr>
              <a:t>rd</a:t>
            </a:r>
            <a:r>
              <a:rPr lang="en-US" sz="3600" u="sng" dirty="0">
                <a:latin typeface="Arial Black" panose="020B0A04020102020204" pitchFamily="34" charset="0"/>
              </a:rPr>
              <a:t> Joint Environment and Risk Management Platform</a:t>
            </a:r>
            <a:endParaRPr lang="en-FM" sz="3600" u="sng" dirty="0">
              <a:latin typeface="Arial Black" panose="020B0A04020102020204" pitchFamily="34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9F6AB6D-13B1-9A33-9E23-DB3CAB6D7A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4929" y="5251884"/>
            <a:ext cx="2259062" cy="1194832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F0DE3C8-C1DE-9B5D-800B-618BCB94B519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37" y="5254533"/>
            <a:ext cx="2260732" cy="11948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EF7EDBC-B625-64E3-F9B8-AC6C54AE8C1D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9567" y="5254067"/>
            <a:ext cx="2385298" cy="119264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E3C3F5E-949A-359A-34A0-36149943DFFF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345" y="5257183"/>
            <a:ext cx="2260731" cy="118953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E133D77-E3CF-BB5A-383A-16C9053117C7}"/>
              </a:ext>
            </a:extLst>
          </p:cNvPr>
          <p:cNvSpPr txBox="1"/>
          <p:nvPr/>
        </p:nvSpPr>
        <p:spPr>
          <a:xfrm>
            <a:off x="2331341" y="1690688"/>
            <a:ext cx="7771592" cy="553998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bg1">
                <a:alpha val="68000"/>
              </a:scheme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3000" b="1" i="1" dirty="0"/>
              <a:t>“Enhancing Synergies for a Resilient Tomorrow”</a:t>
            </a:r>
            <a:endParaRPr lang="en-FM" sz="3000" b="1" i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97E90A-AAEE-6FCF-321C-A72D945B0264}"/>
              </a:ext>
            </a:extLst>
          </p:cNvPr>
          <p:cNvSpPr txBox="1"/>
          <p:nvPr/>
        </p:nvSpPr>
        <p:spPr>
          <a:xfrm>
            <a:off x="3754874" y="3859322"/>
            <a:ext cx="4674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August 30-September 1, 2023</a:t>
            </a:r>
            <a:endParaRPr lang="en-FM" sz="28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BE2410-CFCE-DE5E-28A8-B1F6A40A1368}"/>
              </a:ext>
            </a:extLst>
          </p:cNvPr>
          <p:cNvSpPr txBox="1"/>
          <p:nvPr/>
        </p:nvSpPr>
        <p:spPr>
          <a:xfrm>
            <a:off x="3754874" y="4307443"/>
            <a:ext cx="4674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Weno, Chuuk</a:t>
            </a:r>
            <a:endParaRPr lang="en-FM" sz="2800" b="1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173391E-B969-BE7D-BA39-9636FFD3BF5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79" y="342138"/>
            <a:ext cx="1838144" cy="183032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D1BC2A8-9B05-3573-5078-F729C0F45BE8}"/>
              </a:ext>
            </a:extLst>
          </p:cNvPr>
          <p:cNvSpPr txBox="1"/>
          <p:nvPr/>
        </p:nvSpPr>
        <p:spPr>
          <a:xfrm>
            <a:off x="1363754" y="2383991"/>
            <a:ext cx="9093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8.6 Food and Agriculture Organization of the United Nations</a:t>
            </a:r>
            <a:endParaRPr lang="en-FM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600D996-6B2A-AD38-2148-665B58E713F0}"/>
              </a:ext>
            </a:extLst>
          </p:cNvPr>
          <p:cNvSpPr txBox="1"/>
          <p:nvPr/>
        </p:nvSpPr>
        <p:spPr>
          <a:xfrm>
            <a:off x="1519085" y="2948066"/>
            <a:ext cx="85838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</a:rPr>
              <a:t>Lianchawii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</a:rPr>
              <a:t>Chhakchhuak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, North Pacific Focal Point, FOA Subregional Office for the Pacific Islands</a:t>
            </a:r>
            <a:endParaRPr lang="en-FM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71284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EA9D88-61AA-6D3D-9173-C326CB2E1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32" y="941281"/>
            <a:ext cx="11764075" cy="5505833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3900" b="1" dirty="0"/>
              <a:t>Opportunities for collaboration</a:t>
            </a:r>
          </a:p>
          <a:p>
            <a:pPr marL="0" indent="0">
              <a:buNone/>
            </a:pPr>
            <a:r>
              <a:rPr lang="en-US" sz="3900" dirty="0"/>
              <a:t>FAO supports Pacific countries in Food Systems Transformation Pathways</a:t>
            </a:r>
          </a:p>
          <a:p>
            <a:pPr marL="0" indent="0">
              <a:buNone/>
            </a:pPr>
            <a:endParaRPr lang="en-US" sz="13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600" dirty="0"/>
              <a:t>Transforming FSM’s </a:t>
            </a:r>
            <a:r>
              <a:rPr lang="en-US" sz="3600" b="1" dirty="0">
                <a:solidFill>
                  <a:srgbClr val="FF0000"/>
                </a:solidFill>
              </a:rPr>
              <a:t>food systems and land and seascape management</a:t>
            </a:r>
            <a:r>
              <a:rPr lang="en-US" sz="3600" dirty="0"/>
              <a:t>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AU" sz="3600" dirty="0"/>
              <a:t>Enhanced </a:t>
            </a:r>
            <a:r>
              <a:rPr lang="en-AU" sz="3600" b="1" dirty="0">
                <a:solidFill>
                  <a:srgbClr val="FF0000"/>
                </a:solidFill>
              </a:rPr>
              <a:t>water quality and security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AU" sz="3600" b="1" dirty="0">
                <a:solidFill>
                  <a:srgbClr val="FF0000"/>
                </a:solidFill>
              </a:rPr>
              <a:t>Enhanced food security </a:t>
            </a:r>
            <a:r>
              <a:rPr lang="en-AU" sz="3600" dirty="0"/>
              <a:t>with a focus on access to nutritional and healthy foods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600" b="1" dirty="0">
                <a:solidFill>
                  <a:srgbClr val="FF0000"/>
                </a:solidFill>
              </a:rPr>
              <a:t>Inclusive, resilient fisheries </a:t>
            </a:r>
            <a:r>
              <a:rPr lang="en-US" sz="3600" dirty="0"/>
              <a:t>for livelihood security in FSM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600" b="1" dirty="0">
                <a:solidFill>
                  <a:srgbClr val="FF0000"/>
                </a:solidFill>
              </a:rPr>
              <a:t>Climate smart traditional farming systems </a:t>
            </a:r>
            <a:r>
              <a:rPr lang="en-US" sz="3600" dirty="0"/>
              <a:t>in FSM</a:t>
            </a: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B1F62F-C3FC-52C7-C854-FC0B47CB1CA0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8" y="6607727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647152F-AE7A-3609-7D65-D3B0252B62CE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56" y="6607728"/>
            <a:ext cx="48614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CD037AA-8B2F-DBB1-FC2E-DB001BDE2696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595" y="6607726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1DDC019-B543-9111-ADD6-0BDF73FA5008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437" y="6609227"/>
            <a:ext cx="467066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B806AA2-9680-ACB2-A27E-79671DA3AAA9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572" y="6609227"/>
            <a:ext cx="4886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06D55FE-85B4-F426-6FA9-1165219F2947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635" y="6609227"/>
            <a:ext cx="517042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25A24DE-73F1-EC1E-4D24-BBFC3BC06A1A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093" y="6609227"/>
            <a:ext cx="44350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BD31263-F971-D76E-DBED-6F0DA995404E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480" y="6609226"/>
            <a:ext cx="45251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F0F90A6-2977-981A-ACFB-A98A4687ACA7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105" y="66092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477B4C2-3F61-8E7F-E475-9E9C39C68AE8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771" y="66092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38DD52C-904E-2A56-84D7-B0B289EB39D6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13" y="66092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D1BF320-10B3-29D5-6CC1-6442BB1E3666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671" y="6608540"/>
            <a:ext cx="53917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B9C9FB2-C9A3-8D73-D8BA-A6FA88246084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835" y="6608882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BF1090F-484A-BA2D-4E66-5B14E469DB85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202" y="6608882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9C0A341-6E1B-0205-0F3F-ADC79C3062DD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422" y="6608881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4359C2B-F4F9-1FFE-28CD-5A08B5B09705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022" y="6607725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6026500C-28A6-31CA-EBDE-CCB85DCCC6A1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855" y="66077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0136C8B-A69B-42F6-FB83-E087BAFDE1CA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258" y="66077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9CE19C9E-14AF-375F-2099-E23AAC263C79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1653" y="66077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B6663F97-A3BC-3E09-00A3-8CCFA9EF2247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366" y="6607724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E724C7E1-4C4D-B81D-8FD4-0C041AE809F8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018" y="6607724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9D7298C5-B950-1B29-F9AB-20A653279CC6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2141" y="6607723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086817C7-B0D9-12AE-5447-17937E542ED3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283" y="6607723"/>
            <a:ext cx="48196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5E750A15-8048-5298-95A4-A9A11994E820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442" y="6607723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A6A22128-F3E4-B0A1-FB27-9FF65CDC8172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1721" y="6607723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09715531-C57B-93BA-F506-DBF503B6C5FF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7227" y="6607723"/>
            <a:ext cx="46017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A155BA01-9C5E-FF6F-2738-98FD7FC4C434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" t="91267" r="-1" b="1803"/>
          <a:stretch/>
        </p:blipFill>
        <p:spPr>
          <a:xfrm>
            <a:off x="-29729" y="0"/>
            <a:ext cx="12221729" cy="81255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B9B62D55-BE26-B165-36C3-FF01D7045EEA}"/>
              </a:ext>
            </a:extLst>
          </p:cNvPr>
          <p:cNvSpPr txBox="1"/>
          <p:nvPr/>
        </p:nvSpPr>
        <p:spPr>
          <a:xfrm>
            <a:off x="2772677" y="128727"/>
            <a:ext cx="7314391" cy="523220"/>
          </a:xfrm>
          <a:prstGeom prst="rect">
            <a:avLst/>
          </a:prstGeom>
          <a:solidFill>
            <a:schemeClr val="accent1">
              <a:alpha val="0"/>
            </a:schemeClr>
          </a:solidFill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“Enhancing Synergies for a Resilient Tomorrow”</a:t>
            </a:r>
            <a:endParaRPr kumimoji="0" lang="en-FM" sz="28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73177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EA9D88-61AA-6D3D-9173-C326CB2E1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6140" y="3166217"/>
            <a:ext cx="3601746" cy="18752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/>
              <a:t>Thank you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marL="914400" lvl="2" indent="0">
              <a:buNone/>
            </a:pPr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14044A7-6E6E-9705-A39A-1FF5181A7FE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8" y="6607727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534F419-0DC2-84B0-30FB-EE24F1DE940B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56" y="6607728"/>
            <a:ext cx="48614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A89EC23-04AF-F6C2-B067-7F375F59D685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595" y="6607726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C407284-233B-7EAB-7AC3-F4DB870FE9C3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437" y="6609227"/>
            <a:ext cx="467066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1A8CD43-DC46-A708-9682-D8E5BD36617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572" y="6609227"/>
            <a:ext cx="4886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7FC7EBD-50CD-EEDA-3255-D922B970A988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635" y="6609227"/>
            <a:ext cx="517042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C30CB6F-B687-7D97-3F8C-B5CD68AFDDF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093" y="6609227"/>
            <a:ext cx="44350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700A798-CD46-3806-C17F-8418DA6E17CC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480" y="6609226"/>
            <a:ext cx="45251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9D684B6-9D5E-3D11-CC40-30FD5BCBADF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105" y="66092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B4407A8-4799-5030-204C-C350FAB1E913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771" y="66092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4452DC5-CE9F-B86B-1A88-4E97F81325B3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13" y="66092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E2F48AFA-4795-84B4-69E5-69185BEE2745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671" y="6608540"/>
            <a:ext cx="53917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094E2A9-DC33-8B7B-0D3E-74E1B35BFD5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835" y="6608882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DFF5D5A-0F16-69F8-716B-A51CC8B75B7D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202" y="6608882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B17E0936-BFF3-6C9C-7287-FE4E7553B00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422" y="6608881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6188FF0-7574-3277-5166-76C9D0D3D759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022" y="6607725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D38AD9E-FD66-151B-B512-8A93EA72FD1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855" y="66077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2BF121DE-E19F-3481-5069-DAECB34A804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258" y="66077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80150ABD-F8D8-32A2-A1FB-83B734292A76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1653" y="66077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2C1413D6-6F00-3CA8-BA95-303080482E33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366" y="6607724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6B5A16FA-7E5D-1A2C-642B-9C8D8FAE530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018" y="6607724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AC8DD35-2F0B-20DD-CE22-86E783F8391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2141" y="6607723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FEFCC40-9245-BE3A-2D4D-ADF3B952FAD5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283" y="6607723"/>
            <a:ext cx="48196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2A67558B-D0AF-BB8A-8875-AD0551F1EAE6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442" y="6607723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81875355-A16C-7918-EDF2-596EC148636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1721" y="6607723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1EF7C44E-105E-7F96-183B-7CD551EEDDD0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7227" y="6607723"/>
            <a:ext cx="46017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5F2F84DC-45AB-2542-8688-E2D51255E75C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" t="91267" r="-1" b="1803"/>
          <a:stretch/>
        </p:blipFill>
        <p:spPr>
          <a:xfrm>
            <a:off x="-29729" y="0"/>
            <a:ext cx="12221729" cy="81255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1C743C2E-ED10-39BF-4DE3-36FD91DD56C8}"/>
              </a:ext>
            </a:extLst>
          </p:cNvPr>
          <p:cNvSpPr txBox="1"/>
          <p:nvPr/>
        </p:nvSpPr>
        <p:spPr>
          <a:xfrm>
            <a:off x="2772677" y="128727"/>
            <a:ext cx="7314391" cy="523220"/>
          </a:xfrm>
          <a:prstGeom prst="rect">
            <a:avLst/>
          </a:prstGeom>
          <a:solidFill>
            <a:schemeClr val="accent1">
              <a:alpha val="0"/>
            </a:schemeClr>
          </a:solidFill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b="1" i="1" dirty="0"/>
              <a:t>“Enhancing Synergies for a Resilient Tomorrow”</a:t>
            </a:r>
            <a:endParaRPr lang="en-FM" sz="2800" b="1" i="1" dirty="0"/>
          </a:p>
        </p:txBody>
      </p:sp>
    </p:spTree>
    <p:extLst>
      <p:ext uri="{BB962C8B-B14F-4D97-AF65-F5344CB8AC3E}">
        <p14:creationId xmlns:p14="http://schemas.microsoft.com/office/powerpoint/2010/main" val="778479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6">
            <a:extLst>
              <a:ext uri="{FF2B5EF4-FFF2-40B4-BE49-F238E27FC236}">
                <a16:creationId xmlns:a16="http://schemas.microsoft.com/office/drawing/2014/main" id="{CE5AFBD6-73CD-E977-9FAB-07920337101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" t="91267" r="-1" b="1803"/>
          <a:stretch/>
        </p:blipFill>
        <p:spPr>
          <a:xfrm>
            <a:off x="-29729" y="0"/>
            <a:ext cx="12221729" cy="81255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45AB913-AE19-45DC-4552-2A64A4ADDE69}"/>
              </a:ext>
            </a:extLst>
          </p:cNvPr>
          <p:cNvSpPr txBox="1"/>
          <p:nvPr/>
        </p:nvSpPr>
        <p:spPr>
          <a:xfrm>
            <a:off x="2772677" y="128727"/>
            <a:ext cx="7314391" cy="523220"/>
          </a:xfrm>
          <a:prstGeom prst="rect">
            <a:avLst/>
          </a:prstGeom>
          <a:solidFill>
            <a:schemeClr val="accent1">
              <a:alpha val="0"/>
            </a:schemeClr>
          </a:solidFill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b="1" i="1" dirty="0"/>
              <a:t>“Enhancing Synergies for a Resilient Tomorrow”</a:t>
            </a:r>
            <a:endParaRPr lang="en-FM" sz="2800" b="1" i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EA9D88-61AA-6D3D-9173-C326CB2E1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32" y="941282"/>
            <a:ext cx="11856997" cy="5664939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b="1" dirty="0"/>
              <a:t>FAO in FSM</a:t>
            </a:r>
          </a:p>
          <a:p>
            <a:pPr marL="457200" lvl="1" indent="0" algn="just">
              <a:buNone/>
            </a:pPr>
            <a:endParaRPr lang="en-GB" sz="13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US" dirty="0"/>
              <a:t>Implementing</a:t>
            </a:r>
            <a:r>
              <a:rPr lang="en-US" b="1" dirty="0"/>
              <a:t> </a:t>
            </a:r>
            <a:r>
              <a:rPr lang="en-US" b="1" dirty="0">
                <a:solidFill>
                  <a:srgbClr val="FF0000"/>
                </a:solidFill>
              </a:rPr>
              <a:t>One Health</a:t>
            </a:r>
            <a:r>
              <a:rPr lang="en-US" b="1" dirty="0"/>
              <a:t> </a:t>
            </a:r>
            <a:r>
              <a:rPr lang="en-US" dirty="0"/>
              <a:t>to address environmental, plant, animal and human health in an integrated manner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en-US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US" dirty="0"/>
              <a:t>Reducing COVID-19 Related </a:t>
            </a:r>
            <a:r>
              <a:rPr lang="en-US" b="1" dirty="0">
                <a:solidFill>
                  <a:srgbClr val="FF0000"/>
                </a:solidFill>
              </a:rPr>
              <a:t>Food Insecurity</a:t>
            </a:r>
            <a:r>
              <a:rPr lang="en-US" dirty="0"/>
              <a:t> in the Pacific Region 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en-US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US" dirty="0"/>
              <a:t>Driving </a:t>
            </a:r>
            <a:r>
              <a:rPr lang="en-US" b="1" dirty="0">
                <a:solidFill>
                  <a:srgbClr val="FF0000"/>
                </a:solidFill>
              </a:rPr>
              <a:t>digital agriculture transformation</a:t>
            </a:r>
            <a:r>
              <a:rPr lang="en-US" dirty="0"/>
              <a:t> to improve agricultural productivity through digital ICT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FM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CB15E35-A89E-4FF5-2115-306C9A683C95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8" y="6607727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1F59AFB-ACF3-6428-BF37-95DD6FAA7F13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56" y="6607728"/>
            <a:ext cx="48614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BB0D16D-7865-CB03-41C6-B9C4F5FFE28B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595" y="6607726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25E20EE-768D-9578-9D0C-E9696D749AF4}"/>
              </a:ext>
            </a:extLst>
          </p:cNvPr>
          <p:cNvPicPr/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437" y="6609227"/>
            <a:ext cx="467066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087EA27-BE57-9AAC-2F68-607E760D3CDD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572" y="6609227"/>
            <a:ext cx="4886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195B1CD-DBCA-31FB-6E03-70F4E0347B01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635" y="6609227"/>
            <a:ext cx="517042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13A08AF-D8E3-D3E3-0238-C792BED9F933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093" y="6609227"/>
            <a:ext cx="44350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519BEBB-8DFF-737D-255E-19E80EA14A7D}"/>
              </a:ext>
            </a:extLst>
          </p:cNvPr>
          <p:cNvPicPr/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480" y="6609226"/>
            <a:ext cx="45251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10BD4AE-F18C-C122-8355-703776FC2BF7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105" y="66092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10B7FCC-06A1-3A77-F438-199AD361C229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771" y="66092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C6C499D-3EB1-F1A4-90FE-720B5A9FEE5F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13" y="66092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3D16202-5AAB-3E38-6194-4B02473468D9}"/>
              </a:ext>
            </a:extLst>
          </p:cNvPr>
          <p:cNvPicPr/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671" y="6608540"/>
            <a:ext cx="53917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1C28BF1-BB4B-A9AD-B134-01FB6CB8DCC2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835" y="6608882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B99294BB-BDE5-316F-061E-EABBF5C9BE21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202" y="6608882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9AC36B5-9B68-4B51-E703-A4146E0FB290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422" y="6608881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D7346DA-0CEB-B667-B3BF-FF8712D5F926}"/>
              </a:ext>
            </a:extLst>
          </p:cNvPr>
          <p:cNvPicPr/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022" y="6607725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2F9D5296-A1EC-A0FF-4D84-C3A03DCF5D10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855" y="66077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13FDE4F4-B8C2-0BF2-7115-27B7D81603F9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258" y="66077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9A26BC4B-3E4D-7D1B-7148-EB45C6384EFA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1653" y="66077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1CA30A7A-0222-5552-BC66-90AE21DB276D}"/>
              </a:ext>
            </a:extLst>
          </p:cNvPr>
          <p:cNvPicPr/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366" y="6607724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6359937C-53F2-0459-15B4-E82DA8A0758D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018" y="6607724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28B25B00-9D3E-8C44-B16E-4DF7968BBA05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2141" y="6607723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AAB500DA-1ABE-C796-2127-A31A2AA6B13E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283" y="6607723"/>
            <a:ext cx="48196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133BE191-D07C-82EC-464B-B9721559ACC0}"/>
              </a:ext>
            </a:extLst>
          </p:cNvPr>
          <p:cNvPicPr/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442" y="6607723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6ABE1DCB-3481-E8C3-C42E-91E0B7398251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1721" y="6607723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E0A3A25-09C1-2E58-6B56-ADBDEB5FD402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7227" y="6607723"/>
            <a:ext cx="460174" cy="2675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57314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6">
            <a:extLst>
              <a:ext uri="{FF2B5EF4-FFF2-40B4-BE49-F238E27FC236}">
                <a16:creationId xmlns:a16="http://schemas.microsoft.com/office/drawing/2014/main" id="{CE5AFBD6-73CD-E977-9FAB-07920337101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" t="91267" r="-1" b="1803"/>
          <a:stretch/>
        </p:blipFill>
        <p:spPr>
          <a:xfrm>
            <a:off x="-29729" y="0"/>
            <a:ext cx="12221729" cy="81255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45AB913-AE19-45DC-4552-2A64A4ADDE69}"/>
              </a:ext>
            </a:extLst>
          </p:cNvPr>
          <p:cNvSpPr txBox="1"/>
          <p:nvPr/>
        </p:nvSpPr>
        <p:spPr>
          <a:xfrm>
            <a:off x="2772677" y="128727"/>
            <a:ext cx="7314391" cy="523220"/>
          </a:xfrm>
          <a:prstGeom prst="rect">
            <a:avLst/>
          </a:prstGeom>
          <a:solidFill>
            <a:schemeClr val="accent1">
              <a:alpha val="0"/>
            </a:schemeClr>
          </a:solidFill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b="1" i="1" dirty="0"/>
              <a:t>“Enhancing Synergies for a Resilient Tomorrow”</a:t>
            </a:r>
            <a:endParaRPr lang="en-FM" sz="2800" b="1" i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EA9D88-61AA-6D3D-9173-C326CB2E1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32" y="941282"/>
            <a:ext cx="11856997" cy="5664939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b="1" dirty="0"/>
              <a:t>FAO in FSM</a:t>
            </a:r>
          </a:p>
          <a:p>
            <a:pPr marL="457200" lvl="1" indent="0" algn="just">
              <a:buNone/>
            </a:pPr>
            <a:endParaRPr lang="en-GB" sz="13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US" dirty="0"/>
              <a:t>Strengthening capacities for </a:t>
            </a:r>
            <a:r>
              <a:rPr lang="en-US" b="1" dirty="0">
                <a:solidFill>
                  <a:srgbClr val="FF0000"/>
                </a:solidFill>
              </a:rPr>
              <a:t>biodiversity and sustainable use of natural resources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en-US" dirty="0">
              <a:solidFill>
                <a:srgbClr val="FF0000"/>
              </a:solidFill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US" dirty="0"/>
              <a:t>Enhancing adaptive capacities to climate change impacts through strengthening capacities for </a:t>
            </a:r>
            <a:r>
              <a:rPr lang="en-US" b="1" dirty="0">
                <a:solidFill>
                  <a:srgbClr val="FF0000"/>
                </a:solidFill>
              </a:rPr>
              <a:t>disaster risk reduction and management and promoting climate-smart agrifood production systems and value chains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en-US" dirty="0">
              <a:solidFill>
                <a:srgbClr val="FF0000"/>
              </a:solidFill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US" dirty="0"/>
              <a:t>Promoting better nutritional outcomes through </a:t>
            </a:r>
            <a:r>
              <a:rPr lang="en-US" b="1" dirty="0">
                <a:solidFill>
                  <a:srgbClr val="FF0000"/>
                </a:solidFill>
              </a:rPr>
              <a:t>food safety capacity building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and improving food based dietary guidelines</a:t>
            </a:r>
            <a:r>
              <a:rPr lang="en-US" dirty="0"/>
              <a:t>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FM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CB15E35-A89E-4FF5-2115-306C9A683C95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8" y="6607727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1F59AFB-ACF3-6428-BF37-95DD6FAA7F13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56" y="6607728"/>
            <a:ext cx="48614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BB0D16D-7865-CB03-41C6-B9C4F5FFE28B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595" y="6607726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25E20EE-768D-9578-9D0C-E9696D749AF4}"/>
              </a:ext>
            </a:extLst>
          </p:cNvPr>
          <p:cNvPicPr/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437" y="6609227"/>
            <a:ext cx="467066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087EA27-BE57-9AAC-2F68-607E760D3CDD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572" y="6609227"/>
            <a:ext cx="4886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195B1CD-DBCA-31FB-6E03-70F4E0347B01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635" y="6609227"/>
            <a:ext cx="517042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13A08AF-D8E3-D3E3-0238-C792BED9F933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093" y="6609227"/>
            <a:ext cx="44350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519BEBB-8DFF-737D-255E-19E80EA14A7D}"/>
              </a:ext>
            </a:extLst>
          </p:cNvPr>
          <p:cNvPicPr/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480" y="6609226"/>
            <a:ext cx="45251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10BD4AE-F18C-C122-8355-703776FC2BF7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105" y="66092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10B7FCC-06A1-3A77-F438-199AD361C229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771" y="66092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C6C499D-3EB1-F1A4-90FE-720B5A9FEE5F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13" y="66092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3D16202-5AAB-3E38-6194-4B02473468D9}"/>
              </a:ext>
            </a:extLst>
          </p:cNvPr>
          <p:cNvPicPr/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671" y="6608540"/>
            <a:ext cx="53917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1C28BF1-BB4B-A9AD-B134-01FB6CB8DCC2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835" y="6608882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B99294BB-BDE5-316F-061E-EABBF5C9BE21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202" y="6608882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9AC36B5-9B68-4B51-E703-A4146E0FB290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422" y="6608881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D7346DA-0CEB-B667-B3BF-FF8712D5F926}"/>
              </a:ext>
            </a:extLst>
          </p:cNvPr>
          <p:cNvPicPr/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022" y="6607725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2F9D5296-A1EC-A0FF-4D84-C3A03DCF5D10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855" y="66077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13FDE4F4-B8C2-0BF2-7115-27B7D81603F9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258" y="66077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9A26BC4B-3E4D-7D1B-7148-EB45C6384EFA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1653" y="66077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1CA30A7A-0222-5552-BC66-90AE21DB276D}"/>
              </a:ext>
            </a:extLst>
          </p:cNvPr>
          <p:cNvPicPr/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366" y="6607724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6359937C-53F2-0459-15B4-E82DA8A0758D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018" y="6607724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28B25B00-9D3E-8C44-B16E-4DF7968BBA05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2141" y="6607723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AAB500DA-1ABE-C796-2127-A31A2AA6B13E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283" y="6607723"/>
            <a:ext cx="48196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133BE191-D07C-82EC-464B-B9721559ACC0}"/>
              </a:ext>
            </a:extLst>
          </p:cNvPr>
          <p:cNvPicPr/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442" y="6607723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6ABE1DCB-3481-E8C3-C42E-91E0B7398251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1721" y="6607723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E0A3A25-09C1-2E58-6B56-ADBDEB5FD402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7227" y="6607723"/>
            <a:ext cx="460174" cy="2675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57984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EA9D88-61AA-6D3D-9173-C326CB2E1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32" y="941281"/>
            <a:ext cx="11764075" cy="550583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Types of assistance</a:t>
            </a:r>
          </a:p>
          <a:p>
            <a:pPr marL="0" indent="0">
              <a:buNone/>
            </a:pPr>
            <a:endParaRPr lang="en-US" sz="1200" dirty="0"/>
          </a:p>
          <a:p>
            <a:pPr marL="457200" lvl="1" indent="0">
              <a:buNone/>
            </a:pPr>
            <a:r>
              <a:rPr lang="en-GB" b="1" u="sng" dirty="0"/>
              <a:t>Technical Coordination Projects (TCP): National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/>
              <a:t> Piloting sustainable </a:t>
            </a:r>
            <a:r>
              <a:rPr lang="en-GB" b="1" dirty="0"/>
              <a:t>fish value chains </a:t>
            </a:r>
            <a:r>
              <a:rPr lang="en-GB" dirty="0"/>
              <a:t>with extended shelf-life products USD 331,000</a:t>
            </a:r>
          </a:p>
          <a:p>
            <a:pPr marL="1371600" lvl="3" indent="0">
              <a:buNone/>
            </a:pPr>
            <a:r>
              <a:rPr lang="en-GB" i="1" dirty="0"/>
              <a:t>To increase capacities to process fish products for human consumption and agricultural production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i="1" dirty="0"/>
              <a:t> </a:t>
            </a:r>
            <a:r>
              <a:rPr lang="en-GB" dirty="0"/>
              <a:t>National </a:t>
            </a:r>
            <a:r>
              <a:rPr lang="en-GB" b="1" dirty="0"/>
              <a:t>aquatic animal health and biosecurity </a:t>
            </a:r>
            <a:r>
              <a:rPr lang="en-GB" dirty="0"/>
              <a:t>strategy USD 100,000</a:t>
            </a:r>
          </a:p>
          <a:p>
            <a:pPr marL="1371600" lvl="3" indent="0">
              <a:buNone/>
            </a:pPr>
            <a:r>
              <a:rPr lang="en-GB" i="1" dirty="0"/>
              <a:t>To assess the risks associated with the movement of aquatic animal products and to develop a National Strategy on Aquatic Animal Health</a:t>
            </a:r>
          </a:p>
          <a:p>
            <a:pPr marL="1371600" lvl="3" indent="0">
              <a:buNone/>
            </a:pPr>
            <a:endParaRPr lang="en-US" i="1" dirty="0"/>
          </a:p>
          <a:p>
            <a:pPr marL="457200" lvl="1" indent="0">
              <a:buNone/>
            </a:pPr>
            <a:r>
              <a:rPr lang="en-GB" b="1" u="sng" dirty="0"/>
              <a:t>TCP: Multi-country Projects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/>
              <a:t> </a:t>
            </a:r>
            <a:r>
              <a:rPr lang="en-US" b="1" dirty="0"/>
              <a:t>Aquaculture Business Investment Planning </a:t>
            </a:r>
            <a:r>
              <a:rPr lang="en-US" dirty="0"/>
              <a:t>and Development to increase resilience and improve food security | FSM, RMI, NAU, PAL | USD 499,000</a:t>
            </a:r>
          </a:p>
          <a:p>
            <a:pPr marL="1371600" lvl="3" indent="0">
              <a:buNone/>
            </a:pPr>
            <a:r>
              <a:rPr lang="en-US" i="1" dirty="0"/>
              <a:t>Technical assistance to MASA countries for in-depth aquaculture risk assessment and business investment planning.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B1F62F-C3FC-52C7-C854-FC0B47CB1CA0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8" y="6607727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647152F-AE7A-3609-7D65-D3B0252B62CE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56" y="6607728"/>
            <a:ext cx="48614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CD037AA-8B2F-DBB1-FC2E-DB001BDE2696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595" y="6607726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1DDC019-B543-9111-ADD6-0BDF73FA5008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437" y="6609227"/>
            <a:ext cx="467066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B806AA2-9680-ACB2-A27E-79671DA3AAA9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572" y="6609227"/>
            <a:ext cx="4886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06D55FE-85B4-F426-6FA9-1165219F2947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635" y="6609227"/>
            <a:ext cx="517042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25A24DE-73F1-EC1E-4D24-BBFC3BC06A1A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093" y="6609227"/>
            <a:ext cx="44350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BD31263-F971-D76E-DBED-6F0DA995404E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480" y="6609226"/>
            <a:ext cx="45251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F0F90A6-2977-981A-ACFB-A98A4687ACA7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105" y="66092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477B4C2-3F61-8E7F-E475-9E9C39C68AE8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771" y="66092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38DD52C-904E-2A56-84D7-B0B289EB39D6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13" y="66092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D1BF320-10B3-29D5-6CC1-6442BB1E3666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671" y="6608540"/>
            <a:ext cx="53917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B9C9FB2-C9A3-8D73-D8BA-A6FA88246084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835" y="6608882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BF1090F-484A-BA2D-4E66-5B14E469DB85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202" y="6608882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9C0A341-6E1B-0205-0F3F-ADC79C3062DD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422" y="6608881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4359C2B-F4F9-1FFE-28CD-5A08B5B09705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022" y="6607725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6026500C-28A6-31CA-EBDE-CCB85DCCC6A1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855" y="66077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0136C8B-A69B-42F6-FB83-E087BAFDE1CA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258" y="66077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9CE19C9E-14AF-375F-2099-E23AAC263C79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1653" y="66077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B6663F97-A3BC-3E09-00A3-8CCFA9EF2247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366" y="6607724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E724C7E1-4C4D-B81D-8FD4-0C041AE809F8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018" y="6607724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9D7298C5-B950-1B29-F9AB-20A653279CC6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2141" y="6607723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086817C7-B0D9-12AE-5447-17937E542ED3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283" y="6607723"/>
            <a:ext cx="48196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5E750A15-8048-5298-95A4-A9A11994E820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442" y="6607723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A6A22128-F3E4-B0A1-FB27-9FF65CDC8172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1721" y="6607723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09715531-C57B-93BA-F506-DBF503B6C5FF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7227" y="6607723"/>
            <a:ext cx="46017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A155BA01-9C5E-FF6F-2738-98FD7FC4C434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" t="91267" r="-1" b="1803"/>
          <a:stretch/>
        </p:blipFill>
        <p:spPr>
          <a:xfrm>
            <a:off x="-29729" y="0"/>
            <a:ext cx="12221729" cy="81255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B9B62D55-BE26-B165-36C3-FF01D7045EEA}"/>
              </a:ext>
            </a:extLst>
          </p:cNvPr>
          <p:cNvSpPr txBox="1"/>
          <p:nvPr/>
        </p:nvSpPr>
        <p:spPr>
          <a:xfrm>
            <a:off x="2772677" y="128727"/>
            <a:ext cx="7314391" cy="523220"/>
          </a:xfrm>
          <a:prstGeom prst="rect">
            <a:avLst/>
          </a:prstGeom>
          <a:solidFill>
            <a:schemeClr val="accent1">
              <a:alpha val="0"/>
            </a:schemeClr>
          </a:solidFill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b="1" i="1" dirty="0"/>
              <a:t>“Enhancing Synergies for a Resilient Tomorrow”</a:t>
            </a:r>
            <a:endParaRPr lang="en-FM" sz="2800" b="1" i="1" dirty="0"/>
          </a:p>
        </p:txBody>
      </p:sp>
    </p:spTree>
    <p:extLst>
      <p:ext uri="{BB962C8B-B14F-4D97-AF65-F5344CB8AC3E}">
        <p14:creationId xmlns:p14="http://schemas.microsoft.com/office/powerpoint/2010/main" val="853301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EA9D88-61AA-6D3D-9173-C326CB2E1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32" y="941281"/>
            <a:ext cx="11764075" cy="550583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Types of assistance</a:t>
            </a:r>
          </a:p>
          <a:p>
            <a:pPr marL="0" indent="0">
              <a:buNone/>
            </a:pPr>
            <a:endParaRPr lang="en-US" sz="1300" dirty="0"/>
          </a:p>
          <a:p>
            <a:pPr marL="457200" lvl="1" indent="0">
              <a:buNone/>
            </a:pPr>
            <a:r>
              <a:rPr lang="en-GB" b="1" u="sng" dirty="0"/>
              <a:t>TCP: Multi-country Projects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/>
              <a:t> </a:t>
            </a:r>
            <a:r>
              <a:rPr lang="en-US" dirty="0"/>
              <a:t>Strengthening the capacity of Pacific Island Countries to </a:t>
            </a:r>
            <a:r>
              <a:rPr lang="en-US" b="1" dirty="0"/>
              <a:t>monitor SDG Target 2.1</a:t>
            </a:r>
            <a:r>
              <a:rPr lang="en-US" dirty="0"/>
              <a:t>| FAO Pacific Member Countries| USD 499,000</a:t>
            </a:r>
          </a:p>
          <a:p>
            <a:pPr marL="1371600" lvl="3" indent="0">
              <a:buNone/>
            </a:pPr>
            <a:r>
              <a:rPr lang="en-US" i="1" dirty="0"/>
              <a:t>To provide assistance to strengthen Pacific countries' capacities to monitoring SDG Target 2.1</a:t>
            </a:r>
          </a:p>
          <a:p>
            <a:pPr marL="1371600" lvl="3" indent="0">
              <a:buNone/>
            </a:pPr>
            <a:endParaRPr lang="en-US" i="1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GB" i="1" dirty="0"/>
              <a:t> </a:t>
            </a:r>
            <a:r>
              <a:rPr lang="en-US" dirty="0"/>
              <a:t>Strengthening capacity to </a:t>
            </a:r>
            <a:r>
              <a:rPr lang="en-US" b="1" dirty="0"/>
              <a:t>monitor SDG 14 </a:t>
            </a:r>
            <a:r>
              <a:rPr lang="en-US" dirty="0"/>
              <a:t>(targets 14.4, 14.6, 14.7 and 14.b) | FAO Pacific Member Countries | USD 100,000</a:t>
            </a:r>
          </a:p>
          <a:p>
            <a:pPr marL="1371600" lvl="3" indent="0">
              <a:buNone/>
            </a:pPr>
            <a:r>
              <a:rPr lang="en-US" i="1" dirty="0"/>
              <a:t>To provide assistance for Pacific Island Countries (PICs) to raise awareness and understanding of the tools and methodologies for targets 14.4, 14.6 and 14.b, as well as discuss approaches for 14.7.</a:t>
            </a:r>
          </a:p>
          <a:p>
            <a:pPr marL="1371600" lvl="3" indent="0">
              <a:buNone/>
            </a:pPr>
            <a:endParaRPr lang="en-US" i="1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GB" i="1" dirty="0"/>
              <a:t> </a:t>
            </a:r>
            <a:r>
              <a:rPr lang="en-US" dirty="0"/>
              <a:t>Enhance regional animal health capacity to prepare and respond to risks of </a:t>
            </a:r>
            <a:r>
              <a:rPr lang="en-US" b="1" dirty="0"/>
              <a:t>African swine fever</a:t>
            </a:r>
            <a:r>
              <a:rPr lang="en-US" dirty="0"/>
              <a:t> introduction and spread in the Pacific | FSM, CKI, FIJ, KIR, SAM, SOI, TON, TUV, VAN | USD 500,000</a:t>
            </a:r>
          </a:p>
          <a:p>
            <a:pPr marL="1371600" lvl="3" indent="0">
              <a:buNone/>
            </a:pPr>
            <a:r>
              <a:rPr lang="en-US" i="1" dirty="0"/>
              <a:t>To develop, strengthen, and/or put in place selected Pacific countries' ASF preparedness and response plans including risk-based prevention and reduction by high-lighting emergency response measures.</a:t>
            </a:r>
            <a:endParaRPr lang="en-GB" i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B1F62F-C3FC-52C7-C854-FC0B47CB1CA0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8" y="6607727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647152F-AE7A-3609-7D65-D3B0252B62CE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56" y="6607728"/>
            <a:ext cx="48614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CD037AA-8B2F-DBB1-FC2E-DB001BDE2696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595" y="6607726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1DDC019-B543-9111-ADD6-0BDF73FA5008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437" y="6609227"/>
            <a:ext cx="467066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B806AA2-9680-ACB2-A27E-79671DA3AAA9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572" y="6609227"/>
            <a:ext cx="4886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06D55FE-85B4-F426-6FA9-1165219F2947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635" y="6609227"/>
            <a:ext cx="517042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25A24DE-73F1-EC1E-4D24-BBFC3BC06A1A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093" y="6609227"/>
            <a:ext cx="44350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BD31263-F971-D76E-DBED-6F0DA995404E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480" y="6609226"/>
            <a:ext cx="45251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F0F90A6-2977-981A-ACFB-A98A4687ACA7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105" y="66092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477B4C2-3F61-8E7F-E475-9E9C39C68AE8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771" y="66092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38DD52C-904E-2A56-84D7-B0B289EB39D6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13" y="66092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D1BF320-10B3-29D5-6CC1-6442BB1E3666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671" y="6608540"/>
            <a:ext cx="53917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B9C9FB2-C9A3-8D73-D8BA-A6FA88246084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835" y="6608882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BF1090F-484A-BA2D-4E66-5B14E469DB85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202" y="6608882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9C0A341-6E1B-0205-0F3F-ADC79C3062DD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422" y="6608881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4359C2B-F4F9-1FFE-28CD-5A08B5B09705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022" y="6607725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6026500C-28A6-31CA-EBDE-CCB85DCCC6A1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855" y="66077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0136C8B-A69B-42F6-FB83-E087BAFDE1CA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258" y="66077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9CE19C9E-14AF-375F-2099-E23AAC263C79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1653" y="66077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B6663F97-A3BC-3E09-00A3-8CCFA9EF2247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366" y="6607724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E724C7E1-4C4D-B81D-8FD4-0C041AE809F8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018" y="6607724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9D7298C5-B950-1B29-F9AB-20A653279CC6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2141" y="6607723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086817C7-B0D9-12AE-5447-17937E542ED3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283" y="6607723"/>
            <a:ext cx="48196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5E750A15-8048-5298-95A4-A9A11994E820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442" y="6607723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A6A22128-F3E4-B0A1-FB27-9FF65CDC8172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1721" y="6607723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09715531-C57B-93BA-F506-DBF503B6C5FF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7227" y="6607723"/>
            <a:ext cx="46017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A155BA01-9C5E-FF6F-2738-98FD7FC4C434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" t="91267" r="-1" b="1803"/>
          <a:stretch/>
        </p:blipFill>
        <p:spPr>
          <a:xfrm>
            <a:off x="-29729" y="0"/>
            <a:ext cx="12221729" cy="81255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B9B62D55-BE26-B165-36C3-FF01D7045EEA}"/>
              </a:ext>
            </a:extLst>
          </p:cNvPr>
          <p:cNvSpPr txBox="1"/>
          <p:nvPr/>
        </p:nvSpPr>
        <p:spPr>
          <a:xfrm>
            <a:off x="2772677" y="128727"/>
            <a:ext cx="7314391" cy="523220"/>
          </a:xfrm>
          <a:prstGeom prst="rect">
            <a:avLst/>
          </a:prstGeom>
          <a:solidFill>
            <a:schemeClr val="accent1">
              <a:alpha val="0"/>
            </a:schemeClr>
          </a:solidFill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b="1" i="1" dirty="0"/>
              <a:t>“Enhancing Synergies for a Resilient Tomorrow”</a:t>
            </a:r>
            <a:endParaRPr lang="en-FM" sz="2800" b="1" i="1" dirty="0"/>
          </a:p>
        </p:txBody>
      </p:sp>
    </p:spTree>
    <p:extLst>
      <p:ext uri="{BB962C8B-B14F-4D97-AF65-F5344CB8AC3E}">
        <p14:creationId xmlns:p14="http://schemas.microsoft.com/office/powerpoint/2010/main" val="2311199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EA9D88-61AA-6D3D-9173-C326CB2E1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32" y="941281"/>
            <a:ext cx="11764075" cy="550583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Types of assistance offered</a:t>
            </a:r>
          </a:p>
          <a:p>
            <a:endParaRPr lang="en-US" sz="1300" dirty="0"/>
          </a:p>
          <a:p>
            <a:pPr marL="457200" lvl="1" indent="0">
              <a:buNone/>
            </a:pPr>
            <a:r>
              <a:rPr lang="en-GB" b="1" u="sng" dirty="0"/>
              <a:t>TCP: Multi-country Projects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/>
              <a:t> </a:t>
            </a:r>
            <a:r>
              <a:rPr lang="en-US" b="1" dirty="0"/>
              <a:t>Emergency response to effects of COVID-19 crisis in Pacific Island Countries </a:t>
            </a:r>
            <a:r>
              <a:rPr lang="en-US" dirty="0"/>
              <a:t>| FAO Pacific Member Countries | USD 500,000</a:t>
            </a:r>
          </a:p>
          <a:p>
            <a:pPr marL="1371600" lvl="3" indent="0">
              <a:buNone/>
            </a:pPr>
            <a:r>
              <a:rPr lang="en-US" i="1" dirty="0"/>
              <a:t>Pacific Island Governments and food producers have increased capacity to respond to the COVID-19 impact on food systems, food security and nutrition</a:t>
            </a:r>
            <a:r>
              <a:rPr lang="en-GB" i="1" dirty="0"/>
              <a:t> </a:t>
            </a:r>
          </a:p>
          <a:p>
            <a:pPr marL="1371600" lvl="3" indent="0">
              <a:buNone/>
            </a:pPr>
            <a:endParaRPr lang="en-GB" i="1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Strengthening the </a:t>
            </a:r>
            <a:r>
              <a:rPr lang="en-US" b="1" dirty="0"/>
              <a:t>enabling environment to enhance food systems in the Pacific</a:t>
            </a:r>
            <a:r>
              <a:rPr lang="en-US" dirty="0"/>
              <a:t>| FAO Pacific Member Countries | USD 244,000</a:t>
            </a:r>
          </a:p>
          <a:p>
            <a:pPr marL="1371600" lvl="3" indent="0">
              <a:buNone/>
            </a:pPr>
            <a:r>
              <a:rPr lang="en-US" i="1" dirty="0"/>
              <a:t>To provide technical assistance to support national counterparts and the Pacific region to complete the necessary Food Systems (FS) transformational pathway reports.</a:t>
            </a:r>
          </a:p>
          <a:p>
            <a:pPr marL="1371600" lvl="3" indent="0">
              <a:buNone/>
            </a:pPr>
            <a:endParaRPr lang="en-US" i="1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Integrated </a:t>
            </a:r>
            <a:r>
              <a:rPr lang="en-US" b="1" dirty="0"/>
              <a:t>Climate Smart Agriculture practices </a:t>
            </a:r>
            <a:r>
              <a:rPr lang="en-US" dirty="0"/>
              <a:t>and approaches towards sustainability and climate resilience through the </a:t>
            </a:r>
            <a:r>
              <a:rPr lang="en-US" dirty="0" err="1"/>
              <a:t>Koronivia</a:t>
            </a:r>
            <a:r>
              <a:rPr lang="en-US" dirty="0"/>
              <a:t> Joint Work on Agriculture | FAO Pacific Member Countries | USD 500,000</a:t>
            </a:r>
          </a:p>
          <a:p>
            <a:pPr marL="1371600" lvl="3" indent="0">
              <a:buNone/>
            </a:pPr>
            <a:r>
              <a:rPr lang="en-US" i="1" dirty="0"/>
              <a:t>To integrate climate smart agriculture measures incorporated into Pacific agricultural policies and systems in Pacific SIDS.</a:t>
            </a:r>
            <a:endParaRPr lang="en-GB" i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B1F62F-C3FC-52C7-C854-FC0B47CB1CA0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8" y="6607727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647152F-AE7A-3609-7D65-D3B0252B62CE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56" y="6607728"/>
            <a:ext cx="48614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CD037AA-8B2F-DBB1-FC2E-DB001BDE2696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595" y="6607726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1DDC019-B543-9111-ADD6-0BDF73FA5008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437" y="6609227"/>
            <a:ext cx="467066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B806AA2-9680-ACB2-A27E-79671DA3AAA9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572" y="6609227"/>
            <a:ext cx="4886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06D55FE-85B4-F426-6FA9-1165219F2947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635" y="6609227"/>
            <a:ext cx="517042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25A24DE-73F1-EC1E-4D24-BBFC3BC06A1A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093" y="6609227"/>
            <a:ext cx="44350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BD31263-F971-D76E-DBED-6F0DA995404E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480" y="6609226"/>
            <a:ext cx="45251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F0F90A6-2977-981A-ACFB-A98A4687ACA7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105" y="66092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477B4C2-3F61-8E7F-E475-9E9C39C68AE8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771" y="66092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38DD52C-904E-2A56-84D7-B0B289EB39D6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13" y="66092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D1BF320-10B3-29D5-6CC1-6442BB1E3666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671" y="6608540"/>
            <a:ext cx="53917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B9C9FB2-C9A3-8D73-D8BA-A6FA88246084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835" y="6608882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BF1090F-484A-BA2D-4E66-5B14E469DB85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202" y="6608882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9C0A341-6E1B-0205-0F3F-ADC79C3062DD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422" y="6608881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4359C2B-F4F9-1FFE-28CD-5A08B5B09705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022" y="6607725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6026500C-28A6-31CA-EBDE-CCB85DCCC6A1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855" y="66077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0136C8B-A69B-42F6-FB83-E087BAFDE1CA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258" y="66077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9CE19C9E-14AF-375F-2099-E23AAC263C79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1653" y="66077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B6663F97-A3BC-3E09-00A3-8CCFA9EF2247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366" y="6607724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E724C7E1-4C4D-B81D-8FD4-0C041AE809F8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018" y="6607724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9D7298C5-B950-1B29-F9AB-20A653279CC6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2141" y="6607723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086817C7-B0D9-12AE-5447-17937E542ED3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283" y="6607723"/>
            <a:ext cx="48196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5E750A15-8048-5298-95A4-A9A11994E820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442" y="6607723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A6A22128-F3E4-B0A1-FB27-9FF65CDC8172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1721" y="6607723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09715531-C57B-93BA-F506-DBF503B6C5FF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7227" y="6607723"/>
            <a:ext cx="46017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A155BA01-9C5E-FF6F-2738-98FD7FC4C434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" t="91267" r="-1" b="1803"/>
          <a:stretch/>
        </p:blipFill>
        <p:spPr>
          <a:xfrm>
            <a:off x="-29729" y="0"/>
            <a:ext cx="12221729" cy="81255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B9B62D55-BE26-B165-36C3-FF01D7045EEA}"/>
              </a:ext>
            </a:extLst>
          </p:cNvPr>
          <p:cNvSpPr txBox="1"/>
          <p:nvPr/>
        </p:nvSpPr>
        <p:spPr>
          <a:xfrm>
            <a:off x="2772677" y="128727"/>
            <a:ext cx="7314391" cy="523220"/>
          </a:xfrm>
          <a:prstGeom prst="rect">
            <a:avLst/>
          </a:prstGeom>
          <a:solidFill>
            <a:schemeClr val="accent1">
              <a:alpha val="0"/>
            </a:schemeClr>
          </a:solidFill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b="1" i="1" dirty="0"/>
              <a:t>“Enhancing Synergies for a Resilient Tomorrow”</a:t>
            </a:r>
            <a:endParaRPr lang="en-FM" sz="2800" b="1" i="1" dirty="0"/>
          </a:p>
        </p:txBody>
      </p:sp>
    </p:spTree>
    <p:extLst>
      <p:ext uri="{BB962C8B-B14F-4D97-AF65-F5344CB8AC3E}">
        <p14:creationId xmlns:p14="http://schemas.microsoft.com/office/powerpoint/2010/main" val="2527372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EA9D88-61AA-6D3D-9173-C326CB2E1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234" y="941281"/>
            <a:ext cx="11612673" cy="5505833"/>
          </a:xfrm>
        </p:spPr>
        <p:txBody>
          <a:bodyPr>
            <a:normAutofit fontScale="85000" lnSpcReduction="20000"/>
          </a:bodyPr>
          <a:lstStyle/>
          <a:p>
            <a:r>
              <a:rPr lang="en-US" sz="3500" dirty="0"/>
              <a:t>Types of assistance offered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GB" b="1" dirty="0"/>
              <a:t>  </a:t>
            </a:r>
            <a:r>
              <a:rPr lang="en-GB" b="1" u="sng" dirty="0"/>
              <a:t>TCP: Multi-country Projects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/>
              <a:t> </a:t>
            </a:r>
            <a:r>
              <a:rPr lang="en-US" b="1" dirty="0"/>
              <a:t>Mapping and characterization of Fishers and Fisher Workers Organizations </a:t>
            </a:r>
            <a:r>
              <a:rPr lang="en-US" dirty="0"/>
              <a:t>in selected PICs, Phase II of TCP/SAP/3710 | FSM, CKI, FIJ, RMI, PAL, SAM, SOI, TUV, VAN | USD 250,000</a:t>
            </a:r>
          </a:p>
          <a:p>
            <a:pPr marL="1371600" lvl="3" indent="0">
              <a:buNone/>
            </a:pPr>
            <a:r>
              <a:rPr lang="en-GB" i="1" dirty="0"/>
              <a:t>To map fishers organizations and understand their level of functionality and support needs</a:t>
            </a:r>
          </a:p>
          <a:p>
            <a:pPr marL="1371600" lvl="3" indent="0">
              <a:buNone/>
            </a:pPr>
            <a:endParaRPr lang="en-GB" i="1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 Development of </a:t>
            </a:r>
            <a:r>
              <a:rPr lang="en-US" b="1" dirty="0"/>
              <a:t>Pacific Regional Plan to mainstream biodiversity across agricultural sectors</a:t>
            </a:r>
            <a:r>
              <a:rPr lang="en-US" dirty="0"/>
              <a:t>, including fishery, crops, livestock and forestry | FAO Pacific Member Countries | USD 230,000</a:t>
            </a:r>
          </a:p>
          <a:p>
            <a:pPr marL="1371600" lvl="3" indent="0">
              <a:buNone/>
            </a:pPr>
            <a:r>
              <a:rPr lang="en-US" i="1" dirty="0"/>
              <a:t>To support preparation of regional plan to promote cohesive action on mainstreaming biodiversity across agricultural sectors, including fishery, crops, livestock, and forestry in the Pacific region.</a:t>
            </a:r>
          </a:p>
          <a:p>
            <a:pPr marL="1371600" lvl="3" indent="0">
              <a:buNone/>
            </a:pPr>
            <a:endParaRPr lang="en-US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Support for the implementation of the </a:t>
            </a:r>
            <a:r>
              <a:rPr lang="en-US" b="1" dirty="0"/>
              <a:t>Pacific Strategic Plan for Agricultural and Fisheries Statistics (P-SPAFS) </a:t>
            </a:r>
            <a:r>
              <a:rPr lang="en-US" dirty="0"/>
              <a:t>| FAO Pacific Member Countries | USD 500,000</a:t>
            </a:r>
          </a:p>
          <a:p>
            <a:pPr marL="1371600" lvl="3" indent="0">
              <a:buNone/>
            </a:pPr>
            <a:r>
              <a:rPr lang="en-US" i="1" dirty="0"/>
              <a:t>To support Pacific Island Countries’ capacity to accurately gather, analyze and interpret national level data pertaining to the SDGs and other important measurements</a:t>
            </a:r>
            <a:endParaRPr lang="en-GB" i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B1F62F-C3FC-52C7-C854-FC0B47CB1CA0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8" y="6607727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647152F-AE7A-3609-7D65-D3B0252B62CE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56" y="6607728"/>
            <a:ext cx="48614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CD037AA-8B2F-DBB1-FC2E-DB001BDE2696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595" y="6607726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1DDC019-B543-9111-ADD6-0BDF73FA5008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437" y="6609227"/>
            <a:ext cx="467066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B806AA2-9680-ACB2-A27E-79671DA3AAA9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572" y="6609227"/>
            <a:ext cx="4886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06D55FE-85B4-F426-6FA9-1165219F2947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635" y="6609227"/>
            <a:ext cx="517042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25A24DE-73F1-EC1E-4D24-BBFC3BC06A1A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093" y="6609227"/>
            <a:ext cx="44350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BD31263-F971-D76E-DBED-6F0DA995404E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480" y="6609226"/>
            <a:ext cx="45251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F0F90A6-2977-981A-ACFB-A98A4687ACA7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105" y="66092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477B4C2-3F61-8E7F-E475-9E9C39C68AE8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771" y="66092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38DD52C-904E-2A56-84D7-B0B289EB39D6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13" y="66092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D1BF320-10B3-29D5-6CC1-6442BB1E3666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671" y="6608540"/>
            <a:ext cx="53917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B9C9FB2-C9A3-8D73-D8BA-A6FA88246084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835" y="6608882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BF1090F-484A-BA2D-4E66-5B14E469DB85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202" y="6608882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9C0A341-6E1B-0205-0F3F-ADC79C3062DD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422" y="6608881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4359C2B-F4F9-1FFE-28CD-5A08B5B09705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022" y="6607725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6026500C-28A6-31CA-EBDE-CCB85DCCC6A1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855" y="66077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0136C8B-A69B-42F6-FB83-E087BAFDE1CA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258" y="66077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9CE19C9E-14AF-375F-2099-E23AAC263C79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1653" y="66077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B6663F97-A3BC-3E09-00A3-8CCFA9EF2247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366" y="6607724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E724C7E1-4C4D-B81D-8FD4-0C041AE809F8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018" y="6607724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9D7298C5-B950-1B29-F9AB-20A653279CC6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2141" y="6607723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086817C7-B0D9-12AE-5447-17937E542ED3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283" y="6607723"/>
            <a:ext cx="48196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5E750A15-8048-5298-95A4-A9A11994E820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442" y="6607723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A6A22128-F3E4-B0A1-FB27-9FF65CDC8172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1721" y="6607723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09715531-C57B-93BA-F506-DBF503B6C5FF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7227" y="6607723"/>
            <a:ext cx="46017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A155BA01-9C5E-FF6F-2738-98FD7FC4C434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" t="91267" r="-1" b="1803"/>
          <a:stretch/>
        </p:blipFill>
        <p:spPr>
          <a:xfrm>
            <a:off x="-29729" y="0"/>
            <a:ext cx="12221729" cy="81255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B9B62D55-BE26-B165-36C3-FF01D7045EEA}"/>
              </a:ext>
            </a:extLst>
          </p:cNvPr>
          <p:cNvSpPr txBox="1"/>
          <p:nvPr/>
        </p:nvSpPr>
        <p:spPr>
          <a:xfrm>
            <a:off x="2772677" y="128727"/>
            <a:ext cx="7314391" cy="523220"/>
          </a:xfrm>
          <a:prstGeom prst="rect">
            <a:avLst/>
          </a:prstGeom>
          <a:solidFill>
            <a:schemeClr val="accent1">
              <a:alpha val="0"/>
            </a:schemeClr>
          </a:solidFill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b="1" i="1" dirty="0"/>
              <a:t>“Enhancing Synergies for a Resilient Tomorrow”</a:t>
            </a:r>
            <a:endParaRPr lang="en-FM" sz="2800" b="1" i="1" dirty="0"/>
          </a:p>
        </p:txBody>
      </p:sp>
    </p:spTree>
    <p:extLst>
      <p:ext uri="{BB962C8B-B14F-4D97-AF65-F5344CB8AC3E}">
        <p14:creationId xmlns:p14="http://schemas.microsoft.com/office/powerpoint/2010/main" val="3158520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EA9D88-61AA-6D3D-9173-C326CB2E1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32" y="941281"/>
            <a:ext cx="11764075" cy="550583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Types of assistance offered </a:t>
            </a:r>
          </a:p>
          <a:p>
            <a:pPr marL="457200" lvl="1" indent="0">
              <a:buNone/>
            </a:pPr>
            <a:r>
              <a:rPr lang="en-GB" b="1" u="sng" dirty="0"/>
              <a:t>TCP: Multi-country Projects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/>
              <a:t> </a:t>
            </a:r>
            <a:r>
              <a:rPr lang="en-US" dirty="0"/>
              <a:t>	Strengthening the capacities of the Pacific countries to derive </a:t>
            </a:r>
            <a:r>
              <a:rPr lang="en-US" b="1" dirty="0"/>
              <a:t>SDG indicators 2.3.1, 2.3.2, 2.4.1 and 5.a.1 </a:t>
            </a:r>
            <a:r>
              <a:rPr lang="en-US" dirty="0"/>
              <a:t>| FAO Pacific Member Countries | USD 500,000</a:t>
            </a:r>
          </a:p>
          <a:p>
            <a:pPr marL="1371600" lvl="3" indent="0">
              <a:buNone/>
            </a:pPr>
            <a:r>
              <a:rPr lang="en-GB" i="1" dirty="0"/>
              <a:t>To </a:t>
            </a:r>
            <a:r>
              <a:rPr lang="en-US" i="1" dirty="0"/>
              <a:t>enhance national capacities in the collection and dissemination of statistics relating to agricultural sustainability, productivity and gender markers to support policy formulation and sector decision-making.</a:t>
            </a:r>
          </a:p>
          <a:p>
            <a:pPr marL="1371600" lvl="3" indent="0">
              <a:buNone/>
            </a:pPr>
            <a:endParaRPr lang="en-US" i="1" dirty="0"/>
          </a:p>
          <a:p>
            <a:pPr marL="457200" lvl="1" indent="0">
              <a:buNone/>
            </a:pPr>
            <a:r>
              <a:rPr lang="en-GB" b="1" u="sng" dirty="0"/>
              <a:t>Donor-funded: Multi-country Projects</a:t>
            </a:r>
            <a:endParaRPr lang="en-US" b="1" u="sng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 </a:t>
            </a:r>
            <a:r>
              <a:rPr lang="en-US" b="1" dirty="0"/>
              <a:t>Reducing COVID-19 Related Food Insecurity </a:t>
            </a:r>
            <a:r>
              <a:rPr lang="en-US" dirty="0"/>
              <a:t>in the Pacific Region | FSM, FIJ, NIU, PAL, SOI | USD 2,891,089 | </a:t>
            </a:r>
            <a:r>
              <a:rPr lang="en-US" i="1" dirty="0"/>
              <a:t>funded by </a:t>
            </a:r>
            <a:r>
              <a:rPr lang="en-US" dirty="0"/>
              <a:t>Government of Canada </a:t>
            </a:r>
          </a:p>
          <a:p>
            <a:pPr marL="1371600" lvl="3" indent="0">
              <a:buNone/>
            </a:pPr>
            <a:r>
              <a:rPr lang="en-US" i="1" dirty="0"/>
              <a:t>To mitigate COVID-19 impacts on food security and nutrition of Pacific Islands</a:t>
            </a:r>
          </a:p>
          <a:p>
            <a:pPr marL="1371600" lvl="3" indent="0">
              <a:buNone/>
            </a:pPr>
            <a:endParaRPr lang="en-US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 Strengthening </a:t>
            </a:r>
            <a:r>
              <a:rPr lang="en-US" b="1" dirty="0"/>
              <a:t>biosecurity for resilient and sustainable agri-food systems </a:t>
            </a:r>
            <a:r>
              <a:rPr lang="en-US" dirty="0"/>
              <a:t>with One Health approach in the Pacific | FAO Pacific Member Countries | USD 1,000,000 | </a:t>
            </a:r>
            <a:r>
              <a:rPr lang="en-US" i="1" dirty="0"/>
              <a:t>funded by </a:t>
            </a:r>
            <a:r>
              <a:rPr lang="en-US" dirty="0"/>
              <a:t>FAO Flexible Multi-Partner Mechanism</a:t>
            </a:r>
          </a:p>
          <a:p>
            <a:pPr marL="1371600" lvl="3" indent="0">
              <a:buNone/>
            </a:pPr>
            <a:r>
              <a:rPr lang="en-US" i="1" dirty="0"/>
              <a:t>To contribute to improving national biosecurity for resilient and sustainable agri-food systems in the Pacific</a:t>
            </a:r>
            <a:endParaRPr lang="en-GB" i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B1F62F-C3FC-52C7-C854-FC0B47CB1CA0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8" y="6607727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647152F-AE7A-3609-7D65-D3B0252B62CE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56" y="6607728"/>
            <a:ext cx="48614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CD037AA-8B2F-DBB1-FC2E-DB001BDE2696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595" y="6607726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1DDC019-B543-9111-ADD6-0BDF73FA5008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437" y="6609227"/>
            <a:ext cx="467066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B806AA2-9680-ACB2-A27E-79671DA3AAA9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572" y="6609227"/>
            <a:ext cx="4886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06D55FE-85B4-F426-6FA9-1165219F2947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635" y="6609227"/>
            <a:ext cx="517042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25A24DE-73F1-EC1E-4D24-BBFC3BC06A1A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093" y="6609227"/>
            <a:ext cx="44350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BD31263-F971-D76E-DBED-6F0DA995404E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480" y="6609226"/>
            <a:ext cx="45251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F0F90A6-2977-981A-ACFB-A98A4687ACA7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105" y="66092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477B4C2-3F61-8E7F-E475-9E9C39C68AE8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771" y="66092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38DD52C-904E-2A56-84D7-B0B289EB39D6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13" y="66092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D1BF320-10B3-29D5-6CC1-6442BB1E3666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671" y="6608540"/>
            <a:ext cx="53917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B9C9FB2-C9A3-8D73-D8BA-A6FA88246084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835" y="6608882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BF1090F-484A-BA2D-4E66-5B14E469DB85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202" y="6608882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9C0A341-6E1B-0205-0F3F-ADC79C3062DD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422" y="6608881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4359C2B-F4F9-1FFE-28CD-5A08B5B09705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022" y="6607725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6026500C-28A6-31CA-EBDE-CCB85DCCC6A1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855" y="66077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0136C8B-A69B-42F6-FB83-E087BAFDE1CA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258" y="66077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9CE19C9E-14AF-375F-2099-E23AAC263C79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1653" y="66077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B6663F97-A3BC-3E09-00A3-8CCFA9EF2247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366" y="6607724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E724C7E1-4C4D-B81D-8FD4-0C041AE809F8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018" y="6607724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9D7298C5-B950-1B29-F9AB-20A653279CC6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2141" y="6607723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086817C7-B0D9-12AE-5447-17937E542ED3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283" y="6607723"/>
            <a:ext cx="48196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5E750A15-8048-5298-95A4-A9A11994E820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442" y="6607723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A6A22128-F3E4-B0A1-FB27-9FF65CDC8172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1721" y="6607723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09715531-C57B-93BA-F506-DBF503B6C5FF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7227" y="6607723"/>
            <a:ext cx="46017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A155BA01-9C5E-FF6F-2738-98FD7FC4C434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" t="91267" r="-1" b="1803"/>
          <a:stretch/>
        </p:blipFill>
        <p:spPr>
          <a:xfrm>
            <a:off x="-29729" y="0"/>
            <a:ext cx="12221729" cy="81255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B9B62D55-BE26-B165-36C3-FF01D7045EEA}"/>
              </a:ext>
            </a:extLst>
          </p:cNvPr>
          <p:cNvSpPr txBox="1"/>
          <p:nvPr/>
        </p:nvSpPr>
        <p:spPr>
          <a:xfrm>
            <a:off x="2772677" y="128727"/>
            <a:ext cx="7314391" cy="523220"/>
          </a:xfrm>
          <a:prstGeom prst="rect">
            <a:avLst/>
          </a:prstGeom>
          <a:solidFill>
            <a:schemeClr val="accent1">
              <a:alpha val="0"/>
            </a:schemeClr>
          </a:solidFill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b="1" i="1" dirty="0"/>
              <a:t>“Enhancing Synergies for a Resilient Tomorrow”</a:t>
            </a:r>
            <a:endParaRPr lang="en-FM" sz="2800" b="1" i="1" dirty="0"/>
          </a:p>
        </p:txBody>
      </p:sp>
    </p:spTree>
    <p:extLst>
      <p:ext uri="{BB962C8B-B14F-4D97-AF65-F5344CB8AC3E}">
        <p14:creationId xmlns:p14="http://schemas.microsoft.com/office/powerpoint/2010/main" val="653233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EA9D88-61AA-6D3D-9173-C326CB2E1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32" y="941281"/>
            <a:ext cx="11764075" cy="550583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Types of assistance offered </a:t>
            </a:r>
          </a:p>
          <a:p>
            <a:pPr marL="457200" lvl="1" indent="0">
              <a:buNone/>
            </a:pPr>
            <a:r>
              <a:rPr lang="en-GB" b="1" u="sng" dirty="0"/>
              <a:t>Donor-funded: Multi-country Projects</a:t>
            </a:r>
            <a:endParaRPr lang="en-US" b="1" u="sng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 Accelerating </a:t>
            </a:r>
            <a:r>
              <a:rPr lang="en-US" b="1" dirty="0"/>
              <a:t>SDG achievement through digital transformation </a:t>
            </a:r>
            <a:r>
              <a:rPr lang="en-US" dirty="0"/>
              <a:t>to strengthen community resilience in Micronesia| FSM, KIR, RMI, NAU, PAL| USD 500,000 | SDG Funds (UN Joint Programme)</a:t>
            </a:r>
          </a:p>
          <a:p>
            <a:pPr marL="1371600" lvl="3" indent="0">
              <a:buNone/>
            </a:pPr>
            <a:r>
              <a:rPr lang="en-US" i="1" dirty="0"/>
              <a:t>Core objectives of the </a:t>
            </a:r>
            <a:r>
              <a:rPr lang="en-US" i="1" dirty="0" err="1"/>
              <a:t>programme</a:t>
            </a:r>
            <a:r>
              <a:rPr lang="en-US" i="1" dirty="0"/>
              <a:t> is to gradually transfer the ownership of services to government institutions </a:t>
            </a:r>
          </a:p>
          <a:p>
            <a:pPr marL="1371600" lvl="3" indent="0">
              <a:buNone/>
            </a:pPr>
            <a:endParaRPr lang="en-US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 Support to analytically understand &amp; </a:t>
            </a:r>
            <a:r>
              <a:rPr lang="en-US" b="1" dirty="0"/>
              <a:t>address impacts of the global crisis of food, energy &amp; finance</a:t>
            </a:r>
            <a:r>
              <a:rPr lang="en-US" dirty="0"/>
              <a:t> | FSM, KIR, RMI, NAU, PAL | USD 400,000 | SDG Funds Development Emergency Modality (UN Joint Programme)</a:t>
            </a:r>
          </a:p>
          <a:p>
            <a:pPr marL="1371600" lvl="3" indent="0">
              <a:buNone/>
            </a:pPr>
            <a:r>
              <a:rPr lang="en-US" i="1" dirty="0"/>
              <a:t>The objective of this joint program is for FAO, in collaboration with IFAD, WFP and UNICEF, to support the country  governments in increasing their technical capacity to </a:t>
            </a:r>
            <a:r>
              <a:rPr lang="en-US" i="1" dirty="0" err="1"/>
              <a:t>analyse</a:t>
            </a:r>
            <a:r>
              <a:rPr lang="en-US" i="1" dirty="0"/>
              <a:t>, predict, plan and respond to the impacts of the global crisis of food, energy and finance on their own national food systems.</a:t>
            </a:r>
          </a:p>
          <a:p>
            <a:pPr marL="1371600" lvl="3" indent="0">
              <a:buNone/>
            </a:pPr>
            <a:endParaRPr lang="en-US" i="1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GB" i="1" dirty="0"/>
              <a:t> </a:t>
            </a:r>
            <a:r>
              <a:rPr lang="en-US" dirty="0"/>
              <a:t>Leveraging the Digital Village Initiative (DVI) and SIDS Solutions Platform in the Pacific | FSM, RMI, PAL, TON, FIJ, SAM, SOI, VAN | USD 600,000 | </a:t>
            </a:r>
            <a:r>
              <a:rPr lang="en-US" i="1" dirty="0"/>
              <a:t>funded by </a:t>
            </a:r>
            <a:r>
              <a:rPr lang="en-US" dirty="0"/>
              <a:t>FAO Flexible Multi-Partner Mechanism</a:t>
            </a:r>
          </a:p>
          <a:p>
            <a:pPr marL="1371600" lvl="3" indent="0">
              <a:buNone/>
            </a:pPr>
            <a:r>
              <a:rPr lang="en-GB" i="1" dirty="0"/>
              <a:t>To catalyse and empower the village level ecosystem to help move towards food, nutrition and livelihood security of smallholder farmers and the village communities by developing digital </a:t>
            </a:r>
            <a:r>
              <a:rPr lang="en-GB" i="1" dirty="0" err="1"/>
              <a:t>agrifood</a:t>
            </a:r>
            <a:r>
              <a:rPr lang="en-GB" i="1" dirty="0"/>
              <a:t> systems villages with active empowerment and engagement of women and youth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B1F62F-C3FC-52C7-C854-FC0B47CB1CA0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8" y="6607727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647152F-AE7A-3609-7D65-D3B0252B62CE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56" y="6607728"/>
            <a:ext cx="48614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CD037AA-8B2F-DBB1-FC2E-DB001BDE2696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595" y="6607726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1DDC019-B543-9111-ADD6-0BDF73FA5008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437" y="6609227"/>
            <a:ext cx="467066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B806AA2-9680-ACB2-A27E-79671DA3AAA9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572" y="6609227"/>
            <a:ext cx="4886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06D55FE-85B4-F426-6FA9-1165219F2947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635" y="6609227"/>
            <a:ext cx="517042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25A24DE-73F1-EC1E-4D24-BBFC3BC06A1A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093" y="6609227"/>
            <a:ext cx="44350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BD31263-F971-D76E-DBED-6F0DA995404E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480" y="6609226"/>
            <a:ext cx="45251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F0F90A6-2977-981A-ACFB-A98A4687ACA7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105" y="66092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477B4C2-3F61-8E7F-E475-9E9C39C68AE8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771" y="66092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38DD52C-904E-2A56-84D7-B0B289EB39D6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13" y="66092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D1BF320-10B3-29D5-6CC1-6442BB1E3666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671" y="6608540"/>
            <a:ext cx="53917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B9C9FB2-C9A3-8D73-D8BA-A6FA88246084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835" y="6608882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BF1090F-484A-BA2D-4E66-5B14E469DB85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202" y="6608882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9C0A341-6E1B-0205-0F3F-ADC79C3062DD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422" y="6608881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4359C2B-F4F9-1FFE-28CD-5A08B5B09705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022" y="6607725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6026500C-28A6-31CA-EBDE-CCB85DCCC6A1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855" y="66077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0136C8B-A69B-42F6-FB83-E087BAFDE1CA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258" y="66077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9CE19C9E-14AF-375F-2099-E23AAC263C79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1653" y="66077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B6663F97-A3BC-3E09-00A3-8CCFA9EF2247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366" y="6607724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E724C7E1-4C4D-B81D-8FD4-0C041AE809F8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018" y="6607724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9D7298C5-B950-1B29-F9AB-20A653279CC6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2141" y="6607723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086817C7-B0D9-12AE-5447-17937E542ED3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283" y="6607723"/>
            <a:ext cx="48196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5E750A15-8048-5298-95A4-A9A11994E820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442" y="6607723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A6A22128-F3E4-B0A1-FB27-9FF65CDC8172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1721" y="6607723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09715531-C57B-93BA-F506-DBF503B6C5FF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7227" y="6607723"/>
            <a:ext cx="46017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A155BA01-9C5E-FF6F-2738-98FD7FC4C434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" t="91267" r="-1" b="1803"/>
          <a:stretch/>
        </p:blipFill>
        <p:spPr>
          <a:xfrm>
            <a:off x="-29729" y="0"/>
            <a:ext cx="12221729" cy="81255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B9B62D55-BE26-B165-36C3-FF01D7045EEA}"/>
              </a:ext>
            </a:extLst>
          </p:cNvPr>
          <p:cNvSpPr txBox="1"/>
          <p:nvPr/>
        </p:nvSpPr>
        <p:spPr>
          <a:xfrm>
            <a:off x="2772677" y="128727"/>
            <a:ext cx="7314391" cy="523220"/>
          </a:xfrm>
          <a:prstGeom prst="rect">
            <a:avLst/>
          </a:prstGeom>
          <a:solidFill>
            <a:schemeClr val="accent1">
              <a:alpha val="0"/>
            </a:schemeClr>
          </a:solidFill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b="1" i="1" dirty="0"/>
              <a:t>“Enhancing Synergies for a Resilient Tomorrow”</a:t>
            </a:r>
            <a:endParaRPr lang="en-FM" sz="2800" b="1" i="1" dirty="0"/>
          </a:p>
        </p:txBody>
      </p:sp>
    </p:spTree>
    <p:extLst>
      <p:ext uri="{BB962C8B-B14F-4D97-AF65-F5344CB8AC3E}">
        <p14:creationId xmlns:p14="http://schemas.microsoft.com/office/powerpoint/2010/main" val="2739490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1485</TotalTime>
  <Words>1345</Words>
  <Application>Microsoft Macintosh PowerPoint</Application>
  <PresentationFormat>Widescreen</PresentationFormat>
  <Paragraphs>135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Arial Black</vt:lpstr>
      <vt:lpstr>Calibri</vt:lpstr>
      <vt:lpstr>Calibri Light</vt:lpstr>
      <vt:lpstr>Roboto</vt:lpstr>
      <vt:lpstr>Wingdings</vt:lpstr>
      <vt:lpstr>Office Theme</vt:lpstr>
      <vt:lpstr>3rd Joint Environment and Risk Management Platform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R.Nash</dc:creator>
  <cp:lastModifiedBy>Rosalinda Yatilman</cp:lastModifiedBy>
  <cp:revision>98</cp:revision>
  <dcterms:created xsi:type="dcterms:W3CDTF">2023-08-01T02:39:00Z</dcterms:created>
  <dcterms:modified xsi:type="dcterms:W3CDTF">2023-08-31T22:41:30Z</dcterms:modified>
</cp:coreProperties>
</file>