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6.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3" r:id="rId3"/>
    <p:sldId id="265" r:id="rId4"/>
    <p:sldId id="287" r:id="rId5"/>
    <p:sldId id="289" r:id="rId6"/>
    <p:sldId id="286" r:id="rId7"/>
    <p:sldId id="290" r:id="rId8"/>
    <p:sldId id="292" r:id="rId9"/>
    <p:sldId id="295" r:id="rId10"/>
    <p:sldId id="256" r:id="rId11"/>
    <p:sldId id="258" r:id="rId12"/>
    <p:sldId id="260" r:id="rId13"/>
    <p:sldId id="261" r:id="rId14"/>
    <p:sldId id="262" r:id="rId15"/>
  </p:sldIdLst>
  <p:sldSz cx="12192000" cy="6858000"/>
  <p:notesSz cx="6858000" cy="9144000"/>
  <p:defaultTextStyle>
    <a:defPPr>
      <a:defRPr lang="en-F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2"/>
    <p:restoredTop sz="94715"/>
  </p:normalViewPr>
  <p:slideViewPr>
    <p:cSldViewPr snapToGrid="0">
      <p:cViewPr varScale="1">
        <p:scale>
          <a:sx n="119" d="100"/>
          <a:sy n="119" d="100"/>
        </p:scale>
        <p:origin x="21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M"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80710-7682-4E66-A3C2-243D35150580}" type="datetimeFigureOut">
              <a:rPr lang="en-FM" smtClean="0"/>
              <a:t>8/30/23</a:t>
            </a:fld>
            <a:endParaRPr lang="en-FM"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M"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M"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64EC0-AC93-47F0-8B5C-277A528EB23B}" type="slidenum">
              <a:rPr lang="en-FM" smtClean="0"/>
              <a:t>‹#›</a:t>
            </a:fld>
            <a:endParaRPr lang="en-FM" dirty="0"/>
          </a:p>
        </p:txBody>
      </p:sp>
    </p:spTree>
    <p:extLst>
      <p:ext uri="{BB962C8B-B14F-4D97-AF65-F5344CB8AC3E}">
        <p14:creationId xmlns:p14="http://schemas.microsoft.com/office/powerpoint/2010/main" val="248504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CF80C5-2FE0-4BCF-8C7A-8DB882B4256F}" type="slidenum">
              <a:rPr lang="en-US" smtClean="0"/>
              <a:pPr/>
              <a:t>3</a:t>
            </a:fld>
            <a:endParaRPr lang="en-US"/>
          </a:p>
        </p:txBody>
      </p:sp>
    </p:spTree>
    <p:extLst>
      <p:ext uri="{BB962C8B-B14F-4D97-AF65-F5344CB8AC3E}">
        <p14:creationId xmlns:p14="http://schemas.microsoft.com/office/powerpoint/2010/main" val="419630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how the project is set up. MCT is responsible for overseeing the implementation, financial management, evaluation, reporting and closure of the project in coordination </a:t>
            </a:r>
            <a:r>
              <a:rPr lang="en-FM" dirty="0"/>
              <a:t>with the Executing Entities, Project Steering Committee, and the Project Management Unit.</a:t>
            </a:r>
          </a:p>
          <a:p>
            <a:pPr marL="0" marR="0" lvl="0" indent="0" algn="l" defTabSz="914400" rtl="0" eaLnBrk="1" fontAlgn="auto" latinLnBrk="0" hangingPunct="1">
              <a:lnSpc>
                <a:spcPct val="100000"/>
              </a:lnSpc>
              <a:spcBef>
                <a:spcPts val="0"/>
              </a:spcBef>
              <a:spcAft>
                <a:spcPts val="0"/>
              </a:spcAft>
              <a:buClrTx/>
              <a:buSzTx/>
              <a:buFontTx/>
              <a:buNone/>
              <a:tabLst/>
              <a:defRPr/>
            </a:pPr>
            <a:r>
              <a:rPr lang="en-FM" dirty="0"/>
              <a:t>-Executing Entity (EE) </a:t>
            </a:r>
            <a:r>
              <a:rPr lang="en-US" sz="1200" kern="1200" dirty="0">
                <a:solidFill>
                  <a:schemeClr val="tx1"/>
                </a:solidFill>
                <a:effectLst/>
                <a:latin typeface="+mn-lt"/>
                <a:ea typeface="+mn-ea"/>
                <a:cs typeface="+mn-cs"/>
              </a:rPr>
              <a:t>An EE can be a developing country that is a Party to the United Nations Framework Convention on Climate Change and/or any entity that possesses a legal personality. An AE may also carry out the functions of an EE. The GCF requires the AEs to evaluate the capacity of and engage the relevant EE based on their ability to channel or use GCF proceeds and/or implement the GCF funded activity in accordance with GCF policies and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EEs, the national government and COM-FSM have overall responsibility for the effective delivery of required inputs in order to achieve the expected project outputs.</a:t>
            </a:r>
            <a:endParaRPr lang="en-US" dirty="0"/>
          </a:p>
          <a:p>
            <a:endParaRPr lang="en-FM" dirty="0"/>
          </a:p>
        </p:txBody>
      </p:sp>
      <p:sp>
        <p:nvSpPr>
          <p:cNvPr id="4" name="Slide Number Placeholder 3"/>
          <p:cNvSpPr>
            <a:spLocks noGrp="1"/>
          </p:cNvSpPr>
          <p:nvPr>
            <p:ph type="sldNum" sz="quarter" idx="10"/>
          </p:nvPr>
        </p:nvSpPr>
        <p:spPr/>
        <p:txBody>
          <a:bodyPr/>
          <a:lstStyle/>
          <a:p>
            <a:fld id="{CCCF80C5-2FE0-4BCF-8C7A-8DB882B4256F}" type="slidenum">
              <a:rPr lang="en-US" smtClean="0"/>
              <a:pPr/>
              <a:t>4</a:t>
            </a:fld>
            <a:endParaRPr lang="en-US"/>
          </a:p>
        </p:txBody>
      </p:sp>
    </p:spTree>
    <p:extLst>
      <p:ext uri="{BB962C8B-B14F-4D97-AF65-F5344CB8AC3E}">
        <p14:creationId xmlns:p14="http://schemas.microsoft.com/office/powerpoint/2010/main" val="159184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FM" dirty="0"/>
          </a:p>
        </p:txBody>
      </p:sp>
      <p:sp>
        <p:nvSpPr>
          <p:cNvPr id="4" name="Slide Number Placeholder 3"/>
          <p:cNvSpPr>
            <a:spLocks noGrp="1"/>
          </p:cNvSpPr>
          <p:nvPr>
            <p:ph type="sldNum" sz="quarter" idx="5"/>
          </p:nvPr>
        </p:nvSpPr>
        <p:spPr/>
        <p:txBody>
          <a:bodyPr/>
          <a:lstStyle/>
          <a:p>
            <a:fld id="{CCCF80C5-2FE0-4BCF-8C7A-8DB882B4256F}" type="slidenum">
              <a:rPr lang="en-US" smtClean="0"/>
              <a:pPr/>
              <a:t>5</a:t>
            </a:fld>
            <a:endParaRPr lang="en-US"/>
          </a:p>
        </p:txBody>
      </p:sp>
    </p:spTree>
    <p:extLst>
      <p:ext uri="{BB962C8B-B14F-4D97-AF65-F5344CB8AC3E}">
        <p14:creationId xmlns:p14="http://schemas.microsoft.com/office/powerpoint/2010/main" val="167543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M" dirty="0"/>
          </a:p>
        </p:txBody>
      </p:sp>
      <p:sp>
        <p:nvSpPr>
          <p:cNvPr id="4" name="Slide Number Placeholder 3"/>
          <p:cNvSpPr>
            <a:spLocks noGrp="1"/>
          </p:cNvSpPr>
          <p:nvPr>
            <p:ph type="sldNum" sz="quarter" idx="5"/>
          </p:nvPr>
        </p:nvSpPr>
        <p:spPr/>
        <p:txBody>
          <a:bodyPr/>
          <a:lstStyle/>
          <a:p>
            <a:fld id="{CCCF80C5-2FE0-4BCF-8C7A-8DB882B4256F}" type="slidenum">
              <a:rPr lang="en-US" smtClean="0"/>
              <a:pPr/>
              <a:t>6</a:t>
            </a:fld>
            <a:endParaRPr lang="en-US"/>
          </a:p>
        </p:txBody>
      </p:sp>
    </p:spTree>
    <p:extLst>
      <p:ext uri="{BB962C8B-B14F-4D97-AF65-F5344CB8AC3E}">
        <p14:creationId xmlns:p14="http://schemas.microsoft.com/office/powerpoint/2010/main" val="412809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outputs will specifically help to better target adaptation investments based on community-level vulnerabilities, improve technical capacity for climate smart planning and policy, solidify political commitment and accountability for CSA, and drive informed decision-making for farmers, all of which will increase the adaptive and anticipatory capacity of FSM and lay the foundation for improved strategic planning for food security and climate resiliency.</a:t>
            </a:r>
          </a:p>
          <a:p>
            <a:endParaRPr lang="en-FM" dirty="0"/>
          </a:p>
        </p:txBody>
      </p:sp>
      <p:sp>
        <p:nvSpPr>
          <p:cNvPr id="4" name="Slide Number Placeholder 3"/>
          <p:cNvSpPr>
            <a:spLocks noGrp="1"/>
          </p:cNvSpPr>
          <p:nvPr>
            <p:ph type="sldNum" sz="quarter" idx="5"/>
          </p:nvPr>
        </p:nvSpPr>
        <p:spPr/>
        <p:txBody>
          <a:bodyPr/>
          <a:lstStyle/>
          <a:p>
            <a:fld id="{DB7BFF92-9DAE-E946-9B91-421193617470}" type="slidenum">
              <a:rPr lang="en-FM" smtClean="0"/>
              <a:t>7</a:t>
            </a:fld>
            <a:endParaRPr lang="en-FM"/>
          </a:p>
        </p:txBody>
      </p:sp>
    </p:spTree>
    <p:extLst>
      <p:ext uri="{BB962C8B-B14F-4D97-AF65-F5344CB8AC3E}">
        <p14:creationId xmlns:p14="http://schemas.microsoft.com/office/powerpoint/2010/main" val="247884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increase availability, stability, and accessibility of locally grown food for food security, improve nutritional outcomes for vulnerable households, develop new opportunities for income and household productivity, and drive a national change in awareness and utilization of CSA for improved resiliency.</a:t>
            </a:r>
          </a:p>
          <a:p>
            <a:endParaRPr lang="en-FM" dirty="0"/>
          </a:p>
        </p:txBody>
      </p:sp>
      <p:sp>
        <p:nvSpPr>
          <p:cNvPr id="4" name="Slide Number Placeholder 3"/>
          <p:cNvSpPr>
            <a:spLocks noGrp="1"/>
          </p:cNvSpPr>
          <p:nvPr>
            <p:ph type="sldNum" sz="quarter" idx="5"/>
          </p:nvPr>
        </p:nvSpPr>
        <p:spPr/>
        <p:txBody>
          <a:bodyPr/>
          <a:lstStyle/>
          <a:p>
            <a:fld id="{CCCF80C5-2FE0-4BCF-8C7A-8DB882B4256F}" type="slidenum">
              <a:rPr lang="en-US" smtClean="0"/>
              <a:pPr/>
              <a:t>8</a:t>
            </a:fld>
            <a:endParaRPr lang="en-US"/>
          </a:p>
        </p:txBody>
      </p:sp>
    </p:spTree>
    <p:extLst>
      <p:ext uri="{BB962C8B-B14F-4D97-AF65-F5344CB8AC3E}">
        <p14:creationId xmlns:p14="http://schemas.microsoft.com/office/powerpoint/2010/main" val="284494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strengthen climate resilient value chains across the agriculture sector, improve food security gaps through storage and processing, significantly transform opportunities for improved livelihoods thereby driving increased adaptive capacity. Further it will create a strong incentive framework for local farmers to leverage CSA packages beyond the life of the project to secure a long-term shift towards improved climate resiliency with regards to food security.</a:t>
            </a:r>
          </a:p>
          <a:p>
            <a:endParaRPr lang="en-FM" dirty="0"/>
          </a:p>
        </p:txBody>
      </p:sp>
      <p:sp>
        <p:nvSpPr>
          <p:cNvPr id="4" name="Slide Number Placeholder 3"/>
          <p:cNvSpPr>
            <a:spLocks noGrp="1"/>
          </p:cNvSpPr>
          <p:nvPr>
            <p:ph type="sldNum" sz="quarter" idx="5"/>
          </p:nvPr>
        </p:nvSpPr>
        <p:spPr/>
        <p:txBody>
          <a:bodyPr/>
          <a:lstStyle/>
          <a:p>
            <a:fld id="{DB7BFF92-9DAE-E946-9B91-421193617470}" type="slidenum">
              <a:rPr lang="en-FM" smtClean="0"/>
              <a:t>9</a:t>
            </a:fld>
            <a:endParaRPr lang="en-FM"/>
          </a:p>
        </p:txBody>
      </p:sp>
    </p:spTree>
    <p:extLst>
      <p:ext uri="{BB962C8B-B14F-4D97-AF65-F5344CB8AC3E}">
        <p14:creationId xmlns:p14="http://schemas.microsoft.com/office/powerpoint/2010/main" val="103766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M" dirty="0"/>
          </a:p>
        </p:txBody>
      </p:sp>
      <p:sp>
        <p:nvSpPr>
          <p:cNvPr id="4" name="Slide Number Placeholder 3"/>
          <p:cNvSpPr>
            <a:spLocks noGrp="1"/>
          </p:cNvSpPr>
          <p:nvPr>
            <p:ph type="sldNum" sz="quarter" idx="5"/>
          </p:nvPr>
        </p:nvSpPr>
        <p:spPr/>
        <p:txBody>
          <a:bodyPr/>
          <a:lstStyle/>
          <a:p>
            <a:fld id="{4AB64EC0-AC93-47F0-8B5C-277A528EB23B}" type="slidenum">
              <a:rPr lang="en-FM" smtClean="0"/>
              <a:t>10</a:t>
            </a:fld>
            <a:endParaRPr lang="en-FM" dirty="0"/>
          </a:p>
        </p:txBody>
      </p:sp>
    </p:spTree>
    <p:extLst>
      <p:ext uri="{BB962C8B-B14F-4D97-AF65-F5344CB8AC3E}">
        <p14:creationId xmlns:p14="http://schemas.microsoft.com/office/powerpoint/2010/main" val="132395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C312-A56B-3F8F-C8A2-FDDB2FAB3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M"/>
          </a:p>
        </p:txBody>
      </p:sp>
      <p:sp>
        <p:nvSpPr>
          <p:cNvPr id="3" name="Subtitle 2">
            <a:extLst>
              <a:ext uri="{FF2B5EF4-FFF2-40B4-BE49-F238E27FC236}">
                <a16:creationId xmlns:a16="http://schemas.microsoft.com/office/drawing/2014/main" id="{412E1131-B56A-24A6-5E1D-0BE8175D4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M"/>
          </a:p>
        </p:txBody>
      </p:sp>
      <p:sp>
        <p:nvSpPr>
          <p:cNvPr id="4" name="Date Placeholder 3">
            <a:extLst>
              <a:ext uri="{FF2B5EF4-FFF2-40B4-BE49-F238E27FC236}">
                <a16:creationId xmlns:a16="http://schemas.microsoft.com/office/drawing/2014/main" id="{8EF0D5FE-DB91-BCF8-0A11-1868D8D3EC16}"/>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5" name="Footer Placeholder 4">
            <a:extLst>
              <a:ext uri="{FF2B5EF4-FFF2-40B4-BE49-F238E27FC236}">
                <a16:creationId xmlns:a16="http://schemas.microsoft.com/office/drawing/2014/main" id="{BBC10FED-EB65-1BC1-8CC7-17913337A900}"/>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DECDD5F2-45EC-0CD0-CEEB-619FEAB08EAD}"/>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13843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4CEB-E8C2-5A83-C25F-28DA61DE9AFC}"/>
              </a:ext>
            </a:extLst>
          </p:cNvPr>
          <p:cNvSpPr>
            <a:spLocks noGrp="1"/>
          </p:cNvSpPr>
          <p:nvPr>
            <p:ph type="title"/>
          </p:nvPr>
        </p:nvSpPr>
        <p:spPr/>
        <p:txBody>
          <a:bodyPr/>
          <a:lstStyle/>
          <a:p>
            <a:r>
              <a:rPr lang="en-US"/>
              <a:t>Click to edit Master title style</a:t>
            </a:r>
            <a:endParaRPr lang="en-FM"/>
          </a:p>
        </p:txBody>
      </p:sp>
      <p:sp>
        <p:nvSpPr>
          <p:cNvPr id="3" name="Vertical Text Placeholder 2">
            <a:extLst>
              <a:ext uri="{FF2B5EF4-FFF2-40B4-BE49-F238E27FC236}">
                <a16:creationId xmlns:a16="http://schemas.microsoft.com/office/drawing/2014/main" id="{B48D6703-D20B-76BC-01E3-ABCA068DC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DA74B234-B471-B899-857E-A39801A0663C}"/>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5" name="Footer Placeholder 4">
            <a:extLst>
              <a:ext uri="{FF2B5EF4-FFF2-40B4-BE49-F238E27FC236}">
                <a16:creationId xmlns:a16="http://schemas.microsoft.com/office/drawing/2014/main" id="{28C6A3FA-6000-0149-576E-AF13E42CE48A}"/>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03CB55F2-BBA6-D67A-DCFB-606019E7F374}"/>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53117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AE709-7157-F677-FAC0-1508D65AF7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M"/>
          </a:p>
        </p:txBody>
      </p:sp>
      <p:sp>
        <p:nvSpPr>
          <p:cNvPr id="3" name="Vertical Text Placeholder 2">
            <a:extLst>
              <a:ext uri="{FF2B5EF4-FFF2-40B4-BE49-F238E27FC236}">
                <a16:creationId xmlns:a16="http://schemas.microsoft.com/office/drawing/2014/main" id="{3181CA95-EBDA-8ACC-9010-A25B0B699B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A90DCA1A-EE68-CEFB-662C-262A3FCAEBB0}"/>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5" name="Footer Placeholder 4">
            <a:extLst>
              <a:ext uri="{FF2B5EF4-FFF2-40B4-BE49-F238E27FC236}">
                <a16:creationId xmlns:a16="http://schemas.microsoft.com/office/drawing/2014/main" id="{1DA4AF61-44F0-B8EC-324C-00FE08A77262}"/>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75D04425-807A-6A42-2C82-C4C07D27EDFF}"/>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33583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AA7A-0801-B0B2-D711-C3CBBAD06298}"/>
              </a:ext>
            </a:extLst>
          </p:cNvPr>
          <p:cNvSpPr>
            <a:spLocks noGrp="1"/>
          </p:cNvSpPr>
          <p:nvPr>
            <p:ph type="title"/>
          </p:nvPr>
        </p:nvSpPr>
        <p:spPr/>
        <p:txBody>
          <a:bodyPr/>
          <a:lstStyle/>
          <a:p>
            <a:r>
              <a:rPr lang="en-US"/>
              <a:t>Click to edit Master title style</a:t>
            </a:r>
            <a:endParaRPr lang="en-FM"/>
          </a:p>
        </p:txBody>
      </p:sp>
      <p:sp>
        <p:nvSpPr>
          <p:cNvPr id="3" name="Content Placeholder 2">
            <a:extLst>
              <a:ext uri="{FF2B5EF4-FFF2-40B4-BE49-F238E27FC236}">
                <a16:creationId xmlns:a16="http://schemas.microsoft.com/office/drawing/2014/main" id="{1751C986-8AA2-0CC5-CD98-673309F07D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C5D43277-EC17-A028-EBA5-B95A818809E6}"/>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5" name="Footer Placeholder 4">
            <a:extLst>
              <a:ext uri="{FF2B5EF4-FFF2-40B4-BE49-F238E27FC236}">
                <a16:creationId xmlns:a16="http://schemas.microsoft.com/office/drawing/2014/main" id="{4D444295-9969-ACA1-D560-BCDFA48AF459}"/>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B4A97A9C-0E7D-9332-EA4E-CBBA72F80D2E}"/>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67352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DE9D-0EBF-900C-7A2F-128CBBE4FB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M"/>
          </a:p>
        </p:txBody>
      </p:sp>
      <p:sp>
        <p:nvSpPr>
          <p:cNvPr id="3" name="Text Placeholder 2">
            <a:extLst>
              <a:ext uri="{FF2B5EF4-FFF2-40B4-BE49-F238E27FC236}">
                <a16:creationId xmlns:a16="http://schemas.microsoft.com/office/drawing/2014/main" id="{D4FE598B-EE31-8676-533F-8BC362C7CE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6EF884-7C57-9CAA-F8CB-77CC6EE6A8DD}"/>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5" name="Footer Placeholder 4">
            <a:extLst>
              <a:ext uri="{FF2B5EF4-FFF2-40B4-BE49-F238E27FC236}">
                <a16:creationId xmlns:a16="http://schemas.microsoft.com/office/drawing/2014/main" id="{D57AD1C4-8E64-2613-9D7A-AF9400B9F663}"/>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4F4FEB6D-4B3A-6AE8-2C39-39E0023FB23D}"/>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08271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73C1-3BAA-2566-5480-29EA5828A106}"/>
              </a:ext>
            </a:extLst>
          </p:cNvPr>
          <p:cNvSpPr>
            <a:spLocks noGrp="1"/>
          </p:cNvSpPr>
          <p:nvPr>
            <p:ph type="title"/>
          </p:nvPr>
        </p:nvSpPr>
        <p:spPr/>
        <p:txBody>
          <a:bodyPr/>
          <a:lstStyle/>
          <a:p>
            <a:r>
              <a:rPr lang="en-US"/>
              <a:t>Click to edit Master title style</a:t>
            </a:r>
            <a:endParaRPr lang="en-FM"/>
          </a:p>
        </p:txBody>
      </p:sp>
      <p:sp>
        <p:nvSpPr>
          <p:cNvPr id="3" name="Content Placeholder 2">
            <a:extLst>
              <a:ext uri="{FF2B5EF4-FFF2-40B4-BE49-F238E27FC236}">
                <a16:creationId xmlns:a16="http://schemas.microsoft.com/office/drawing/2014/main" id="{23827054-670E-79A5-2F81-EE4CA787DF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Content Placeholder 3">
            <a:extLst>
              <a:ext uri="{FF2B5EF4-FFF2-40B4-BE49-F238E27FC236}">
                <a16:creationId xmlns:a16="http://schemas.microsoft.com/office/drawing/2014/main" id="{D6E1F6DE-233E-44F2-E058-FFE1173CCE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5" name="Date Placeholder 4">
            <a:extLst>
              <a:ext uri="{FF2B5EF4-FFF2-40B4-BE49-F238E27FC236}">
                <a16:creationId xmlns:a16="http://schemas.microsoft.com/office/drawing/2014/main" id="{B5564478-AF11-DB27-D83E-98ABCC8B798B}"/>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6" name="Footer Placeholder 5">
            <a:extLst>
              <a:ext uri="{FF2B5EF4-FFF2-40B4-BE49-F238E27FC236}">
                <a16:creationId xmlns:a16="http://schemas.microsoft.com/office/drawing/2014/main" id="{B8084F48-2496-D538-9332-CD85DCA81028}"/>
              </a:ext>
            </a:extLst>
          </p:cNvPr>
          <p:cNvSpPr>
            <a:spLocks noGrp="1"/>
          </p:cNvSpPr>
          <p:nvPr>
            <p:ph type="ftr" sz="quarter" idx="11"/>
          </p:nvPr>
        </p:nvSpPr>
        <p:spPr/>
        <p:txBody>
          <a:bodyPr/>
          <a:lstStyle/>
          <a:p>
            <a:endParaRPr lang="en-FM" dirty="0"/>
          </a:p>
        </p:txBody>
      </p:sp>
      <p:sp>
        <p:nvSpPr>
          <p:cNvPr id="7" name="Slide Number Placeholder 6">
            <a:extLst>
              <a:ext uri="{FF2B5EF4-FFF2-40B4-BE49-F238E27FC236}">
                <a16:creationId xmlns:a16="http://schemas.microsoft.com/office/drawing/2014/main" id="{9878CE99-DD90-8FA7-D484-97D122663F8B}"/>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67458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2F08-79A2-B411-B978-2C2DB0FED0A5}"/>
              </a:ext>
            </a:extLst>
          </p:cNvPr>
          <p:cNvSpPr>
            <a:spLocks noGrp="1"/>
          </p:cNvSpPr>
          <p:nvPr>
            <p:ph type="title"/>
          </p:nvPr>
        </p:nvSpPr>
        <p:spPr>
          <a:xfrm>
            <a:off x="839788" y="365125"/>
            <a:ext cx="10515600" cy="1325563"/>
          </a:xfrm>
        </p:spPr>
        <p:txBody>
          <a:bodyPr/>
          <a:lstStyle/>
          <a:p>
            <a:r>
              <a:rPr lang="en-US"/>
              <a:t>Click to edit Master title style</a:t>
            </a:r>
            <a:endParaRPr lang="en-FM"/>
          </a:p>
        </p:txBody>
      </p:sp>
      <p:sp>
        <p:nvSpPr>
          <p:cNvPr id="3" name="Text Placeholder 2">
            <a:extLst>
              <a:ext uri="{FF2B5EF4-FFF2-40B4-BE49-F238E27FC236}">
                <a16:creationId xmlns:a16="http://schemas.microsoft.com/office/drawing/2014/main" id="{64244FD1-E400-E4F3-DEE6-F1EADA595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D8485-E1DF-E9DB-40DC-2D7ECE55DB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5" name="Text Placeholder 4">
            <a:extLst>
              <a:ext uri="{FF2B5EF4-FFF2-40B4-BE49-F238E27FC236}">
                <a16:creationId xmlns:a16="http://schemas.microsoft.com/office/drawing/2014/main" id="{8CB2D0B5-3E1D-C1AD-729A-A3D24F1D9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BB7A3-6393-51EC-7A42-BE923DB26C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7" name="Date Placeholder 6">
            <a:extLst>
              <a:ext uri="{FF2B5EF4-FFF2-40B4-BE49-F238E27FC236}">
                <a16:creationId xmlns:a16="http://schemas.microsoft.com/office/drawing/2014/main" id="{36BE9BD7-DAA1-BA0A-88EF-9102817E918F}"/>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8" name="Footer Placeholder 7">
            <a:extLst>
              <a:ext uri="{FF2B5EF4-FFF2-40B4-BE49-F238E27FC236}">
                <a16:creationId xmlns:a16="http://schemas.microsoft.com/office/drawing/2014/main" id="{42E2C260-8FAE-D859-D227-36D1DF64AE10}"/>
              </a:ext>
            </a:extLst>
          </p:cNvPr>
          <p:cNvSpPr>
            <a:spLocks noGrp="1"/>
          </p:cNvSpPr>
          <p:nvPr>
            <p:ph type="ftr" sz="quarter" idx="11"/>
          </p:nvPr>
        </p:nvSpPr>
        <p:spPr/>
        <p:txBody>
          <a:bodyPr/>
          <a:lstStyle/>
          <a:p>
            <a:endParaRPr lang="en-FM" dirty="0"/>
          </a:p>
        </p:txBody>
      </p:sp>
      <p:sp>
        <p:nvSpPr>
          <p:cNvPr id="9" name="Slide Number Placeholder 8">
            <a:extLst>
              <a:ext uri="{FF2B5EF4-FFF2-40B4-BE49-F238E27FC236}">
                <a16:creationId xmlns:a16="http://schemas.microsoft.com/office/drawing/2014/main" id="{F99906F9-3C3D-D803-CECC-2FB230117DE8}"/>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119459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7845-30C6-5FB1-53FD-97FE133DE7D0}"/>
              </a:ext>
            </a:extLst>
          </p:cNvPr>
          <p:cNvSpPr>
            <a:spLocks noGrp="1"/>
          </p:cNvSpPr>
          <p:nvPr>
            <p:ph type="title"/>
          </p:nvPr>
        </p:nvSpPr>
        <p:spPr/>
        <p:txBody>
          <a:bodyPr/>
          <a:lstStyle/>
          <a:p>
            <a:r>
              <a:rPr lang="en-US"/>
              <a:t>Click to edit Master title style</a:t>
            </a:r>
            <a:endParaRPr lang="en-FM"/>
          </a:p>
        </p:txBody>
      </p:sp>
      <p:sp>
        <p:nvSpPr>
          <p:cNvPr id="3" name="Date Placeholder 2">
            <a:extLst>
              <a:ext uri="{FF2B5EF4-FFF2-40B4-BE49-F238E27FC236}">
                <a16:creationId xmlns:a16="http://schemas.microsoft.com/office/drawing/2014/main" id="{DBDFA9D5-059D-3BDE-5996-91422CC150DE}"/>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4" name="Footer Placeholder 3">
            <a:extLst>
              <a:ext uri="{FF2B5EF4-FFF2-40B4-BE49-F238E27FC236}">
                <a16:creationId xmlns:a16="http://schemas.microsoft.com/office/drawing/2014/main" id="{CF51C613-196C-4C46-5B9D-2F2AB9B8F7EB}"/>
              </a:ext>
            </a:extLst>
          </p:cNvPr>
          <p:cNvSpPr>
            <a:spLocks noGrp="1"/>
          </p:cNvSpPr>
          <p:nvPr>
            <p:ph type="ftr" sz="quarter" idx="11"/>
          </p:nvPr>
        </p:nvSpPr>
        <p:spPr/>
        <p:txBody>
          <a:bodyPr/>
          <a:lstStyle/>
          <a:p>
            <a:endParaRPr lang="en-FM" dirty="0"/>
          </a:p>
        </p:txBody>
      </p:sp>
      <p:sp>
        <p:nvSpPr>
          <p:cNvPr id="5" name="Slide Number Placeholder 4">
            <a:extLst>
              <a:ext uri="{FF2B5EF4-FFF2-40B4-BE49-F238E27FC236}">
                <a16:creationId xmlns:a16="http://schemas.microsoft.com/office/drawing/2014/main" id="{93DA213C-5BDA-0671-D25C-4BEF39725E61}"/>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122722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BFA5AB-A90E-60D1-0590-6B0DC0A6CA39}"/>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3" name="Footer Placeholder 2">
            <a:extLst>
              <a:ext uri="{FF2B5EF4-FFF2-40B4-BE49-F238E27FC236}">
                <a16:creationId xmlns:a16="http://schemas.microsoft.com/office/drawing/2014/main" id="{A6D96D4E-C93B-7447-DB85-BF21AEE56D61}"/>
              </a:ext>
            </a:extLst>
          </p:cNvPr>
          <p:cNvSpPr>
            <a:spLocks noGrp="1"/>
          </p:cNvSpPr>
          <p:nvPr>
            <p:ph type="ftr" sz="quarter" idx="11"/>
          </p:nvPr>
        </p:nvSpPr>
        <p:spPr/>
        <p:txBody>
          <a:bodyPr/>
          <a:lstStyle/>
          <a:p>
            <a:endParaRPr lang="en-FM" dirty="0"/>
          </a:p>
        </p:txBody>
      </p:sp>
      <p:sp>
        <p:nvSpPr>
          <p:cNvPr id="4" name="Slide Number Placeholder 3">
            <a:extLst>
              <a:ext uri="{FF2B5EF4-FFF2-40B4-BE49-F238E27FC236}">
                <a16:creationId xmlns:a16="http://schemas.microsoft.com/office/drawing/2014/main" id="{85AFBF8B-F061-F0B6-1DCB-61DEA07F5FC0}"/>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420352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BFF9-ED6E-348B-1A43-FE8E39107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M"/>
          </a:p>
        </p:txBody>
      </p:sp>
      <p:sp>
        <p:nvSpPr>
          <p:cNvPr id="3" name="Content Placeholder 2">
            <a:extLst>
              <a:ext uri="{FF2B5EF4-FFF2-40B4-BE49-F238E27FC236}">
                <a16:creationId xmlns:a16="http://schemas.microsoft.com/office/drawing/2014/main" id="{6DD36B92-4F69-CFBA-958E-80B2C8B599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Text Placeholder 3">
            <a:extLst>
              <a:ext uri="{FF2B5EF4-FFF2-40B4-BE49-F238E27FC236}">
                <a16:creationId xmlns:a16="http://schemas.microsoft.com/office/drawing/2014/main" id="{BC7F126D-E3B6-3C65-8810-A4A538DE7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1A5DF-7724-1B64-5AF7-EDD20A6DBAED}"/>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6" name="Footer Placeholder 5">
            <a:extLst>
              <a:ext uri="{FF2B5EF4-FFF2-40B4-BE49-F238E27FC236}">
                <a16:creationId xmlns:a16="http://schemas.microsoft.com/office/drawing/2014/main" id="{A2D415CB-79C6-8C16-8440-D13379ED5B0C}"/>
              </a:ext>
            </a:extLst>
          </p:cNvPr>
          <p:cNvSpPr>
            <a:spLocks noGrp="1"/>
          </p:cNvSpPr>
          <p:nvPr>
            <p:ph type="ftr" sz="quarter" idx="11"/>
          </p:nvPr>
        </p:nvSpPr>
        <p:spPr/>
        <p:txBody>
          <a:bodyPr/>
          <a:lstStyle/>
          <a:p>
            <a:endParaRPr lang="en-FM" dirty="0"/>
          </a:p>
        </p:txBody>
      </p:sp>
      <p:sp>
        <p:nvSpPr>
          <p:cNvPr id="7" name="Slide Number Placeholder 6">
            <a:extLst>
              <a:ext uri="{FF2B5EF4-FFF2-40B4-BE49-F238E27FC236}">
                <a16:creationId xmlns:a16="http://schemas.microsoft.com/office/drawing/2014/main" id="{E0840B99-FFE2-A866-6F55-CEF588787E99}"/>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24321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18A5-4CFE-8745-4B88-2F0DEEFBD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M"/>
          </a:p>
        </p:txBody>
      </p:sp>
      <p:sp>
        <p:nvSpPr>
          <p:cNvPr id="3" name="Picture Placeholder 2">
            <a:extLst>
              <a:ext uri="{FF2B5EF4-FFF2-40B4-BE49-F238E27FC236}">
                <a16:creationId xmlns:a16="http://schemas.microsoft.com/office/drawing/2014/main" id="{EF36CF08-1CCF-C7B6-C68B-FFB3B25D73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M" dirty="0"/>
          </a:p>
        </p:txBody>
      </p:sp>
      <p:sp>
        <p:nvSpPr>
          <p:cNvPr id="4" name="Text Placeholder 3">
            <a:extLst>
              <a:ext uri="{FF2B5EF4-FFF2-40B4-BE49-F238E27FC236}">
                <a16:creationId xmlns:a16="http://schemas.microsoft.com/office/drawing/2014/main" id="{E44C5C16-4A9E-F1F7-06B3-544A15BD5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BDA499-674E-A165-F885-D16CC40EDA62}"/>
              </a:ext>
            </a:extLst>
          </p:cNvPr>
          <p:cNvSpPr>
            <a:spLocks noGrp="1"/>
          </p:cNvSpPr>
          <p:nvPr>
            <p:ph type="dt" sz="half" idx="10"/>
          </p:nvPr>
        </p:nvSpPr>
        <p:spPr/>
        <p:txBody>
          <a:bodyPr/>
          <a:lstStyle/>
          <a:p>
            <a:fld id="{7687BC71-67A2-40CF-A793-E678043B93CF}" type="datetimeFigureOut">
              <a:rPr lang="en-FM" smtClean="0"/>
              <a:t>8/30/23</a:t>
            </a:fld>
            <a:endParaRPr lang="en-FM" dirty="0"/>
          </a:p>
        </p:txBody>
      </p:sp>
      <p:sp>
        <p:nvSpPr>
          <p:cNvPr id="6" name="Footer Placeholder 5">
            <a:extLst>
              <a:ext uri="{FF2B5EF4-FFF2-40B4-BE49-F238E27FC236}">
                <a16:creationId xmlns:a16="http://schemas.microsoft.com/office/drawing/2014/main" id="{90092CB0-E441-0884-1EDB-C5692CF6C10F}"/>
              </a:ext>
            </a:extLst>
          </p:cNvPr>
          <p:cNvSpPr>
            <a:spLocks noGrp="1"/>
          </p:cNvSpPr>
          <p:nvPr>
            <p:ph type="ftr" sz="quarter" idx="11"/>
          </p:nvPr>
        </p:nvSpPr>
        <p:spPr/>
        <p:txBody>
          <a:bodyPr/>
          <a:lstStyle/>
          <a:p>
            <a:endParaRPr lang="en-FM" dirty="0"/>
          </a:p>
        </p:txBody>
      </p:sp>
      <p:sp>
        <p:nvSpPr>
          <p:cNvPr id="7" name="Slide Number Placeholder 6">
            <a:extLst>
              <a:ext uri="{FF2B5EF4-FFF2-40B4-BE49-F238E27FC236}">
                <a16:creationId xmlns:a16="http://schemas.microsoft.com/office/drawing/2014/main" id="{8F212AE2-42C2-2E5B-888E-3E97C062171B}"/>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56135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81D3E-8A8A-8AB7-AA05-48303DC0C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M"/>
          </a:p>
        </p:txBody>
      </p:sp>
      <p:sp>
        <p:nvSpPr>
          <p:cNvPr id="3" name="Text Placeholder 2">
            <a:extLst>
              <a:ext uri="{FF2B5EF4-FFF2-40B4-BE49-F238E27FC236}">
                <a16:creationId xmlns:a16="http://schemas.microsoft.com/office/drawing/2014/main" id="{171DD8E4-515A-65B9-7AAD-F14DD7C12C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F432AABF-A1D9-A023-144B-94FE0C9B5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7BC71-67A2-40CF-A793-E678043B93CF}" type="datetimeFigureOut">
              <a:rPr lang="en-FM" smtClean="0"/>
              <a:t>8/30/23</a:t>
            </a:fld>
            <a:endParaRPr lang="en-FM" dirty="0"/>
          </a:p>
        </p:txBody>
      </p:sp>
      <p:sp>
        <p:nvSpPr>
          <p:cNvPr id="5" name="Footer Placeholder 4">
            <a:extLst>
              <a:ext uri="{FF2B5EF4-FFF2-40B4-BE49-F238E27FC236}">
                <a16:creationId xmlns:a16="http://schemas.microsoft.com/office/drawing/2014/main" id="{5B04F1B0-CC41-D4F9-463E-7E152B721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M" dirty="0"/>
          </a:p>
        </p:txBody>
      </p:sp>
      <p:sp>
        <p:nvSpPr>
          <p:cNvPr id="6" name="Slide Number Placeholder 5">
            <a:extLst>
              <a:ext uri="{FF2B5EF4-FFF2-40B4-BE49-F238E27FC236}">
                <a16:creationId xmlns:a16="http://schemas.microsoft.com/office/drawing/2014/main" id="{F685E551-8F71-4C3E-FADA-FBAB903AF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D5C0D-D7C4-4F57-8078-055CE04983B7}" type="slidenum">
              <a:rPr lang="en-FM" smtClean="0"/>
              <a:t>‹#›</a:t>
            </a:fld>
            <a:endParaRPr lang="en-FM" dirty="0"/>
          </a:p>
        </p:txBody>
      </p:sp>
    </p:spTree>
    <p:extLst>
      <p:ext uri="{BB962C8B-B14F-4D97-AF65-F5344CB8AC3E}">
        <p14:creationId xmlns:p14="http://schemas.microsoft.com/office/powerpoint/2010/main" val="2388201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ECA3-3B56-E8E4-1B6C-CC0AB76831D8}"/>
              </a:ext>
            </a:extLst>
          </p:cNvPr>
          <p:cNvSpPr>
            <a:spLocks noGrp="1"/>
          </p:cNvSpPr>
          <p:nvPr>
            <p:ph type="title"/>
          </p:nvPr>
        </p:nvSpPr>
        <p:spPr>
          <a:xfrm>
            <a:off x="1284050" y="365125"/>
            <a:ext cx="10069749" cy="1325563"/>
          </a:xfrm>
          <a:effectLst>
            <a:outerShdw blurRad="50800" dist="38100" dir="16200000" rotWithShape="0">
              <a:schemeClr val="bg1"/>
            </a:outerShdw>
          </a:effectLst>
        </p:spPr>
        <p:txBody>
          <a:bodyPr>
            <a:normAutofit/>
          </a:bodyPr>
          <a:lstStyle/>
          <a:p>
            <a:pPr algn="ctr"/>
            <a:r>
              <a:rPr lang="en-US" sz="3600" u="sng" dirty="0">
                <a:latin typeface="Arial Black" panose="020B0A04020102020204" pitchFamily="34" charset="0"/>
              </a:rPr>
              <a:t>3</a:t>
            </a:r>
            <a:r>
              <a:rPr lang="en-US" sz="3600" u="sng" baseline="30000" dirty="0">
                <a:latin typeface="Arial Black" panose="020B0A04020102020204" pitchFamily="34" charset="0"/>
              </a:rPr>
              <a:t>rd</a:t>
            </a:r>
            <a:r>
              <a:rPr lang="en-US" sz="3600" u="sng" dirty="0">
                <a:latin typeface="Arial Black" panose="020B0A04020102020204" pitchFamily="34" charset="0"/>
              </a:rPr>
              <a:t> Joint Environment and Risk Management Platform</a:t>
            </a:r>
            <a:endParaRPr lang="en-FM" sz="3600" u="sng" dirty="0">
              <a:latin typeface="Arial Black" panose="020B0A04020102020204" pitchFamily="34" charset="0"/>
            </a:endParaRPr>
          </a:p>
        </p:txBody>
      </p:sp>
      <p:pic>
        <p:nvPicPr>
          <p:cNvPr id="5" name="Content Placeholder 4">
            <a:extLst>
              <a:ext uri="{FF2B5EF4-FFF2-40B4-BE49-F238E27FC236}">
                <a16:creationId xmlns:a16="http://schemas.microsoft.com/office/drawing/2014/main" id="{C9F6AB6D-13B1-9A33-9E23-DB3CAB6D7A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94929" y="5251884"/>
            <a:ext cx="2259062" cy="1194832"/>
          </a:xfrm>
        </p:spPr>
      </p:pic>
      <p:pic>
        <p:nvPicPr>
          <p:cNvPr id="7" name="Picture 6">
            <a:extLst>
              <a:ext uri="{FF2B5EF4-FFF2-40B4-BE49-F238E27FC236}">
                <a16:creationId xmlns:a16="http://schemas.microsoft.com/office/drawing/2014/main" id="{5F0DE3C8-C1DE-9B5D-800B-618BCB94B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37" y="5254533"/>
            <a:ext cx="2260732" cy="1194832"/>
          </a:xfrm>
          <a:prstGeom prst="rect">
            <a:avLst/>
          </a:prstGeom>
        </p:spPr>
      </p:pic>
      <p:pic>
        <p:nvPicPr>
          <p:cNvPr id="9" name="Picture 8">
            <a:extLst>
              <a:ext uri="{FF2B5EF4-FFF2-40B4-BE49-F238E27FC236}">
                <a16:creationId xmlns:a16="http://schemas.microsoft.com/office/drawing/2014/main" id="{9EF7EDBC-B625-64E3-F9B8-AC6C54AE8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567" y="5254067"/>
            <a:ext cx="2385298" cy="1192649"/>
          </a:xfrm>
          <a:prstGeom prst="rect">
            <a:avLst/>
          </a:prstGeom>
        </p:spPr>
      </p:pic>
      <p:pic>
        <p:nvPicPr>
          <p:cNvPr id="11" name="Picture 10">
            <a:extLst>
              <a:ext uri="{FF2B5EF4-FFF2-40B4-BE49-F238E27FC236}">
                <a16:creationId xmlns:a16="http://schemas.microsoft.com/office/drawing/2014/main" id="{6E3C3F5E-949A-359A-34A0-36149943DF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345" y="5257183"/>
            <a:ext cx="2260731" cy="1189533"/>
          </a:xfrm>
          <a:prstGeom prst="rect">
            <a:avLst/>
          </a:prstGeom>
        </p:spPr>
      </p:pic>
      <p:sp>
        <p:nvSpPr>
          <p:cNvPr id="3" name="TextBox 2">
            <a:extLst>
              <a:ext uri="{FF2B5EF4-FFF2-40B4-BE49-F238E27FC236}">
                <a16:creationId xmlns:a16="http://schemas.microsoft.com/office/drawing/2014/main" id="{4E133D77-E3CF-BB5A-383A-16C9053117C7}"/>
              </a:ext>
            </a:extLst>
          </p:cNvPr>
          <p:cNvSpPr txBox="1"/>
          <p:nvPr/>
        </p:nvSpPr>
        <p:spPr>
          <a:xfrm>
            <a:off x="2331341" y="1732789"/>
            <a:ext cx="7771592" cy="553998"/>
          </a:xfrm>
          <a:prstGeom prst="rect">
            <a:avLst/>
          </a:prstGeom>
          <a:noFill/>
          <a:effectLst>
            <a:outerShdw blurRad="50800" dist="50800" dir="5400000" algn="ctr" rotWithShape="0">
              <a:schemeClr val="bg1">
                <a:alpha val="68000"/>
              </a:schemeClr>
            </a:outerShdw>
          </a:effectLst>
        </p:spPr>
        <p:txBody>
          <a:bodyPr wrap="square" rtlCol="0">
            <a:spAutoFit/>
          </a:bodyPr>
          <a:lstStyle/>
          <a:p>
            <a:r>
              <a:rPr lang="en-US" sz="3000" b="1" i="1" dirty="0"/>
              <a:t>“Enhancing Synergies for a Resilient Tomorrow”</a:t>
            </a:r>
            <a:endParaRPr lang="en-FM" sz="3000" b="1" i="1" dirty="0"/>
          </a:p>
        </p:txBody>
      </p:sp>
      <p:sp>
        <p:nvSpPr>
          <p:cNvPr id="4" name="TextBox 3">
            <a:extLst>
              <a:ext uri="{FF2B5EF4-FFF2-40B4-BE49-F238E27FC236}">
                <a16:creationId xmlns:a16="http://schemas.microsoft.com/office/drawing/2014/main" id="{5397E90A-AAEE-6FCF-321C-A72D945B0264}"/>
              </a:ext>
            </a:extLst>
          </p:cNvPr>
          <p:cNvSpPr txBox="1"/>
          <p:nvPr/>
        </p:nvSpPr>
        <p:spPr>
          <a:xfrm>
            <a:off x="3754874" y="3859322"/>
            <a:ext cx="4674140" cy="523220"/>
          </a:xfrm>
          <a:prstGeom prst="rect">
            <a:avLst/>
          </a:prstGeom>
          <a:noFill/>
        </p:spPr>
        <p:txBody>
          <a:bodyPr wrap="square" rtlCol="0">
            <a:spAutoFit/>
          </a:bodyPr>
          <a:lstStyle/>
          <a:p>
            <a:pPr algn="ctr"/>
            <a:r>
              <a:rPr lang="en-US" sz="2800" b="1" dirty="0"/>
              <a:t>August 30-September 1, 2023</a:t>
            </a:r>
            <a:endParaRPr lang="en-FM" sz="2800" b="1" dirty="0"/>
          </a:p>
        </p:txBody>
      </p:sp>
      <p:sp>
        <p:nvSpPr>
          <p:cNvPr id="8" name="TextBox 7">
            <a:extLst>
              <a:ext uri="{FF2B5EF4-FFF2-40B4-BE49-F238E27FC236}">
                <a16:creationId xmlns:a16="http://schemas.microsoft.com/office/drawing/2014/main" id="{73BE2410-CFCE-DE5E-28A8-B1F6A40A1368}"/>
              </a:ext>
            </a:extLst>
          </p:cNvPr>
          <p:cNvSpPr txBox="1"/>
          <p:nvPr/>
        </p:nvSpPr>
        <p:spPr>
          <a:xfrm>
            <a:off x="3754874" y="4307443"/>
            <a:ext cx="4674140" cy="523220"/>
          </a:xfrm>
          <a:prstGeom prst="rect">
            <a:avLst/>
          </a:prstGeom>
          <a:noFill/>
        </p:spPr>
        <p:txBody>
          <a:bodyPr wrap="square" rtlCol="0">
            <a:spAutoFit/>
          </a:bodyPr>
          <a:lstStyle/>
          <a:p>
            <a:pPr algn="ctr"/>
            <a:r>
              <a:rPr lang="en-US" sz="2800" b="1" dirty="0"/>
              <a:t>Weno, Chuuk</a:t>
            </a:r>
            <a:endParaRPr lang="en-FM" sz="2800" b="1" dirty="0"/>
          </a:p>
        </p:txBody>
      </p:sp>
      <p:pic>
        <p:nvPicPr>
          <p:cNvPr id="12" name="Picture 11">
            <a:extLst>
              <a:ext uri="{FF2B5EF4-FFF2-40B4-BE49-F238E27FC236}">
                <a16:creationId xmlns:a16="http://schemas.microsoft.com/office/drawing/2014/main" id="{C173391E-B969-BE7D-BA39-9636FFD3B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79" y="342138"/>
            <a:ext cx="1838144" cy="1830321"/>
          </a:xfrm>
          <a:prstGeom prst="rect">
            <a:avLst/>
          </a:prstGeom>
        </p:spPr>
      </p:pic>
      <p:sp>
        <p:nvSpPr>
          <p:cNvPr id="13" name="TextBox 12">
            <a:extLst>
              <a:ext uri="{FF2B5EF4-FFF2-40B4-BE49-F238E27FC236}">
                <a16:creationId xmlns:a16="http://schemas.microsoft.com/office/drawing/2014/main" id="{1D1BC2A8-9B05-3573-5078-F729C0F45BE8}"/>
              </a:ext>
            </a:extLst>
          </p:cNvPr>
          <p:cNvSpPr txBox="1"/>
          <p:nvPr/>
        </p:nvSpPr>
        <p:spPr>
          <a:xfrm>
            <a:off x="1810475" y="2620580"/>
            <a:ext cx="8113985" cy="523220"/>
          </a:xfrm>
          <a:prstGeom prst="rect">
            <a:avLst/>
          </a:prstGeom>
          <a:noFill/>
        </p:spPr>
        <p:txBody>
          <a:bodyPr wrap="square" rtlCol="0">
            <a:spAutoFit/>
          </a:bodyPr>
          <a:lstStyle/>
          <a:p>
            <a:pPr algn="ctr"/>
            <a:r>
              <a:rPr lang="en-US" sz="2800" b="1" dirty="0">
                <a:solidFill>
                  <a:schemeClr val="accent1">
                    <a:lumMod val="75000"/>
                  </a:schemeClr>
                </a:solidFill>
              </a:rPr>
              <a:t>8.5 GCF – FSM Food Security Project</a:t>
            </a:r>
            <a:endParaRPr lang="en-FM" sz="2800" b="1" dirty="0">
              <a:solidFill>
                <a:schemeClr val="accent1">
                  <a:lumMod val="75000"/>
                </a:schemeClr>
              </a:solidFill>
            </a:endParaRPr>
          </a:p>
        </p:txBody>
      </p:sp>
      <p:sp>
        <p:nvSpPr>
          <p:cNvPr id="14" name="TextBox 13">
            <a:extLst>
              <a:ext uri="{FF2B5EF4-FFF2-40B4-BE49-F238E27FC236}">
                <a16:creationId xmlns:a16="http://schemas.microsoft.com/office/drawing/2014/main" id="{A600D996-6B2A-AD38-2148-665B58E713F0}"/>
              </a:ext>
            </a:extLst>
          </p:cNvPr>
          <p:cNvSpPr txBox="1"/>
          <p:nvPr/>
        </p:nvSpPr>
        <p:spPr>
          <a:xfrm>
            <a:off x="1973179" y="3070885"/>
            <a:ext cx="8113985" cy="523220"/>
          </a:xfrm>
          <a:prstGeom prst="rect">
            <a:avLst/>
          </a:prstGeom>
          <a:noFill/>
        </p:spPr>
        <p:txBody>
          <a:bodyPr wrap="square" rtlCol="0">
            <a:spAutoFit/>
          </a:bodyPr>
          <a:lstStyle/>
          <a:p>
            <a:pPr algn="ctr"/>
            <a:r>
              <a:rPr lang="en-US" sz="2800" b="1" dirty="0">
                <a:solidFill>
                  <a:schemeClr val="accent1">
                    <a:lumMod val="75000"/>
                  </a:schemeClr>
                </a:solidFill>
              </a:rPr>
              <a:t>Mark </a:t>
            </a:r>
            <a:r>
              <a:rPr lang="en-US" sz="2800" b="1" dirty="0" err="1">
                <a:solidFill>
                  <a:schemeClr val="accent1">
                    <a:lumMod val="75000"/>
                  </a:schemeClr>
                </a:solidFill>
              </a:rPr>
              <a:t>Kostka</a:t>
            </a:r>
            <a:r>
              <a:rPr lang="en-US" sz="2800" b="1" dirty="0">
                <a:solidFill>
                  <a:schemeClr val="accent1">
                    <a:lumMod val="75000"/>
                  </a:schemeClr>
                </a:solidFill>
              </a:rPr>
              <a:t>, Project Manager, GCF SAP020</a:t>
            </a:r>
            <a:endParaRPr lang="en-FM" sz="2800" b="1" dirty="0">
              <a:solidFill>
                <a:schemeClr val="accent1">
                  <a:lumMod val="75000"/>
                </a:schemeClr>
              </a:solidFill>
            </a:endParaRPr>
          </a:p>
        </p:txBody>
      </p:sp>
    </p:spTree>
    <p:extLst>
      <p:ext uri="{BB962C8B-B14F-4D97-AF65-F5344CB8AC3E}">
        <p14:creationId xmlns:p14="http://schemas.microsoft.com/office/powerpoint/2010/main" val="260712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E5AFBD6-73CD-E977-9FAB-079203371010}"/>
              </a:ext>
            </a:extLst>
          </p:cNvPr>
          <p:cNvPicPr>
            <a:picLocks noChangeAspect="1"/>
          </p:cNvPicPr>
          <p:nvPr/>
        </p:nvPicPr>
        <p:blipFill rotWithShape="1">
          <a:blip r:embed="rId3">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2" name="TextBox 1">
            <a:extLst>
              <a:ext uri="{FF2B5EF4-FFF2-40B4-BE49-F238E27FC236}">
                <a16:creationId xmlns:a16="http://schemas.microsoft.com/office/drawing/2014/main" id="{845AB913-AE19-45DC-4552-2A64A4ADDE69}"/>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sp>
        <p:nvSpPr>
          <p:cNvPr id="4" name="Content Placeholder 3">
            <a:extLst>
              <a:ext uri="{FF2B5EF4-FFF2-40B4-BE49-F238E27FC236}">
                <a16:creationId xmlns:a16="http://schemas.microsoft.com/office/drawing/2014/main" id="{98EA9D88-61AA-6D3D-9173-C326CB2E1D65}"/>
              </a:ext>
            </a:extLst>
          </p:cNvPr>
          <p:cNvSpPr>
            <a:spLocks noGrp="1"/>
          </p:cNvSpPr>
          <p:nvPr>
            <p:ph idx="1"/>
          </p:nvPr>
        </p:nvSpPr>
        <p:spPr>
          <a:xfrm>
            <a:off x="160832" y="1215729"/>
            <a:ext cx="10439433" cy="4829716"/>
          </a:xfrm>
          <a:solidFill>
            <a:schemeClr val="bg1"/>
          </a:solidFill>
        </p:spPr>
        <p:txBody>
          <a:bodyPr>
            <a:normAutofit/>
          </a:bodyPr>
          <a:lstStyle/>
          <a:p>
            <a:r>
              <a:rPr lang="en-US" dirty="0"/>
              <a:t>Progress since project effectiveness date 22 July 2021</a:t>
            </a:r>
          </a:p>
          <a:p>
            <a:pPr marL="457200" lvl="1" indent="0">
              <a:buNone/>
            </a:pPr>
            <a:endParaRPr lang="en-US" dirty="0"/>
          </a:p>
          <a:p>
            <a:pPr lvl="1"/>
            <a:r>
              <a:rPr lang="en-US" dirty="0"/>
              <a:t> Hiring of the Project Management Unit (PMU)</a:t>
            </a:r>
          </a:p>
          <a:p>
            <a:pPr lvl="1"/>
            <a:r>
              <a:rPr lang="en-US" dirty="0"/>
              <a:t>Stakeholders Inception Workshops</a:t>
            </a:r>
          </a:p>
          <a:p>
            <a:pPr lvl="1"/>
            <a:r>
              <a:rPr lang="en-US" dirty="0"/>
              <a:t>National Coordination Mechanism</a:t>
            </a:r>
          </a:p>
          <a:p>
            <a:pPr lvl="1"/>
            <a:r>
              <a:rPr lang="en-US" dirty="0"/>
              <a:t>Completion of the FSM baseline report for staple crops</a:t>
            </a:r>
          </a:p>
          <a:p>
            <a:pPr lvl="1"/>
            <a:r>
              <a:rPr lang="en-US" dirty="0"/>
              <a:t>Hiring of Coordinators for Yap, Pohnpei, and Kosrae</a:t>
            </a:r>
          </a:p>
          <a:p>
            <a:pPr lvl="1"/>
            <a:r>
              <a:rPr lang="en-US" dirty="0"/>
              <a:t>Identification of climate-resilient agroforestry practices for the FSM</a:t>
            </a: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marL="457200" lvl="1" indent="0">
              <a:buNone/>
            </a:pPr>
            <a:endParaRPr lang="en-US" dirty="0"/>
          </a:p>
          <a:p>
            <a:pPr marL="457200" lvl="1" indent="0">
              <a:buNone/>
            </a:pPr>
            <a:endParaRPr lang="en-FM" dirty="0"/>
          </a:p>
        </p:txBody>
      </p:sp>
      <p:pic>
        <p:nvPicPr>
          <p:cNvPr id="10" name="Picture 9">
            <a:extLst>
              <a:ext uri="{FF2B5EF4-FFF2-40B4-BE49-F238E27FC236}">
                <a16:creationId xmlns:a16="http://schemas.microsoft.com/office/drawing/2014/main" id="{9CB15E35-A89E-4FF5-2115-306C9A683C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11" name="Picture 10">
            <a:extLst>
              <a:ext uri="{FF2B5EF4-FFF2-40B4-BE49-F238E27FC236}">
                <a16:creationId xmlns:a16="http://schemas.microsoft.com/office/drawing/2014/main" id="{11F59AFB-ACF3-6428-BF37-95DD6FAA7F1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12" name="Picture 11">
            <a:extLst>
              <a:ext uri="{FF2B5EF4-FFF2-40B4-BE49-F238E27FC236}">
                <a16:creationId xmlns:a16="http://schemas.microsoft.com/office/drawing/2014/main" id="{8BB0D16D-7865-CB03-41C6-B9C4F5FFE28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13" name="Picture 12">
            <a:extLst>
              <a:ext uri="{FF2B5EF4-FFF2-40B4-BE49-F238E27FC236}">
                <a16:creationId xmlns:a16="http://schemas.microsoft.com/office/drawing/2014/main" id="{725E20EE-768D-9578-9D0C-E9696D749AF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14" name="Picture 13">
            <a:extLst>
              <a:ext uri="{FF2B5EF4-FFF2-40B4-BE49-F238E27FC236}">
                <a16:creationId xmlns:a16="http://schemas.microsoft.com/office/drawing/2014/main" id="{B087EA27-BE57-9AAC-2F68-607E760D3C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5" name="Picture 14">
            <a:extLst>
              <a:ext uri="{FF2B5EF4-FFF2-40B4-BE49-F238E27FC236}">
                <a16:creationId xmlns:a16="http://schemas.microsoft.com/office/drawing/2014/main" id="{C195B1CD-DBCA-31FB-6E03-70F4E0347B0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6" name="Picture 15">
            <a:extLst>
              <a:ext uri="{FF2B5EF4-FFF2-40B4-BE49-F238E27FC236}">
                <a16:creationId xmlns:a16="http://schemas.microsoft.com/office/drawing/2014/main" id="{513A08AF-D8E3-D3E3-0238-C792BED9F9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7" name="Picture 16">
            <a:extLst>
              <a:ext uri="{FF2B5EF4-FFF2-40B4-BE49-F238E27FC236}">
                <a16:creationId xmlns:a16="http://schemas.microsoft.com/office/drawing/2014/main" id="{B519BEBB-8DFF-737D-255E-19E80EA14A7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8" name="Picture 17">
            <a:extLst>
              <a:ext uri="{FF2B5EF4-FFF2-40B4-BE49-F238E27FC236}">
                <a16:creationId xmlns:a16="http://schemas.microsoft.com/office/drawing/2014/main" id="{910BD4AE-F18C-C122-8355-703776FC2B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9" name="Picture 18">
            <a:extLst>
              <a:ext uri="{FF2B5EF4-FFF2-40B4-BE49-F238E27FC236}">
                <a16:creationId xmlns:a16="http://schemas.microsoft.com/office/drawing/2014/main" id="{D10B7FCC-06A1-3A77-F438-199AD361C22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20" name="Picture 19">
            <a:extLst>
              <a:ext uri="{FF2B5EF4-FFF2-40B4-BE49-F238E27FC236}">
                <a16:creationId xmlns:a16="http://schemas.microsoft.com/office/drawing/2014/main" id="{1C6C499D-3EB1-F1A4-90FE-720B5A9FEE5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21" name="Picture 20">
            <a:extLst>
              <a:ext uri="{FF2B5EF4-FFF2-40B4-BE49-F238E27FC236}">
                <a16:creationId xmlns:a16="http://schemas.microsoft.com/office/drawing/2014/main" id="{23D16202-5AAB-3E38-6194-4B02473468D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22" name="Picture 21">
            <a:extLst>
              <a:ext uri="{FF2B5EF4-FFF2-40B4-BE49-F238E27FC236}">
                <a16:creationId xmlns:a16="http://schemas.microsoft.com/office/drawing/2014/main" id="{91C28BF1-BB4B-A9AD-B134-01FB6CB8DC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23" name="Picture 22">
            <a:extLst>
              <a:ext uri="{FF2B5EF4-FFF2-40B4-BE49-F238E27FC236}">
                <a16:creationId xmlns:a16="http://schemas.microsoft.com/office/drawing/2014/main" id="{B99294BB-BDE5-316F-061E-EABBF5C9BE2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24" name="Picture 23">
            <a:extLst>
              <a:ext uri="{FF2B5EF4-FFF2-40B4-BE49-F238E27FC236}">
                <a16:creationId xmlns:a16="http://schemas.microsoft.com/office/drawing/2014/main" id="{F9AC36B5-9B68-4B51-E703-A4146E0FB29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5" name="Picture 24">
            <a:extLst>
              <a:ext uri="{FF2B5EF4-FFF2-40B4-BE49-F238E27FC236}">
                <a16:creationId xmlns:a16="http://schemas.microsoft.com/office/drawing/2014/main" id="{BD7346DA-0CEB-B667-B3BF-FF8712D5F92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6" name="Picture 25">
            <a:extLst>
              <a:ext uri="{FF2B5EF4-FFF2-40B4-BE49-F238E27FC236}">
                <a16:creationId xmlns:a16="http://schemas.microsoft.com/office/drawing/2014/main" id="{2F9D5296-A1EC-A0FF-4D84-C3A03DCF5D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7" name="Picture 26">
            <a:extLst>
              <a:ext uri="{FF2B5EF4-FFF2-40B4-BE49-F238E27FC236}">
                <a16:creationId xmlns:a16="http://schemas.microsoft.com/office/drawing/2014/main" id="{13FDE4F4-B8C2-0BF2-7115-27B7D81603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8" name="Picture 27">
            <a:extLst>
              <a:ext uri="{FF2B5EF4-FFF2-40B4-BE49-F238E27FC236}">
                <a16:creationId xmlns:a16="http://schemas.microsoft.com/office/drawing/2014/main" id="{9A26BC4B-3E4D-7D1B-7148-EB45C6384EF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9" name="Picture 28">
            <a:extLst>
              <a:ext uri="{FF2B5EF4-FFF2-40B4-BE49-F238E27FC236}">
                <a16:creationId xmlns:a16="http://schemas.microsoft.com/office/drawing/2014/main" id="{1CA30A7A-0222-5552-BC66-90AE21DB276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30" name="Picture 29">
            <a:extLst>
              <a:ext uri="{FF2B5EF4-FFF2-40B4-BE49-F238E27FC236}">
                <a16:creationId xmlns:a16="http://schemas.microsoft.com/office/drawing/2014/main" id="{6359937C-53F2-0459-15B4-E82DA8A075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31" name="Picture 30">
            <a:extLst>
              <a:ext uri="{FF2B5EF4-FFF2-40B4-BE49-F238E27FC236}">
                <a16:creationId xmlns:a16="http://schemas.microsoft.com/office/drawing/2014/main" id="{28B25B00-9D3E-8C44-B16E-4DF7968BBA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32" name="Picture 31">
            <a:extLst>
              <a:ext uri="{FF2B5EF4-FFF2-40B4-BE49-F238E27FC236}">
                <a16:creationId xmlns:a16="http://schemas.microsoft.com/office/drawing/2014/main" id="{AAB500DA-1ABE-C796-2127-A31A2AA6B13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33" name="Picture 32">
            <a:extLst>
              <a:ext uri="{FF2B5EF4-FFF2-40B4-BE49-F238E27FC236}">
                <a16:creationId xmlns:a16="http://schemas.microsoft.com/office/drawing/2014/main" id="{133BE191-D07C-82EC-464B-B9721559ACC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34" name="Picture 33">
            <a:extLst>
              <a:ext uri="{FF2B5EF4-FFF2-40B4-BE49-F238E27FC236}">
                <a16:creationId xmlns:a16="http://schemas.microsoft.com/office/drawing/2014/main" id="{6ABE1DCB-3481-E8C3-C42E-91E0B73982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5" name="Picture 34">
            <a:extLst>
              <a:ext uri="{FF2B5EF4-FFF2-40B4-BE49-F238E27FC236}">
                <a16:creationId xmlns:a16="http://schemas.microsoft.com/office/drawing/2014/main" id="{3E0A3A25-09C1-2E58-6B56-ADBDEB5FD40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spTree>
    <p:extLst>
      <p:ext uri="{BB962C8B-B14F-4D97-AF65-F5344CB8AC3E}">
        <p14:creationId xmlns:p14="http://schemas.microsoft.com/office/powerpoint/2010/main" val="135731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EA9D88-61AA-6D3D-9173-C326CB2E1D65}"/>
              </a:ext>
            </a:extLst>
          </p:cNvPr>
          <p:cNvSpPr>
            <a:spLocks noGrp="1"/>
          </p:cNvSpPr>
          <p:nvPr>
            <p:ph idx="1"/>
          </p:nvPr>
        </p:nvSpPr>
        <p:spPr>
          <a:xfrm>
            <a:off x="160832" y="941281"/>
            <a:ext cx="11764075" cy="5505833"/>
          </a:xfrm>
        </p:spPr>
        <p:txBody>
          <a:bodyPr>
            <a:normAutofit lnSpcReduction="10000"/>
          </a:bodyPr>
          <a:lstStyle/>
          <a:p>
            <a:r>
              <a:rPr lang="en-US" dirty="0"/>
              <a:t>Ongoing and upcoming projects and activities</a:t>
            </a:r>
          </a:p>
          <a:p>
            <a:pPr marL="0" indent="0">
              <a:buNone/>
            </a:pPr>
            <a:endParaRPr lang="en-US" dirty="0"/>
          </a:p>
          <a:p>
            <a:pPr lvl="1"/>
            <a:r>
              <a:rPr lang="en-US" dirty="0"/>
              <a:t>National Coordination Mechanism</a:t>
            </a:r>
          </a:p>
          <a:p>
            <a:pPr lvl="1"/>
            <a:r>
              <a:rPr lang="en-US" dirty="0"/>
              <a:t>Integrated Vulnerability Assessment on the Agriculture sector</a:t>
            </a:r>
          </a:p>
          <a:p>
            <a:pPr lvl="1"/>
            <a:r>
              <a:rPr lang="en-US" dirty="0"/>
              <a:t>De-scaled assessment of the vulnerable communities across the four FSM states</a:t>
            </a:r>
          </a:p>
          <a:p>
            <a:pPr lvl="1"/>
            <a:r>
              <a:rPr lang="en-US" dirty="0"/>
              <a:t>Farmers Cooperative Associations at the state-level</a:t>
            </a:r>
          </a:p>
          <a:p>
            <a:pPr lvl="1"/>
            <a:r>
              <a:rPr lang="en-US" dirty="0"/>
              <a:t>Set of criteria development to prioritize the deployment and implementation of climate-resilient agroforestry practices across the nation.</a:t>
            </a:r>
          </a:p>
          <a:p>
            <a:pPr lvl="1"/>
            <a:r>
              <a:rPr lang="en-US" dirty="0"/>
              <a:t> Climate-smart agriculture (CSA) and poultry production training of trainers</a:t>
            </a:r>
          </a:p>
          <a:p>
            <a:pPr lvl="1"/>
            <a:r>
              <a:rPr lang="en-US" dirty="0"/>
              <a:t>Initial training sessions at the community demonstration gardens on processing, packaging, and storage techniques</a:t>
            </a:r>
          </a:p>
          <a:p>
            <a:pPr lvl="1"/>
            <a:endParaRPr lang="en-US" dirty="0"/>
          </a:p>
          <a:p>
            <a:pPr lvl="1"/>
            <a:endParaRPr lang="en-FM" dirty="0"/>
          </a:p>
        </p:txBody>
      </p:sp>
      <p:pic>
        <p:nvPicPr>
          <p:cNvPr id="5" name="Picture 4">
            <a:extLst>
              <a:ext uri="{FF2B5EF4-FFF2-40B4-BE49-F238E27FC236}">
                <a16:creationId xmlns:a16="http://schemas.microsoft.com/office/drawing/2014/main" id="{30B1F62F-C3FC-52C7-C854-FC0B47CB1C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E647152F-AE7A-3609-7D65-D3B0252B62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6CD037AA-8B2F-DBB1-FC2E-DB001BDE26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F1DDC019-B543-9111-ADD6-0BDF73FA500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BB806AA2-9680-ACB2-A27E-79671DA3AAA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406D55FE-85B4-F426-6FA9-1165219F29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D25A24DE-73F1-EC1E-4D24-BBFC3BC06A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9BD31263-F971-D76E-DBED-6F0DA995404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BF0F90A6-2977-981A-ACFB-A98A4687AC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8477B4C2-3F61-8E7F-E475-9E9C39C68A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638DD52C-904E-2A56-84D7-B0B289EB39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4D1BF320-10B3-29D5-6CC1-6442BB1E366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EB9C9FB2-C9A3-8D73-D8BA-A6FA8824608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6BF1090F-484A-BA2D-4E66-5B14E469DB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09C0A341-6E1B-0205-0F3F-ADC79C3062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74359C2B-F4F9-1FFE-28CD-5A08B5B097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6026500C-28A6-31CA-EBDE-CCB85DCCC6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70136C8B-A69B-42F6-FB83-E087BAFDE1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9CE19C9E-14AF-375F-2099-E23AAC263C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B6663F97-A3BC-3E09-00A3-8CCFA9EF224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E724C7E1-4C4D-B81D-8FD4-0C041AE809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9D7298C5-B950-1B29-F9AB-20A653279C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086817C7-B0D9-12AE-5447-17937E542E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5E750A15-8048-5298-95A4-A9A11994E82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A6A22128-F3E4-B0A1-FB27-9FF65CDC81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09715531-C57B-93BA-F506-DBF503B6C5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A155BA01-9C5E-FF6F-2738-98FD7FC4C434}"/>
              </a:ext>
            </a:extLst>
          </p:cNvPr>
          <p:cNvPicPr>
            <a:picLocks noChangeAspect="1"/>
          </p:cNvPicPr>
          <p:nvPr/>
        </p:nvPicPr>
        <p:blipFill rotWithShape="1">
          <a:blip r:embed="rId6">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B9B62D55-BE26-B165-36C3-FF01D7045EEA}"/>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spTree>
    <p:extLst>
      <p:ext uri="{BB962C8B-B14F-4D97-AF65-F5344CB8AC3E}">
        <p14:creationId xmlns:p14="http://schemas.microsoft.com/office/powerpoint/2010/main" val="853301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EA9D88-61AA-6D3D-9173-C326CB2E1D65}"/>
              </a:ext>
            </a:extLst>
          </p:cNvPr>
          <p:cNvSpPr>
            <a:spLocks noGrp="1"/>
          </p:cNvSpPr>
          <p:nvPr>
            <p:ph idx="1"/>
          </p:nvPr>
        </p:nvSpPr>
        <p:spPr>
          <a:xfrm>
            <a:off x="67539" y="941281"/>
            <a:ext cx="11961063" cy="5505833"/>
          </a:xfrm>
        </p:spPr>
        <p:txBody>
          <a:bodyPr>
            <a:normAutofit/>
          </a:bodyPr>
          <a:lstStyle/>
          <a:p>
            <a:r>
              <a:rPr lang="en-US" dirty="0"/>
              <a:t>Challenges</a:t>
            </a:r>
          </a:p>
          <a:p>
            <a:pPr marL="0" indent="0">
              <a:buNone/>
            </a:pPr>
            <a:endParaRPr lang="en-US" dirty="0"/>
          </a:p>
          <a:p>
            <a:pPr lvl="1"/>
            <a:endParaRPr lang="en-US" dirty="0"/>
          </a:p>
          <a:p>
            <a:pPr lvl="1"/>
            <a:r>
              <a:rPr lang="en-US" dirty="0"/>
              <a:t>Prolonged project proposal  process</a:t>
            </a:r>
          </a:p>
          <a:p>
            <a:pPr lvl="1"/>
            <a:r>
              <a:rPr lang="en-US" dirty="0"/>
              <a:t>Change in Government Administration</a:t>
            </a:r>
          </a:p>
          <a:p>
            <a:pPr lvl="1"/>
            <a:r>
              <a:rPr lang="en-US" dirty="0"/>
              <a:t>Limited interested individuals to fill project staff </a:t>
            </a:r>
          </a:p>
          <a:p>
            <a:pPr lvl="1"/>
            <a:r>
              <a:rPr lang="en-US" dirty="0"/>
              <a:t>Outbreak of COVID – 19 </a:t>
            </a:r>
          </a:p>
          <a:p>
            <a:pPr lvl="1"/>
            <a:r>
              <a:rPr lang="en-US" dirty="0"/>
              <a:t> Multiple Executing Entity</a:t>
            </a:r>
          </a:p>
        </p:txBody>
      </p:sp>
      <p:pic>
        <p:nvPicPr>
          <p:cNvPr id="5" name="Picture 4">
            <a:extLst>
              <a:ext uri="{FF2B5EF4-FFF2-40B4-BE49-F238E27FC236}">
                <a16:creationId xmlns:a16="http://schemas.microsoft.com/office/drawing/2014/main" id="{6A1F2635-D00A-520F-A5DA-AEB20EF4EC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F74E64FB-25A8-90FA-B581-73B1EDB54C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86863617-F058-A44E-308C-27888D6776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7304EB3F-A0BB-6A71-533F-872EBF292D2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7538FA89-2570-632E-580E-250DEC2E425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DAB0972F-F31B-B845-F1CB-D5EE593E3A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024A8EF0-3B12-8D65-14AE-0F09E3072B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C8CD64EB-AB21-7B3F-B8AD-DF3BB1E4821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28FDBB94-19FB-71AD-F565-5D2DAEE003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0B2A70A8-2B32-FA0F-3C48-C769E6C555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2429B709-C89A-B3C0-C6BD-9535042304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A827E738-5A5B-29DA-EB6B-A3971CDAEB4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C3618A58-407D-36F4-E41D-C91965801A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4D752620-C9E1-608C-59AB-62F9D9E774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B044793F-0594-6E37-F570-284189922A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D9E534EF-E296-D856-36F5-316D42307D1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38643D28-9513-04FF-FA6A-C52342F786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36A573F6-34AF-3233-0D54-8631FABC88A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7A799C27-58C8-30EC-731E-90FA1F7B9D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8822C711-2459-1D3A-B914-081C3232D48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F884D70C-3E6E-B60A-4D94-FCD0A7D3D4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1D5DAD5B-B7A6-2267-2213-765A79A57F9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E9885C77-5B67-D8E2-A49E-3D996B7859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7870AA1C-F36C-266D-D111-7004540E016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1B6BD132-34F7-6F4C-6E6B-463AC22FA7A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BE4BDB12-F729-E583-FE0E-07255895A2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DEF21DEE-4E80-EDB6-1477-F8F740DCBB3C}"/>
              </a:ext>
            </a:extLst>
          </p:cNvPr>
          <p:cNvPicPr>
            <a:picLocks noChangeAspect="1"/>
          </p:cNvPicPr>
          <p:nvPr/>
        </p:nvPicPr>
        <p:blipFill rotWithShape="1">
          <a:blip r:embed="rId6">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5175AB69-2B86-409C-414D-A42C56877E09}"/>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spTree>
    <p:extLst>
      <p:ext uri="{BB962C8B-B14F-4D97-AF65-F5344CB8AC3E}">
        <p14:creationId xmlns:p14="http://schemas.microsoft.com/office/powerpoint/2010/main" val="179062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EA9D88-61AA-6D3D-9173-C326CB2E1D65}"/>
              </a:ext>
            </a:extLst>
          </p:cNvPr>
          <p:cNvSpPr>
            <a:spLocks noGrp="1"/>
          </p:cNvSpPr>
          <p:nvPr>
            <p:ph idx="1"/>
          </p:nvPr>
        </p:nvSpPr>
        <p:spPr>
          <a:xfrm>
            <a:off x="67539" y="941281"/>
            <a:ext cx="11951636" cy="5505833"/>
          </a:xfrm>
        </p:spPr>
        <p:txBody>
          <a:bodyPr>
            <a:normAutofit/>
          </a:bodyPr>
          <a:lstStyle/>
          <a:p>
            <a:r>
              <a:rPr lang="en-US" dirty="0"/>
              <a:t>Opportunities for Collaboration</a:t>
            </a:r>
          </a:p>
          <a:p>
            <a:pPr marL="0" indent="0">
              <a:buNone/>
            </a:pPr>
            <a:endParaRPr lang="en-US" dirty="0"/>
          </a:p>
          <a:p>
            <a:pPr lvl="1"/>
            <a:r>
              <a:rPr lang="en-US" dirty="0"/>
              <a:t>Institutional Coordination Mechanism</a:t>
            </a:r>
          </a:p>
          <a:p>
            <a:pPr lvl="1"/>
            <a:endParaRPr lang="en-US" dirty="0"/>
          </a:p>
          <a:p>
            <a:pPr lvl="1"/>
            <a:r>
              <a:rPr lang="en-US" dirty="0"/>
              <a:t>Food Security Policy</a:t>
            </a:r>
          </a:p>
          <a:p>
            <a:pPr lvl="2">
              <a:buFont typeface="Courier New" panose="02070309020205020404" pitchFamily="49" charset="0"/>
              <a:buChar char="o"/>
            </a:pPr>
            <a:r>
              <a:rPr lang="en-US" dirty="0"/>
              <a:t>National</a:t>
            </a:r>
          </a:p>
          <a:p>
            <a:pPr lvl="2">
              <a:buFont typeface="Courier New" panose="02070309020205020404" pitchFamily="49" charset="0"/>
              <a:buChar char="o"/>
            </a:pPr>
            <a:r>
              <a:rPr lang="en-US" dirty="0"/>
              <a:t>State</a:t>
            </a:r>
          </a:p>
          <a:p>
            <a:pPr marL="914400" lvl="2" indent="0">
              <a:buNone/>
            </a:pPr>
            <a:endParaRPr lang="en-US" dirty="0"/>
          </a:p>
          <a:p>
            <a:pPr lvl="1"/>
            <a:r>
              <a:rPr lang="en-US" dirty="0"/>
              <a:t>Communication Plan</a:t>
            </a:r>
          </a:p>
          <a:p>
            <a:pPr lvl="1"/>
            <a:endParaRPr lang="en-US" dirty="0"/>
          </a:p>
          <a:p>
            <a:pPr lvl="1"/>
            <a:endParaRPr lang="en-US" dirty="0"/>
          </a:p>
          <a:p>
            <a:pPr marL="457200" lvl="1" indent="0">
              <a:buNone/>
            </a:pPr>
            <a:endParaRPr lang="en-US" dirty="0"/>
          </a:p>
        </p:txBody>
      </p:sp>
      <p:pic>
        <p:nvPicPr>
          <p:cNvPr id="5" name="Picture 4">
            <a:extLst>
              <a:ext uri="{FF2B5EF4-FFF2-40B4-BE49-F238E27FC236}">
                <a16:creationId xmlns:a16="http://schemas.microsoft.com/office/drawing/2014/main" id="{8617DEED-9E5A-0E21-5446-633122B11A5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89313409-438A-3449-823D-1B46FF455E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D7A680B9-196B-038B-1AE2-A47A5E2D59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9A125A87-D025-2CEF-5F0F-87FC6771A7A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FE8FCB82-4C05-C7A3-45AC-F1C8BF5902C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169704EC-84CB-2D15-B13E-516ECEF681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70993007-3552-041C-101F-9F9EB71FC7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0100CCCD-739E-E575-47E1-78D942293AB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302336FB-5F45-27C0-29DC-AD0F53227D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4BFC6B5F-FF1F-B4C4-C309-974B129DA0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ECCEBD72-16A3-6656-BB63-28D9AC9F11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D3DFE057-7E0A-B682-D7CA-53821DA0C57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55D09399-3AFD-3921-A822-4747101ECE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F3EAB480-932A-8648-FBFF-6EAE0CA254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56B3572C-3338-9775-F34C-F4BB16E2495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8D5921C6-128C-FADB-84F4-4CBF27ABC82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C1ACA591-04FD-99EB-FA8E-C9D0083CB6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343E8CEE-B687-D0B4-F46D-DB96D9CBE6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C1B26AE4-A136-22A9-B804-0C6D595515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CD2F6A16-B3E9-759E-520A-ECBF4AA3492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1F145C82-04B7-203B-3FAE-9295127EB4F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D303855D-D315-1A4F-6A04-58FECE5F18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EE8B009D-AD6D-E9B8-FDE3-3C0D65A122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E92549F4-99E6-E28D-8D6E-534CB73C34D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9E24925E-8DA4-CD8B-430E-500EF398BA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9C395327-EAB7-5449-3DB0-D72EDCCAD2A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47740580-71EC-C042-A69D-D9ADE789F055}"/>
              </a:ext>
            </a:extLst>
          </p:cNvPr>
          <p:cNvPicPr>
            <a:picLocks noChangeAspect="1"/>
          </p:cNvPicPr>
          <p:nvPr/>
        </p:nvPicPr>
        <p:blipFill rotWithShape="1">
          <a:blip r:embed="rId6">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4E1F762F-9435-783B-8AF5-025BBC71C3F9}"/>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spTree>
    <p:extLst>
      <p:ext uri="{BB962C8B-B14F-4D97-AF65-F5344CB8AC3E}">
        <p14:creationId xmlns:p14="http://schemas.microsoft.com/office/powerpoint/2010/main" val="148436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EA9D88-61AA-6D3D-9173-C326CB2E1D65}"/>
              </a:ext>
            </a:extLst>
          </p:cNvPr>
          <p:cNvSpPr>
            <a:spLocks noGrp="1"/>
          </p:cNvSpPr>
          <p:nvPr>
            <p:ph idx="1"/>
          </p:nvPr>
        </p:nvSpPr>
        <p:spPr>
          <a:xfrm>
            <a:off x="67539" y="1014141"/>
            <a:ext cx="11998770" cy="5432973"/>
          </a:xfrm>
        </p:spPr>
        <p:txBody>
          <a:bodyPr>
            <a:normAutofit/>
          </a:bodyPr>
          <a:lstStyle/>
          <a:p>
            <a:r>
              <a:rPr lang="en-US" dirty="0"/>
              <a:t>Recommendations</a:t>
            </a:r>
          </a:p>
          <a:p>
            <a:pPr marL="0" indent="0">
              <a:buNone/>
            </a:pPr>
            <a:endParaRPr lang="en-US" dirty="0"/>
          </a:p>
          <a:p>
            <a:pPr lvl="1"/>
            <a:r>
              <a:rPr lang="en-US" dirty="0"/>
              <a:t>Each department/partner to develop a list of projects with main objectives to avoid duplication efforts but to ensure projects either complement/supplement each other</a:t>
            </a:r>
          </a:p>
          <a:p>
            <a:pPr lvl="1"/>
            <a:endParaRPr lang="en-US" dirty="0"/>
          </a:p>
          <a:p>
            <a:pPr lvl="1"/>
            <a:r>
              <a:rPr lang="en-US" dirty="0"/>
              <a:t>External evaluator to share project’s mid-term evaluation results with relevant stakeholders (specifically participants from the inception workshops) </a:t>
            </a:r>
          </a:p>
          <a:p>
            <a:pPr lvl="1"/>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5" name="Picture 4">
            <a:extLst>
              <a:ext uri="{FF2B5EF4-FFF2-40B4-BE49-F238E27FC236}">
                <a16:creationId xmlns:a16="http://schemas.microsoft.com/office/drawing/2014/main" id="{214044A7-6E6E-9705-A39A-1FF5181A7F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E534F419-0DC2-84B0-30FB-EE24F1DE940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9A89EC23-04AF-F6C2-B067-7F375F59D6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8C407284-233B-7EAB-7AC3-F4DB870FE9C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D1A8CD43-DC46-A708-9682-D8E5BD3661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57FC7EBD-50CD-EEDA-3255-D922B970A9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CC30CB6F-B687-7D97-3F8C-B5CD68AFDD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0700A798-CD46-3806-C17F-8418DA6E17C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89D684B6-9D5E-3D11-CC40-30FD5BCBADF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5B4407A8-4799-5030-204C-C350FAB1E9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94452DC5-CE9F-B86B-1A88-4E97F81325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E2F48AFA-4795-84B4-69E5-69185BEE274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B094E2A9-DC33-8B7B-0D3E-74E1B35BFD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9DFF5D5A-0F16-69F8-716B-A51CC8B75B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B17E0936-BFF3-6C9C-7287-FE4E7553B0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16188FF0-7574-3277-5166-76C9D0D3D75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2D38AD9E-FD66-151B-B512-8A93EA72FD1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2BF121DE-E19F-3481-5069-DAECB34A80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80150ABD-F8D8-32A2-A1FB-83B734292A7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2C1413D6-6F00-3CA8-BA95-303080482E3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6B5A16FA-7E5D-1A2C-642B-9C8D8FAE53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4AC8DD35-2F0B-20DD-CE22-86E783F839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8FEFCC40-9245-BE3A-2D4D-ADF3B952FA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2A67558B-D0AF-BB8A-8875-AD0551F1EAE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81875355-A16C-7918-EDF2-596EC14863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1EF7C44E-105E-7F96-183B-7CD551EEDD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5F2F84DC-45AB-2542-8688-E2D51255E75C}"/>
              </a:ext>
            </a:extLst>
          </p:cNvPr>
          <p:cNvPicPr>
            <a:picLocks noChangeAspect="1"/>
          </p:cNvPicPr>
          <p:nvPr/>
        </p:nvPicPr>
        <p:blipFill rotWithShape="1">
          <a:blip r:embed="rId6">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1C743C2E-ED10-39BF-4DE3-36FD91DD56C8}"/>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spTree>
    <p:extLst>
      <p:ext uri="{BB962C8B-B14F-4D97-AF65-F5344CB8AC3E}">
        <p14:creationId xmlns:p14="http://schemas.microsoft.com/office/powerpoint/2010/main" val="405251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FBE1-218B-51C5-DEDE-B11CBE15FDC1}"/>
              </a:ext>
            </a:extLst>
          </p:cNvPr>
          <p:cNvSpPr>
            <a:spLocks noGrp="1"/>
          </p:cNvSpPr>
          <p:nvPr>
            <p:ph type="ctrTitle"/>
          </p:nvPr>
        </p:nvSpPr>
        <p:spPr>
          <a:xfrm>
            <a:off x="1078991" y="1238461"/>
            <a:ext cx="5897942" cy="1192038"/>
          </a:xfrm>
        </p:spPr>
        <p:txBody>
          <a:bodyPr vert="horz" lIns="91440" tIns="45720" rIns="91440" bIns="45720" rtlCol="0" anchor="ctr">
            <a:normAutofit fontScale="90000"/>
          </a:bodyPr>
          <a:lstStyle/>
          <a:p>
            <a:r>
              <a:rPr lang="en-US" sz="6000" dirty="0"/>
              <a:t>Project Introduction</a:t>
            </a:r>
          </a:p>
        </p:txBody>
      </p:sp>
      <p:sp>
        <p:nvSpPr>
          <p:cNvPr id="3" name="Subtitle 2">
            <a:extLst>
              <a:ext uri="{FF2B5EF4-FFF2-40B4-BE49-F238E27FC236}">
                <a16:creationId xmlns:a16="http://schemas.microsoft.com/office/drawing/2014/main" id="{64893FC6-1791-F091-341B-4AEA3A106D3E}"/>
              </a:ext>
            </a:extLst>
          </p:cNvPr>
          <p:cNvSpPr>
            <a:spLocks noGrp="1"/>
          </p:cNvSpPr>
          <p:nvPr>
            <p:ph type="subTitle" idx="1"/>
          </p:nvPr>
        </p:nvSpPr>
        <p:spPr>
          <a:xfrm>
            <a:off x="94593" y="2389281"/>
            <a:ext cx="6380043" cy="1192038"/>
          </a:xfrm>
        </p:spPr>
        <p:txBody>
          <a:bodyPr vert="horz" lIns="91440" tIns="45720" rIns="91440" bIns="45720" rtlCol="0" anchor="t">
            <a:normAutofit fontScale="92500" lnSpcReduction="10000"/>
          </a:bodyPr>
          <a:lstStyle/>
          <a:p>
            <a:pPr>
              <a:lnSpc>
                <a:spcPct val="90000"/>
              </a:lnSpc>
            </a:pPr>
            <a:r>
              <a:rPr lang="en-US" sz="3200" b="1" i="1" dirty="0"/>
              <a:t>“Climate-resilient food security for farming households across the Federated States of Micronesia</a:t>
            </a:r>
            <a:r>
              <a:rPr lang="en-US" sz="3200" b="1" dirty="0"/>
              <a:t>”</a:t>
            </a:r>
          </a:p>
          <a:p>
            <a:pPr>
              <a:lnSpc>
                <a:spcPct val="90000"/>
              </a:lnSpc>
            </a:pPr>
            <a:endParaRPr lang="en-US" sz="1700" dirty="0"/>
          </a:p>
        </p:txBody>
      </p:sp>
      <p:pic>
        <p:nvPicPr>
          <p:cNvPr id="5" name="Picture 4" descr="A picture containing outdoor, plant&#10;&#10;Description automatically generated">
            <a:extLst>
              <a:ext uri="{FF2B5EF4-FFF2-40B4-BE49-F238E27FC236}">
                <a16:creationId xmlns:a16="http://schemas.microsoft.com/office/drawing/2014/main" id="{231FBCA1-90E7-6D19-991C-A0708F0F0DB9}"/>
              </a:ext>
            </a:extLst>
          </p:cNvPr>
          <p:cNvPicPr>
            <a:picLocks noChangeAspect="1"/>
          </p:cNvPicPr>
          <p:nvPr/>
        </p:nvPicPr>
        <p:blipFill rotWithShape="1">
          <a:blip r:embed="rId2"/>
          <a:srcRect r="3" b="1375"/>
          <a:stretch/>
        </p:blipFill>
        <p:spPr>
          <a:xfrm>
            <a:off x="6976933"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6" name="Rectangle 5">
            <a:extLst>
              <a:ext uri="{FF2B5EF4-FFF2-40B4-BE49-F238E27FC236}">
                <a16:creationId xmlns:a16="http://schemas.microsoft.com/office/drawing/2014/main" id="{55100A5C-861E-967A-A35B-365E0B4C9F9E}"/>
              </a:ext>
            </a:extLst>
          </p:cNvPr>
          <p:cNvSpPr/>
          <p:nvPr/>
        </p:nvSpPr>
        <p:spPr>
          <a:xfrm>
            <a:off x="1078991" y="4732139"/>
            <a:ext cx="6096000" cy="2154436"/>
          </a:xfrm>
          <a:prstGeom prst="rect">
            <a:avLst/>
          </a:prstGeom>
        </p:spPr>
        <p:txBody>
          <a:bodyPr>
            <a:spAutoFit/>
          </a:bodyPr>
          <a:lstStyle/>
          <a:p>
            <a:pPr marL="285750" indent="-285750">
              <a:spcAft>
                <a:spcPts val="600"/>
              </a:spcAft>
              <a:buFont typeface="Arial" panose="020B0604020202020204" pitchFamily="34" charset="0"/>
              <a:buChar char="•"/>
            </a:pPr>
            <a:r>
              <a:rPr lang="en-US" sz="1600" dirty="0"/>
              <a:t>approved by the Green Climate Fund Board at its B.28 meeting (March 2021). </a:t>
            </a:r>
          </a:p>
          <a:p>
            <a:pPr marL="285750" indent="-285750">
              <a:spcAft>
                <a:spcPts val="600"/>
              </a:spcAft>
              <a:buFont typeface="Arial" panose="020B0604020202020204" pitchFamily="34" charset="0"/>
              <a:buChar char="•"/>
            </a:pPr>
            <a:r>
              <a:rPr lang="en-US" sz="1600" dirty="0"/>
              <a:t>5 years duration</a:t>
            </a:r>
          </a:p>
          <a:p>
            <a:pPr marL="285750" indent="-285750" fontAlgn="auto">
              <a:spcAft>
                <a:spcPts val="600"/>
              </a:spcAft>
              <a:buFont typeface="Arial" panose="020B0604020202020204" pitchFamily="34" charset="0"/>
              <a:buChar char="•"/>
              <a:defRPr/>
            </a:pPr>
            <a:r>
              <a:rPr lang="en-US" sz="1600" dirty="0"/>
              <a:t>Total funded by GCF: $8,583,350.00; Total Project funds: $9,393,350 (co-financing &amp; GCF)</a:t>
            </a:r>
          </a:p>
          <a:p>
            <a:pPr>
              <a:spcAft>
                <a:spcPts val="600"/>
              </a:spcAft>
            </a:pPr>
            <a:endParaRPr lang="en-US" sz="1600" dirty="0"/>
          </a:p>
          <a:p>
            <a:pPr marL="285750" indent="-285750">
              <a:spcAft>
                <a:spcPts val="600"/>
              </a:spcAft>
              <a:buFont typeface="Arial" panose="020B0604020202020204" pitchFamily="34" charset="0"/>
              <a:buChar char="•"/>
            </a:pPr>
            <a:endParaRPr lang="en-US" dirty="0"/>
          </a:p>
        </p:txBody>
      </p:sp>
      <p:pic>
        <p:nvPicPr>
          <p:cNvPr id="4" name="Picture 2">
            <a:extLst>
              <a:ext uri="{FF2B5EF4-FFF2-40B4-BE49-F238E27FC236}">
                <a16:creationId xmlns:a16="http://schemas.microsoft.com/office/drawing/2014/main" id="{14F26FD5-14E8-509D-A486-08BF760C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89" y="-70647"/>
            <a:ext cx="1776191" cy="119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9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58952" y="1074948"/>
            <a:ext cx="4782039" cy="1966747"/>
          </a:xfrm>
        </p:spPr>
        <p:txBody>
          <a:bodyPr anchor="ctr">
            <a:normAutofit/>
          </a:bodyPr>
          <a:lstStyle/>
          <a:p>
            <a:r>
              <a:rPr lang="en-US" sz="5600" dirty="0"/>
              <a:t>Implementation </a:t>
            </a:r>
            <a:r>
              <a:rPr lang="en-US" sz="5400" dirty="0"/>
              <a:t>Arrangements</a:t>
            </a:r>
            <a:endParaRPr lang="en-US" sz="5400" b="1" dirty="0"/>
          </a:p>
        </p:txBody>
      </p:sp>
      <p:sp>
        <p:nvSpPr>
          <p:cNvPr id="3" name="Content Placeholder 2"/>
          <p:cNvSpPr>
            <a:spLocks noGrp="1"/>
          </p:cNvSpPr>
          <p:nvPr>
            <p:ph idx="1"/>
          </p:nvPr>
        </p:nvSpPr>
        <p:spPr>
          <a:xfrm>
            <a:off x="758952" y="3041695"/>
            <a:ext cx="4782166" cy="3241874"/>
          </a:xfrm>
        </p:spPr>
        <p:txBody>
          <a:bodyPr rtlCol="0">
            <a:normAutofit lnSpcReduction="10000"/>
          </a:bodyPr>
          <a:lstStyle/>
          <a:p>
            <a:pPr marL="0" indent="0">
              <a:lnSpc>
                <a:spcPct val="100000"/>
              </a:lnSpc>
              <a:spcAft>
                <a:spcPts val="0"/>
              </a:spcAft>
              <a:buNone/>
              <a:defRPr/>
            </a:pPr>
            <a:endParaRPr lang="en-US" sz="1000" b="1" dirty="0"/>
          </a:p>
          <a:p>
            <a:pPr marL="0" indent="0">
              <a:lnSpc>
                <a:spcPct val="100000"/>
              </a:lnSpc>
              <a:spcAft>
                <a:spcPts val="0"/>
              </a:spcAft>
              <a:buNone/>
              <a:defRPr/>
            </a:pPr>
            <a:r>
              <a:rPr lang="en-US" sz="1400" b="1" dirty="0"/>
              <a:t>FSM National Government</a:t>
            </a:r>
            <a:r>
              <a:rPr lang="en-US" sz="1400" dirty="0"/>
              <a:t>:</a:t>
            </a:r>
            <a:br>
              <a:rPr lang="en-US" sz="1400" dirty="0"/>
            </a:br>
            <a:r>
              <a:rPr lang="en-US" sz="1400" dirty="0"/>
              <a:t>	Executing Entities (EEs)</a:t>
            </a:r>
            <a:br>
              <a:rPr lang="en-US" sz="1400" dirty="0"/>
            </a:br>
            <a:r>
              <a:rPr lang="en-US" sz="1400" dirty="0"/>
              <a:t>	-Resources and Development </a:t>
            </a:r>
            <a:br>
              <a:rPr lang="en-US" sz="1400" dirty="0"/>
            </a:br>
            <a:r>
              <a:rPr lang="en-US" sz="1400" dirty="0"/>
              <a:t>	-Department of Environment, Climate 	Change and Emergency Management</a:t>
            </a:r>
            <a:br>
              <a:rPr lang="en-US" sz="1400" dirty="0"/>
            </a:br>
            <a:r>
              <a:rPr lang="en-US" sz="1400" dirty="0"/>
              <a:t>	-College of Micronesia-FSM</a:t>
            </a:r>
            <a:br>
              <a:rPr lang="en-US" sz="1400" dirty="0"/>
            </a:br>
            <a:r>
              <a:rPr lang="en-US" sz="1400" dirty="0"/>
              <a:t>	*Project Management Unit (PMU)</a:t>
            </a:r>
            <a:br>
              <a:rPr lang="en-US" sz="1400" dirty="0"/>
            </a:br>
            <a:br>
              <a:rPr lang="en-US" sz="1400" dirty="0"/>
            </a:br>
            <a:r>
              <a:rPr lang="en-US" sz="1400" b="1" dirty="0"/>
              <a:t>Micronesia Conservation Trus</a:t>
            </a:r>
            <a:r>
              <a:rPr lang="en-US" sz="1400" dirty="0"/>
              <a:t>t – manages funds and ensure project management milestones are managed and completed.</a:t>
            </a:r>
            <a:br>
              <a:rPr lang="en-US" sz="1400" dirty="0"/>
            </a:br>
            <a:br>
              <a:rPr lang="en-US" sz="1400" dirty="0"/>
            </a:br>
            <a:r>
              <a:rPr lang="en-US" sz="1400" b="1" dirty="0"/>
              <a:t>Project Steering Committee </a:t>
            </a:r>
            <a:r>
              <a:rPr lang="en-US" sz="1400" dirty="0"/>
              <a:t>(members listed next page-oversees project implementation, review annual workplans and reports</a:t>
            </a:r>
            <a:endParaRPr lang="en-US" sz="1400" b="1" dirty="0"/>
          </a:p>
          <a:p>
            <a:pPr marL="0" indent="0">
              <a:lnSpc>
                <a:spcPct val="100000"/>
              </a:lnSpc>
              <a:spcAft>
                <a:spcPts val="0"/>
              </a:spcAft>
              <a:buNone/>
              <a:defRPr/>
            </a:pPr>
            <a:endParaRPr lang="en-US" sz="1000" b="1" dirty="0"/>
          </a:p>
          <a:p>
            <a:pPr marL="0" indent="0">
              <a:lnSpc>
                <a:spcPct val="100000"/>
              </a:lnSpc>
              <a:spcAft>
                <a:spcPts val="0"/>
              </a:spcAft>
              <a:buNone/>
              <a:defRPr/>
            </a:pPr>
            <a:endParaRPr lang="en-US" sz="1000" dirty="0"/>
          </a:p>
          <a:p>
            <a:pPr marL="0" indent="0">
              <a:lnSpc>
                <a:spcPct val="100000"/>
              </a:lnSpc>
              <a:spcAft>
                <a:spcPts val="0"/>
              </a:spcAft>
              <a:buNone/>
              <a:defRPr/>
            </a:pPr>
            <a:endParaRPr lang="en-US" sz="1000" dirty="0"/>
          </a:p>
          <a:p>
            <a:pPr marL="0" indent="0">
              <a:lnSpc>
                <a:spcPct val="100000"/>
              </a:lnSpc>
              <a:spcAft>
                <a:spcPts val="0"/>
              </a:spcAft>
              <a:buNone/>
              <a:defRPr/>
            </a:pPr>
            <a:endParaRPr lang="en-US" sz="1000" dirty="0"/>
          </a:p>
          <a:p>
            <a:pPr marL="0" indent="0">
              <a:lnSpc>
                <a:spcPct val="100000"/>
              </a:lnSpc>
              <a:spcAft>
                <a:spcPts val="0"/>
              </a:spcAft>
              <a:buNone/>
              <a:defRPr/>
            </a:pPr>
            <a:endParaRPr lang="en-US" sz="1000" dirty="0"/>
          </a:p>
          <a:p>
            <a:pPr>
              <a:lnSpc>
                <a:spcPct val="100000"/>
              </a:lnSpc>
              <a:spcAft>
                <a:spcPts val="0"/>
              </a:spcAft>
              <a:defRPr/>
            </a:pPr>
            <a:endParaRPr lang="en-US" sz="1000" dirty="0"/>
          </a:p>
        </p:txBody>
      </p:sp>
      <p:pic>
        <p:nvPicPr>
          <p:cNvPr id="5" name="Picture 4">
            <a:extLst>
              <a:ext uri="{FF2B5EF4-FFF2-40B4-BE49-F238E27FC236}">
                <a16:creationId xmlns:a16="http://schemas.microsoft.com/office/drawing/2014/main" id="{489BA340-5D48-8540-86A2-BD093E802850}"/>
              </a:ext>
            </a:extLst>
          </p:cNvPr>
          <p:cNvPicPr>
            <a:picLocks noChangeAspect="1"/>
          </p:cNvPicPr>
          <p:nvPr/>
        </p:nvPicPr>
        <p:blipFill rotWithShape="1">
          <a:blip r:embed="rId3">
            <a:extLst>
              <a:ext uri="{28A0092B-C50C-407E-A947-70E740481C1C}">
                <a14:useLocalDpi xmlns:a14="http://schemas.microsoft.com/office/drawing/2010/main" val="0"/>
              </a:ext>
            </a:extLst>
          </a:blip>
          <a:srcRect t="8579" b="7328"/>
          <a:stretch/>
        </p:blipFill>
        <p:spPr>
          <a:xfrm>
            <a:off x="6096000" y="10"/>
            <a:ext cx="6095998" cy="6857990"/>
          </a:xfrm>
          <a:prstGeom prst="rect">
            <a:avLst/>
          </a:prstGeom>
        </p:spPr>
      </p:pic>
      <p:pic>
        <p:nvPicPr>
          <p:cNvPr id="2" name="Picture 2">
            <a:extLst>
              <a:ext uri="{FF2B5EF4-FFF2-40B4-BE49-F238E27FC236}">
                <a16:creationId xmlns:a16="http://schemas.microsoft.com/office/drawing/2014/main" id="{D6A22F48-F5C5-B8D3-FEEC-FFA5B4FCF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695"/>
            <a:ext cx="1651930" cy="1108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301947-36BA-C044-950F-122F297FADF4}"/>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1" y="1"/>
            <a:ext cx="12191998" cy="6857999"/>
          </a:xfrm>
          <a:prstGeom prst="rect">
            <a:avLst/>
          </a:prstGeom>
        </p:spPr>
      </p:pic>
      <p:pic>
        <p:nvPicPr>
          <p:cNvPr id="45" name="Picture 44">
            <a:extLst>
              <a:ext uri="{FF2B5EF4-FFF2-40B4-BE49-F238E27FC236}">
                <a16:creationId xmlns:a16="http://schemas.microsoft.com/office/drawing/2014/main" id="{17ECA311-4553-007F-A9C7-1B206CBC1E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4" y="135731"/>
            <a:ext cx="11474444" cy="6462220"/>
          </a:xfrm>
          <a:prstGeom prst="rect">
            <a:avLst/>
          </a:prstGeom>
          <a:noFill/>
        </p:spPr>
      </p:pic>
      <p:pic>
        <p:nvPicPr>
          <p:cNvPr id="2" name="Picture 2">
            <a:extLst>
              <a:ext uri="{FF2B5EF4-FFF2-40B4-BE49-F238E27FC236}">
                <a16:creationId xmlns:a16="http://schemas.microsoft.com/office/drawing/2014/main" id="{2CD9E775-93B4-5BBD-3CC4-47A7851DF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7863" y="0"/>
            <a:ext cx="1534134" cy="102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41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0E74-F9DA-E61A-EAEE-FECE9F7C2A7B}"/>
              </a:ext>
            </a:extLst>
          </p:cNvPr>
          <p:cNvSpPr>
            <a:spLocks noGrp="1"/>
          </p:cNvSpPr>
          <p:nvPr>
            <p:ph type="title"/>
          </p:nvPr>
        </p:nvSpPr>
        <p:spPr>
          <a:xfrm>
            <a:off x="2333296" y="1015256"/>
            <a:ext cx="5312254" cy="959268"/>
          </a:xfrm>
        </p:spPr>
        <p:txBody>
          <a:bodyPr>
            <a:normAutofit/>
          </a:bodyPr>
          <a:lstStyle/>
          <a:p>
            <a:r>
              <a:rPr lang="en-US" sz="5100" b="1" dirty="0">
                <a:latin typeface="Sitka Banner" pitchFamily="2" charset="0"/>
              </a:rPr>
              <a:t>Project Overview</a:t>
            </a:r>
            <a:endParaRPr lang="en-FM" sz="5100" dirty="0">
              <a:latin typeface="Sitka Banner" pitchFamily="2" charset="0"/>
            </a:endParaRPr>
          </a:p>
        </p:txBody>
      </p:sp>
      <p:sp>
        <p:nvSpPr>
          <p:cNvPr id="3" name="Content Placeholder 2">
            <a:extLst>
              <a:ext uri="{FF2B5EF4-FFF2-40B4-BE49-F238E27FC236}">
                <a16:creationId xmlns:a16="http://schemas.microsoft.com/office/drawing/2014/main" id="{4306AF77-2E1F-2927-94A4-3B5B259786B0}"/>
              </a:ext>
            </a:extLst>
          </p:cNvPr>
          <p:cNvSpPr>
            <a:spLocks noGrp="1"/>
          </p:cNvSpPr>
          <p:nvPr>
            <p:ph idx="1"/>
          </p:nvPr>
        </p:nvSpPr>
        <p:spPr>
          <a:xfrm>
            <a:off x="1007345" y="1987496"/>
            <a:ext cx="5312254" cy="4761951"/>
          </a:xfrm>
        </p:spPr>
        <p:txBody>
          <a:bodyPr>
            <a:normAutofit fontScale="25000" lnSpcReduction="20000"/>
          </a:bodyPr>
          <a:lstStyle/>
          <a:p>
            <a:pPr>
              <a:lnSpc>
                <a:spcPct val="100000"/>
              </a:lnSpc>
            </a:pPr>
            <a:r>
              <a:rPr lang="en-US" sz="5600" dirty="0">
                <a:latin typeface="Avenir Book" panose="02000503020000020003" pitchFamily="2" charset="0"/>
              </a:rPr>
              <a:t>The project is the “</a:t>
            </a:r>
            <a:r>
              <a:rPr lang="en-US" sz="5600" b="1" dirty="0">
                <a:latin typeface="Avenir Book" panose="02000503020000020003" pitchFamily="2" charset="0"/>
              </a:rPr>
              <a:t>first comprehensive national effort”</a:t>
            </a:r>
            <a:r>
              <a:rPr lang="en-US" sz="5600" dirty="0">
                <a:latin typeface="Avenir Book" panose="02000503020000020003" pitchFamily="2" charset="0"/>
              </a:rPr>
              <a:t> to focus on increasing the resilience of FSM’s most vulnerable communities to food insecurity in the face of climate change. </a:t>
            </a:r>
          </a:p>
          <a:p>
            <a:pPr>
              <a:lnSpc>
                <a:spcPct val="100000"/>
              </a:lnSpc>
            </a:pPr>
            <a:r>
              <a:rPr lang="en-US" sz="5600" dirty="0">
                <a:latin typeface="Avenir Book" panose="02000503020000020003" pitchFamily="2" charset="0"/>
              </a:rPr>
              <a:t>The project targets all households in the FSM high islands undertaking some form of farming approximately 68,250 direct beneficiaries (across the Federated States of Micronesia (FSM) </a:t>
            </a:r>
          </a:p>
          <a:p>
            <a:pPr>
              <a:lnSpc>
                <a:spcPct val="100000"/>
              </a:lnSpc>
            </a:pPr>
            <a:r>
              <a:rPr lang="en-US" sz="5600" dirty="0">
                <a:latin typeface="Avenir Book" panose="02000503020000020003" pitchFamily="2" charset="0"/>
              </a:rPr>
              <a:t>Targeting 63% of HHs conducting some form of agriculture and forestry).</a:t>
            </a:r>
          </a:p>
          <a:p>
            <a:pPr>
              <a:lnSpc>
                <a:spcPct val="100000"/>
              </a:lnSpc>
            </a:pPr>
            <a:r>
              <a:rPr lang="en-US" sz="5600" dirty="0">
                <a:latin typeface="Avenir Book" panose="02000503020000020003" pitchFamily="2" charset="0"/>
              </a:rPr>
              <a:t>The project specifically works to improve:</a:t>
            </a:r>
          </a:p>
          <a:p>
            <a:pPr lvl="1">
              <a:lnSpc>
                <a:spcPct val="100000"/>
              </a:lnSpc>
            </a:pPr>
            <a:r>
              <a:rPr lang="en-US" sz="5600" dirty="0">
                <a:latin typeface="Avenir Book" panose="02000503020000020003" pitchFamily="2" charset="0"/>
              </a:rPr>
              <a:t>-technical capacity</a:t>
            </a:r>
          </a:p>
          <a:p>
            <a:pPr lvl="1">
              <a:lnSpc>
                <a:spcPct val="100000"/>
              </a:lnSpc>
            </a:pPr>
            <a:r>
              <a:rPr lang="en-US" sz="5600" dirty="0">
                <a:latin typeface="Avenir Book" panose="02000503020000020003" pitchFamily="2" charset="0"/>
              </a:rPr>
              <a:t>-coordination for Climate Smart Agriculture (CSA) planning and policy</a:t>
            </a:r>
          </a:p>
          <a:p>
            <a:pPr lvl="1">
              <a:lnSpc>
                <a:spcPct val="100000"/>
              </a:lnSpc>
            </a:pPr>
            <a:r>
              <a:rPr lang="en-US" sz="5600" dirty="0">
                <a:latin typeface="Avenir Book" panose="02000503020000020003" pitchFamily="2" charset="0"/>
              </a:rPr>
              <a:t>-support improved decision-making for agriculture through downscaled climate information</a:t>
            </a:r>
          </a:p>
          <a:p>
            <a:pPr lvl="1">
              <a:lnSpc>
                <a:spcPct val="100000"/>
              </a:lnSpc>
            </a:pPr>
            <a:r>
              <a:rPr lang="en-US" sz="5600" dirty="0">
                <a:latin typeface="Avenir Book" panose="02000503020000020003" pitchFamily="2" charset="0"/>
              </a:rPr>
              <a:t>-increase availability, stability, and accessibility of locally grown food for food security</a:t>
            </a:r>
          </a:p>
          <a:p>
            <a:pPr lvl="1">
              <a:lnSpc>
                <a:spcPct val="100000"/>
              </a:lnSpc>
            </a:pPr>
            <a:r>
              <a:rPr lang="en-US" sz="5600" dirty="0">
                <a:latin typeface="Avenir Book" panose="02000503020000020003" pitchFamily="2" charset="0"/>
              </a:rPr>
              <a:t>-improve nutritional outcomes for vulnerable households</a:t>
            </a:r>
          </a:p>
          <a:p>
            <a:pPr lvl="1">
              <a:lnSpc>
                <a:spcPct val="100000"/>
              </a:lnSpc>
            </a:pPr>
            <a:r>
              <a:rPr lang="en-US" sz="5600" dirty="0">
                <a:latin typeface="Avenir Book" panose="02000503020000020003" pitchFamily="2" charset="0"/>
              </a:rPr>
              <a:t>-develop new opportunities for income and household productivity, and strengthen climate resilient value chains across the agriculture sector by implementing three interrelated components:</a:t>
            </a:r>
          </a:p>
          <a:p>
            <a:pPr lvl="2">
              <a:lnSpc>
                <a:spcPct val="100000"/>
              </a:lnSpc>
            </a:pPr>
            <a:endParaRPr lang="en-FM" sz="2800" dirty="0">
              <a:latin typeface="Century Gothic" panose="020B0502020202020204" pitchFamily="34" charset="0"/>
            </a:endParaRPr>
          </a:p>
          <a:p>
            <a:pPr lvl="2">
              <a:lnSpc>
                <a:spcPct val="100000"/>
              </a:lnSpc>
            </a:pPr>
            <a:endParaRPr lang="en-FM" sz="2800" dirty="0"/>
          </a:p>
          <a:p>
            <a:pPr lvl="2">
              <a:lnSpc>
                <a:spcPct val="100000"/>
              </a:lnSpc>
            </a:pPr>
            <a:endParaRPr lang="en-FM" sz="500" dirty="0"/>
          </a:p>
          <a:p>
            <a:pPr marL="914400" lvl="2" indent="0">
              <a:lnSpc>
                <a:spcPct val="100000"/>
              </a:lnSpc>
              <a:buNone/>
            </a:pPr>
            <a:endParaRPr lang="en-FM" sz="500" dirty="0"/>
          </a:p>
          <a:p>
            <a:pPr marL="0" indent="0">
              <a:lnSpc>
                <a:spcPct val="100000"/>
              </a:lnSpc>
              <a:buNone/>
            </a:pPr>
            <a:r>
              <a:rPr lang="en-FM" sz="500" dirty="0"/>
              <a:t>	</a:t>
            </a:r>
          </a:p>
        </p:txBody>
      </p:sp>
      <p:pic>
        <p:nvPicPr>
          <p:cNvPr id="5" name="Picture 4">
            <a:extLst>
              <a:ext uri="{FF2B5EF4-FFF2-40B4-BE49-F238E27FC236}">
                <a16:creationId xmlns:a16="http://schemas.microsoft.com/office/drawing/2014/main" id="{C7C4849F-223A-F93E-C9AA-45AF0AF0E485}"/>
              </a:ext>
            </a:extLst>
          </p:cNvPr>
          <p:cNvPicPr>
            <a:picLocks noChangeAspect="1"/>
          </p:cNvPicPr>
          <p:nvPr/>
        </p:nvPicPr>
        <p:blipFill rotWithShape="1">
          <a:blip r:embed="rId3">
            <a:extLst>
              <a:ext uri="{28A0092B-C50C-407E-A947-70E740481C1C}">
                <a14:useLocalDpi xmlns:a14="http://schemas.microsoft.com/office/drawing/2010/main" val="0"/>
              </a:ext>
            </a:extLst>
          </a:blip>
          <a:srcRect r="3" b="1375"/>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pic>
        <p:nvPicPr>
          <p:cNvPr id="4" name="Picture 2">
            <a:extLst>
              <a:ext uri="{FF2B5EF4-FFF2-40B4-BE49-F238E27FC236}">
                <a16:creationId xmlns:a16="http://schemas.microsoft.com/office/drawing/2014/main" id="{0909B1FC-7D3C-9BD3-ED0C-C2826D3B1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3"/>
            <a:ext cx="1901927" cy="12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58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4F9A-DA5A-3F40-9A6A-6398F274B0D2}"/>
              </a:ext>
            </a:extLst>
          </p:cNvPr>
          <p:cNvSpPr>
            <a:spLocks noGrp="1"/>
          </p:cNvSpPr>
          <p:nvPr>
            <p:ph type="title"/>
          </p:nvPr>
        </p:nvSpPr>
        <p:spPr>
          <a:xfrm>
            <a:off x="762129" y="1031579"/>
            <a:ext cx="10667998" cy="1326814"/>
          </a:xfrm>
        </p:spPr>
        <p:txBody>
          <a:bodyPr vert="horz" lIns="91440" tIns="45720" rIns="91440" bIns="45720" rtlCol="0" anchor="ctr">
            <a:normAutofit/>
          </a:bodyPr>
          <a:lstStyle/>
          <a:p>
            <a:r>
              <a:rPr lang="en-US" sz="5100" i="1" kern="1200" spc="100" baseline="0" dirty="0">
                <a:solidFill>
                  <a:schemeClr val="tx1">
                    <a:lumMod val="85000"/>
                    <a:lumOff val="15000"/>
                  </a:schemeClr>
                </a:solidFill>
                <a:latin typeface="+mj-lt"/>
                <a:ea typeface="+mj-ea"/>
                <a:cs typeface="+mj-cs"/>
              </a:rPr>
              <a:t>Three Main Components of the Project </a:t>
            </a:r>
          </a:p>
        </p:txBody>
      </p:sp>
      <p:pic>
        <p:nvPicPr>
          <p:cNvPr id="5" name="Content Placeholder 4" descr="A picture containing indoor, basket, several&#10;&#10;Description automatically generated">
            <a:extLst>
              <a:ext uri="{FF2B5EF4-FFF2-40B4-BE49-F238E27FC236}">
                <a16:creationId xmlns:a16="http://schemas.microsoft.com/office/drawing/2014/main" id="{E39DEA11-84CD-5D4A-957C-4EEC3C66FDC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0" r="2" b="15773"/>
          <a:stretch/>
        </p:blipFill>
        <p:spPr>
          <a:xfrm>
            <a:off x="20" y="2202302"/>
            <a:ext cx="7534635" cy="4670981"/>
          </a:xfrm>
          <a:prstGeom prst="rect">
            <a:avLst/>
          </a:prstGeom>
        </p:spPr>
      </p:pic>
      <p:sp>
        <p:nvSpPr>
          <p:cNvPr id="3" name="TextBox 2">
            <a:extLst>
              <a:ext uri="{FF2B5EF4-FFF2-40B4-BE49-F238E27FC236}">
                <a16:creationId xmlns:a16="http://schemas.microsoft.com/office/drawing/2014/main" id="{267B1486-40A8-10BD-CF1C-77C1850DF543}"/>
              </a:ext>
            </a:extLst>
          </p:cNvPr>
          <p:cNvSpPr txBox="1"/>
          <p:nvPr/>
        </p:nvSpPr>
        <p:spPr>
          <a:xfrm>
            <a:off x="7888666" y="2202302"/>
            <a:ext cx="3541205" cy="3579788"/>
          </a:xfrm>
          <a:prstGeom prst="rect">
            <a:avLst/>
          </a:prstGeom>
        </p:spPr>
        <p:txBody>
          <a:bodyPr vert="horz" lIns="91440" tIns="45720" rIns="91440" bIns="45720" rtlCol="0">
            <a:normAutofit/>
          </a:bodyPr>
          <a:lstStyle/>
          <a:p>
            <a:pPr marL="182880">
              <a:spcBef>
                <a:spcPts val="400"/>
              </a:spcBef>
              <a:spcAft>
                <a:spcPts val="400"/>
              </a:spcAft>
              <a:buFont typeface="Arial" panose="020B0604020202020204" pitchFamily="34" charset="0"/>
            </a:pPr>
            <a:r>
              <a:rPr lang="en-US" sz="1500" b="1" dirty="0">
                <a:solidFill>
                  <a:schemeClr val="tx1">
                    <a:lumMod val="85000"/>
                    <a:lumOff val="15000"/>
                  </a:schemeClr>
                </a:solidFill>
              </a:rPr>
              <a:t>1. Establishing an enabling environment for adaptive action and investment</a:t>
            </a:r>
            <a:endParaRPr lang="en-US" sz="1500" dirty="0">
              <a:solidFill>
                <a:schemeClr val="tx1">
                  <a:lumMod val="85000"/>
                  <a:lumOff val="15000"/>
                </a:schemeClr>
              </a:solidFill>
            </a:endParaRPr>
          </a:p>
          <a:p>
            <a:pPr marL="182880">
              <a:spcBef>
                <a:spcPts val="400"/>
              </a:spcBef>
              <a:spcAft>
                <a:spcPts val="400"/>
              </a:spcAft>
              <a:buFont typeface="Arial" panose="020B0604020202020204" pitchFamily="34" charset="0"/>
            </a:pPr>
            <a:endParaRPr lang="en-US" sz="1500" dirty="0">
              <a:solidFill>
                <a:schemeClr val="tx1">
                  <a:lumMod val="85000"/>
                  <a:lumOff val="15000"/>
                </a:schemeClr>
              </a:solidFill>
            </a:endParaRPr>
          </a:p>
          <a:p>
            <a:pPr marL="182880">
              <a:spcBef>
                <a:spcPts val="400"/>
              </a:spcBef>
              <a:spcAft>
                <a:spcPts val="400"/>
              </a:spcAft>
              <a:buFont typeface="Arial" panose="020B0604020202020204" pitchFamily="34" charset="0"/>
            </a:pPr>
            <a:r>
              <a:rPr lang="en-US" sz="1500" b="1" dirty="0">
                <a:solidFill>
                  <a:schemeClr val="tx1">
                    <a:lumMod val="85000"/>
                    <a:lumOff val="15000"/>
                  </a:schemeClr>
                </a:solidFill>
              </a:rPr>
              <a:t>2. Enhancing the food security of vulnerable households by introducing CSA practices</a:t>
            </a:r>
            <a:endParaRPr lang="en-US" sz="1500" dirty="0">
              <a:solidFill>
                <a:schemeClr val="tx1">
                  <a:lumMod val="85000"/>
                  <a:lumOff val="15000"/>
                </a:schemeClr>
              </a:solidFill>
            </a:endParaRPr>
          </a:p>
          <a:p>
            <a:pPr marL="182880">
              <a:spcBef>
                <a:spcPts val="400"/>
              </a:spcBef>
              <a:spcAft>
                <a:spcPts val="400"/>
              </a:spcAft>
              <a:buFont typeface="Arial" panose="020B0604020202020204" pitchFamily="34" charset="0"/>
            </a:pPr>
            <a:endParaRPr lang="en-US" sz="1500" dirty="0">
              <a:solidFill>
                <a:schemeClr val="tx1">
                  <a:lumMod val="85000"/>
                  <a:lumOff val="15000"/>
                </a:schemeClr>
              </a:solidFill>
            </a:endParaRPr>
          </a:p>
          <a:p>
            <a:pPr marL="182880">
              <a:spcBef>
                <a:spcPts val="400"/>
              </a:spcBef>
              <a:spcAft>
                <a:spcPts val="400"/>
              </a:spcAft>
              <a:buFont typeface="Arial" panose="020B0604020202020204" pitchFamily="34" charset="0"/>
            </a:pPr>
            <a:r>
              <a:rPr lang="en-US" sz="1500" b="1" dirty="0">
                <a:solidFill>
                  <a:schemeClr val="tx1">
                    <a:lumMod val="85000"/>
                    <a:lumOff val="15000"/>
                  </a:schemeClr>
                </a:solidFill>
              </a:rPr>
              <a:t>3. Strengthening climate-resilient value-chains and market linkages across the agriculture sector</a:t>
            </a:r>
            <a:endParaRPr lang="en-US" sz="1500" dirty="0">
              <a:solidFill>
                <a:schemeClr val="tx1">
                  <a:lumMod val="85000"/>
                  <a:lumOff val="15000"/>
                </a:schemeClr>
              </a:solidFill>
            </a:endParaRPr>
          </a:p>
        </p:txBody>
      </p:sp>
      <p:sp>
        <p:nvSpPr>
          <p:cNvPr id="7" name="TextBox 6">
            <a:extLst>
              <a:ext uri="{FF2B5EF4-FFF2-40B4-BE49-F238E27FC236}">
                <a16:creationId xmlns:a16="http://schemas.microsoft.com/office/drawing/2014/main" id="{EACCCCA9-A468-694C-9C3C-D658881DBC37}"/>
              </a:ext>
            </a:extLst>
          </p:cNvPr>
          <p:cNvSpPr txBox="1"/>
          <p:nvPr/>
        </p:nvSpPr>
        <p:spPr>
          <a:xfrm>
            <a:off x="1910255" y="3445681"/>
            <a:ext cx="3444765" cy="261983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sz="1600" dirty="0"/>
          </a:p>
        </p:txBody>
      </p:sp>
      <p:pic>
        <p:nvPicPr>
          <p:cNvPr id="4" name="Picture 2">
            <a:extLst>
              <a:ext uri="{FF2B5EF4-FFF2-40B4-BE49-F238E27FC236}">
                <a16:creationId xmlns:a16="http://schemas.microsoft.com/office/drawing/2014/main" id="{FE888C9A-1E76-181A-3B97-4D4D3D4E9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753"/>
            <a:ext cx="1901927" cy="12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37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EE62-F715-A7EF-F279-A921E967185C}"/>
              </a:ext>
            </a:extLst>
          </p:cNvPr>
          <p:cNvSpPr>
            <a:spLocks noGrp="1"/>
          </p:cNvSpPr>
          <p:nvPr>
            <p:ph type="title"/>
          </p:nvPr>
        </p:nvSpPr>
        <p:spPr>
          <a:xfrm>
            <a:off x="5877532" y="1063255"/>
            <a:ext cx="5312254" cy="1806727"/>
          </a:xfrm>
        </p:spPr>
        <p:txBody>
          <a:bodyPr>
            <a:normAutofit/>
          </a:bodyPr>
          <a:lstStyle/>
          <a:p>
            <a:r>
              <a:rPr lang="en-US" sz="2900"/>
              <a:t>Component 1. </a:t>
            </a:r>
            <a:br>
              <a:rPr lang="en-US" sz="2900"/>
            </a:br>
            <a:r>
              <a:rPr lang="en-US" sz="2900"/>
              <a:t>Establishing an enabling environment for 	adaptive action and investment</a:t>
            </a:r>
            <a:endParaRPr lang="en-FM" sz="2900"/>
          </a:p>
        </p:txBody>
      </p:sp>
      <p:pic>
        <p:nvPicPr>
          <p:cNvPr id="4" name="Picture 3" descr="A picture containing grass, outdoor, tree, green&#10;&#10;Description automatically generated">
            <a:extLst>
              <a:ext uri="{FF2B5EF4-FFF2-40B4-BE49-F238E27FC236}">
                <a16:creationId xmlns:a16="http://schemas.microsoft.com/office/drawing/2014/main" id="{A0A82ECF-D9C7-0086-A7BC-CCED6EEA7FF8}"/>
              </a:ext>
            </a:extLst>
          </p:cNvPr>
          <p:cNvPicPr>
            <a:picLocks noChangeAspect="1"/>
          </p:cNvPicPr>
          <p:nvPr/>
        </p:nvPicPr>
        <p:blipFill rotWithShape="1">
          <a:blip r:embed="rId3">
            <a:extLst>
              <a:ext uri="{28A0092B-C50C-407E-A947-70E740481C1C}">
                <a14:useLocalDpi xmlns:a14="http://schemas.microsoft.com/office/drawing/2010/main" val="0"/>
              </a:ext>
            </a:extLst>
          </a:blip>
          <a:srcRect l="24942" r="1802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3" name="Content Placeholder 2">
            <a:extLst>
              <a:ext uri="{FF2B5EF4-FFF2-40B4-BE49-F238E27FC236}">
                <a16:creationId xmlns:a16="http://schemas.microsoft.com/office/drawing/2014/main" id="{8DE8F275-EFF5-236E-B502-995979558885}"/>
              </a:ext>
            </a:extLst>
          </p:cNvPr>
          <p:cNvSpPr>
            <a:spLocks noGrp="1"/>
          </p:cNvSpPr>
          <p:nvPr>
            <p:ph idx="1"/>
          </p:nvPr>
        </p:nvSpPr>
        <p:spPr>
          <a:xfrm>
            <a:off x="5877532" y="3309582"/>
            <a:ext cx="5312254" cy="2485157"/>
          </a:xfrm>
        </p:spPr>
        <p:txBody>
          <a:bodyPr>
            <a:normAutofit/>
          </a:bodyPr>
          <a:lstStyle/>
          <a:p>
            <a:pPr>
              <a:lnSpc>
                <a:spcPct val="100000"/>
              </a:lnSpc>
            </a:pPr>
            <a:r>
              <a:rPr lang="en-US" sz="1600" dirty="0"/>
              <a:t>Institutional coordination mechanism </a:t>
            </a:r>
          </a:p>
          <a:p>
            <a:pPr>
              <a:lnSpc>
                <a:spcPct val="100000"/>
              </a:lnSpc>
            </a:pPr>
            <a:r>
              <a:rPr lang="en-US" sz="1600" dirty="0"/>
              <a:t>undertaking descaled integrated vulnerability assessments</a:t>
            </a:r>
          </a:p>
          <a:p>
            <a:pPr>
              <a:lnSpc>
                <a:spcPct val="100000"/>
              </a:lnSpc>
            </a:pPr>
            <a:r>
              <a:rPr lang="en-US" sz="1600" dirty="0"/>
              <a:t>Incorporation of climate change into state and national planning and policy</a:t>
            </a:r>
          </a:p>
          <a:p>
            <a:pPr>
              <a:lnSpc>
                <a:spcPct val="100000"/>
              </a:lnSpc>
            </a:pPr>
            <a:r>
              <a:rPr lang="en-US" sz="1600" dirty="0"/>
              <a:t>Developing a network of farmer associations</a:t>
            </a:r>
          </a:p>
          <a:p>
            <a:pPr>
              <a:lnSpc>
                <a:spcPct val="100000"/>
              </a:lnSpc>
            </a:pPr>
            <a:r>
              <a:rPr lang="en-US" sz="1600" dirty="0"/>
              <a:t>Disseminating tailored communications for informed decision-making</a:t>
            </a:r>
          </a:p>
        </p:txBody>
      </p:sp>
      <p:pic>
        <p:nvPicPr>
          <p:cNvPr id="5" name="Picture 2">
            <a:extLst>
              <a:ext uri="{FF2B5EF4-FFF2-40B4-BE49-F238E27FC236}">
                <a16:creationId xmlns:a16="http://schemas.microsoft.com/office/drawing/2014/main" id="{4255DE8C-ED61-CCDB-2A83-937C395FC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3712" y="-14556"/>
            <a:ext cx="1901927" cy="12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9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0E74-F9DA-E61A-EAEE-FECE9F7C2A7B}"/>
              </a:ext>
            </a:extLst>
          </p:cNvPr>
          <p:cNvSpPr>
            <a:spLocks noGrp="1"/>
          </p:cNvSpPr>
          <p:nvPr>
            <p:ph type="title"/>
          </p:nvPr>
        </p:nvSpPr>
        <p:spPr>
          <a:xfrm>
            <a:off x="1068496" y="3077480"/>
            <a:ext cx="5700793" cy="1143776"/>
          </a:xfrm>
        </p:spPr>
        <p:txBody>
          <a:bodyPr>
            <a:normAutofit/>
          </a:bodyPr>
          <a:lstStyle/>
          <a:p>
            <a:r>
              <a:rPr lang="en-US" sz="2200" b="1" dirty="0"/>
              <a:t>Component 2.</a:t>
            </a:r>
            <a:br>
              <a:rPr lang="en-US" sz="2200" b="1" dirty="0"/>
            </a:br>
            <a:r>
              <a:rPr lang="en-US" sz="2200" b="1" dirty="0"/>
              <a:t>Enhancing the food security of vulnerable households by introducing CSA practices</a:t>
            </a:r>
            <a:endParaRPr lang="en-FM" sz="2200" i="0" dirty="0">
              <a:latin typeface="Century Gothic" panose="020B0502020202020204" pitchFamily="34" charset="0"/>
            </a:endParaRPr>
          </a:p>
        </p:txBody>
      </p:sp>
      <p:pic>
        <p:nvPicPr>
          <p:cNvPr id="8" name="Picture 7">
            <a:extLst>
              <a:ext uri="{FF2B5EF4-FFF2-40B4-BE49-F238E27FC236}">
                <a16:creationId xmlns:a16="http://schemas.microsoft.com/office/drawing/2014/main" id="{AB11621A-A715-46A0-1800-0CD8A1A3A195}"/>
              </a:ext>
            </a:extLst>
          </p:cNvPr>
          <p:cNvPicPr>
            <a:picLocks noChangeAspect="1"/>
          </p:cNvPicPr>
          <p:nvPr/>
        </p:nvPicPr>
        <p:blipFill rotWithShape="1">
          <a:blip r:embed="rId3">
            <a:extLst>
              <a:ext uri="{28A0092B-C50C-407E-A947-70E740481C1C}">
                <a14:useLocalDpi xmlns:a14="http://schemas.microsoft.com/office/drawing/2010/main" val="0"/>
              </a:ext>
            </a:extLst>
          </a:blip>
          <a:srcRect t="9115" r="-1" b="35330"/>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sp>
        <p:nvSpPr>
          <p:cNvPr id="3" name="Content Placeholder 2">
            <a:extLst>
              <a:ext uri="{FF2B5EF4-FFF2-40B4-BE49-F238E27FC236}">
                <a16:creationId xmlns:a16="http://schemas.microsoft.com/office/drawing/2014/main" id="{4306AF77-2E1F-2927-94A4-3B5B259786B0}"/>
              </a:ext>
            </a:extLst>
          </p:cNvPr>
          <p:cNvSpPr>
            <a:spLocks noGrp="1"/>
          </p:cNvSpPr>
          <p:nvPr>
            <p:ph idx="1"/>
          </p:nvPr>
        </p:nvSpPr>
        <p:spPr>
          <a:xfrm>
            <a:off x="1068496" y="4318496"/>
            <a:ext cx="5700787" cy="1469717"/>
          </a:xfrm>
        </p:spPr>
        <p:txBody>
          <a:bodyPr>
            <a:normAutofit fontScale="25000" lnSpcReduction="20000"/>
          </a:bodyPr>
          <a:lstStyle/>
          <a:p>
            <a:pPr>
              <a:lnSpc>
                <a:spcPct val="100000"/>
              </a:lnSpc>
            </a:pPr>
            <a:endParaRPr lang="en-FM" sz="500" dirty="0"/>
          </a:p>
          <a:p>
            <a:pPr lvl="2">
              <a:lnSpc>
                <a:spcPct val="100000"/>
              </a:lnSpc>
            </a:pPr>
            <a:endParaRPr lang="en-FM" sz="500" dirty="0"/>
          </a:p>
          <a:p>
            <a:pPr>
              <a:lnSpc>
                <a:spcPct val="100000"/>
              </a:lnSpc>
            </a:pPr>
            <a:r>
              <a:rPr lang="en-US" sz="8000" dirty="0"/>
              <a:t>This includes establishing agroforestry systems</a:t>
            </a:r>
          </a:p>
          <a:p>
            <a:pPr>
              <a:lnSpc>
                <a:spcPct val="100000"/>
              </a:lnSpc>
            </a:pPr>
            <a:r>
              <a:rPr lang="en-US" sz="8000" dirty="0"/>
              <a:t>Capacity building for extension agents</a:t>
            </a:r>
          </a:p>
          <a:p>
            <a:pPr>
              <a:lnSpc>
                <a:spcPct val="100000"/>
              </a:lnSpc>
            </a:pPr>
            <a:r>
              <a:rPr lang="en-US" sz="8000" dirty="0"/>
              <a:t>Awareness building and training for FSM households</a:t>
            </a:r>
          </a:p>
          <a:p>
            <a:pPr>
              <a:lnSpc>
                <a:spcPct val="100000"/>
              </a:lnSpc>
            </a:pPr>
            <a:r>
              <a:rPr lang="en-US" sz="8000" dirty="0"/>
              <a:t>Developing reserve capacity for climate disruption. </a:t>
            </a:r>
          </a:p>
          <a:p>
            <a:pPr lvl="2">
              <a:lnSpc>
                <a:spcPct val="100000"/>
              </a:lnSpc>
            </a:pPr>
            <a:endParaRPr lang="en-FM" sz="8000" dirty="0"/>
          </a:p>
          <a:p>
            <a:pPr lvl="2">
              <a:lnSpc>
                <a:spcPct val="100000"/>
              </a:lnSpc>
            </a:pPr>
            <a:endParaRPr lang="en-FM" sz="500" dirty="0"/>
          </a:p>
          <a:p>
            <a:pPr marL="914400" lvl="2" indent="0">
              <a:lnSpc>
                <a:spcPct val="100000"/>
              </a:lnSpc>
              <a:buNone/>
            </a:pPr>
            <a:endParaRPr lang="en-FM" sz="500" dirty="0"/>
          </a:p>
          <a:p>
            <a:pPr marL="0" indent="0">
              <a:lnSpc>
                <a:spcPct val="100000"/>
              </a:lnSpc>
              <a:buNone/>
            </a:pPr>
            <a:r>
              <a:rPr lang="en-FM" sz="500" dirty="0"/>
              <a:t>	</a:t>
            </a:r>
          </a:p>
        </p:txBody>
      </p:sp>
      <p:pic>
        <p:nvPicPr>
          <p:cNvPr id="11" name="Picture 10" descr="A group of people in a forest&#10;&#10;Description automatically generated with low confidence">
            <a:extLst>
              <a:ext uri="{FF2B5EF4-FFF2-40B4-BE49-F238E27FC236}">
                <a16:creationId xmlns:a16="http://schemas.microsoft.com/office/drawing/2014/main" id="{5DAC541E-50C8-0755-AF94-A66F764CC8AC}"/>
              </a:ext>
            </a:extLst>
          </p:cNvPr>
          <p:cNvPicPr>
            <a:picLocks noChangeAspect="1"/>
          </p:cNvPicPr>
          <p:nvPr/>
        </p:nvPicPr>
        <p:blipFill rotWithShape="1">
          <a:blip r:embed="rId4">
            <a:extLst>
              <a:ext uri="{28A0092B-C50C-407E-A947-70E740481C1C}">
                <a14:useLocalDpi xmlns:a14="http://schemas.microsoft.com/office/drawing/2010/main" val="0"/>
              </a:ext>
            </a:extLst>
          </a:blip>
          <a:srcRect r="2" b="9601"/>
          <a:stretch/>
        </p:blipFill>
        <p:spPr>
          <a:xfrm>
            <a:off x="7816906" y="1584503"/>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pic>
        <p:nvPicPr>
          <p:cNvPr id="4" name="Picture 2">
            <a:extLst>
              <a:ext uri="{FF2B5EF4-FFF2-40B4-BE49-F238E27FC236}">
                <a16:creationId xmlns:a16="http://schemas.microsoft.com/office/drawing/2014/main" id="{83D68269-9CEE-6F3C-0483-63C8D560A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01927" cy="12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02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C2E1-4233-1ABC-9AE4-46B66EDEC538}"/>
              </a:ext>
            </a:extLst>
          </p:cNvPr>
          <p:cNvSpPr>
            <a:spLocks noGrp="1"/>
          </p:cNvSpPr>
          <p:nvPr>
            <p:ph type="title"/>
          </p:nvPr>
        </p:nvSpPr>
        <p:spPr>
          <a:xfrm>
            <a:off x="5877532" y="1063255"/>
            <a:ext cx="5312254" cy="1806727"/>
          </a:xfrm>
        </p:spPr>
        <p:txBody>
          <a:bodyPr>
            <a:normAutofit/>
          </a:bodyPr>
          <a:lstStyle/>
          <a:p>
            <a:r>
              <a:rPr lang="en-US" sz="2400" b="1" dirty="0"/>
              <a:t>Component 3. </a:t>
            </a:r>
            <a:br>
              <a:rPr lang="en-US" sz="2400" b="1" dirty="0"/>
            </a:br>
            <a:r>
              <a:rPr lang="en-US" sz="2400" b="1" dirty="0"/>
              <a:t>Strengthening climate-resilient value-chains and market linkages across the agriculture sector</a:t>
            </a:r>
            <a:endParaRPr lang="en-FM" sz="2400" dirty="0"/>
          </a:p>
        </p:txBody>
      </p:sp>
      <p:pic>
        <p:nvPicPr>
          <p:cNvPr id="4" name="Content Placeholder 3">
            <a:extLst>
              <a:ext uri="{FF2B5EF4-FFF2-40B4-BE49-F238E27FC236}">
                <a16:creationId xmlns:a16="http://schemas.microsoft.com/office/drawing/2014/main" id="{EE2977A6-E509-F191-E1AB-EBB5DD4E0A5E}"/>
              </a:ext>
            </a:extLst>
          </p:cNvPr>
          <p:cNvPicPr>
            <a:picLocks noChangeAspect="1"/>
          </p:cNvPicPr>
          <p:nvPr/>
        </p:nvPicPr>
        <p:blipFill rotWithShape="1">
          <a:blip r:embed="rId3"/>
          <a:srcRect l="42147" r="820"/>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8" name="Content Placeholder 7">
            <a:extLst>
              <a:ext uri="{FF2B5EF4-FFF2-40B4-BE49-F238E27FC236}">
                <a16:creationId xmlns:a16="http://schemas.microsoft.com/office/drawing/2014/main" id="{1D9B6D64-F452-95F3-0B9B-50F6C37902EE}"/>
              </a:ext>
            </a:extLst>
          </p:cNvPr>
          <p:cNvSpPr>
            <a:spLocks noGrp="1"/>
          </p:cNvSpPr>
          <p:nvPr>
            <p:ph idx="1"/>
          </p:nvPr>
        </p:nvSpPr>
        <p:spPr>
          <a:xfrm>
            <a:off x="5877532" y="3309582"/>
            <a:ext cx="5312254" cy="2485157"/>
          </a:xfrm>
        </p:spPr>
        <p:txBody>
          <a:bodyPr>
            <a:normAutofit/>
          </a:bodyPr>
          <a:lstStyle/>
          <a:p>
            <a:pPr marL="285750" indent="-285750">
              <a:lnSpc>
                <a:spcPct val="90000"/>
              </a:lnSpc>
            </a:pPr>
            <a:r>
              <a:rPr lang="en-US" sz="1800" dirty="0"/>
              <a:t>Development of new markets for local agriculture</a:t>
            </a:r>
          </a:p>
          <a:p>
            <a:pPr marL="285750" indent="-285750">
              <a:lnSpc>
                <a:spcPct val="90000"/>
              </a:lnSpc>
            </a:pPr>
            <a:r>
              <a:rPr lang="en-US" sz="1800" dirty="0"/>
              <a:t>Enhanced food processing and preservation</a:t>
            </a:r>
          </a:p>
          <a:p>
            <a:pPr marL="285750" indent="-285750">
              <a:lnSpc>
                <a:spcPct val="90000"/>
              </a:lnSpc>
            </a:pPr>
            <a:r>
              <a:rPr lang="en-US" sz="1800" dirty="0"/>
              <a:t>Increasing awareness and consumption of local food</a:t>
            </a:r>
          </a:p>
          <a:p>
            <a:pPr marL="0" lvl="2" indent="0">
              <a:lnSpc>
                <a:spcPct val="100000"/>
              </a:lnSpc>
              <a:buNone/>
            </a:pPr>
            <a:endParaRPr lang="en-FM" sz="1700" dirty="0"/>
          </a:p>
          <a:p>
            <a:pPr>
              <a:lnSpc>
                <a:spcPct val="100000"/>
              </a:lnSpc>
            </a:pPr>
            <a:endParaRPr lang="en-US" sz="1700" dirty="0"/>
          </a:p>
        </p:txBody>
      </p:sp>
      <p:pic>
        <p:nvPicPr>
          <p:cNvPr id="3" name="Picture 2">
            <a:extLst>
              <a:ext uri="{FF2B5EF4-FFF2-40B4-BE49-F238E27FC236}">
                <a16:creationId xmlns:a16="http://schemas.microsoft.com/office/drawing/2014/main" id="{F9E6D7C2-0C95-03EA-F696-0400B43B8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0073" y="0"/>
            <a:ext cx="1901927" cy="12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53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6853</TotalTime>
  <Words>1102</Words>
  <Application>Microsoft Macintosh PowerPoint</Application>
  <PresentationFormat>Widescreen</PresentationFormat>
  <Paragraphs>129</Paragraphs>
  <Slides>14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 Black</vt:lpstr>
      <vt:lpstr>Avenir Book</vt:lpstr>
      <vt:lpstr>Calibri</vt:lpstr>
      <vt:lpstr>Calibri Light</vt:lpstr>
      <vt:lpstr>Century Gothic</vt:lpstr>
      <vt:lpstr>Courier New</vt:lpstr>
      <vt:lpstr>Sitka Banner</vt:lpstr>
      <vt:lpstr>Office Theme</vt:lpstr>
      <vt:lpstr>3rd Joint Environment and Risk Management Platform</vt:lpstr>
      <vt:lpstr>Project Introduction</vt:lpstr>
      <vt:lpstr>Implementation Arrangements</vt:lpstr>
      <vt:lpstr>PowerPoint Presentation</vt:lpstr>
      <vt:lpstr>Project Overview</vt:lpstr>
      <vt:lpstr>Three Main Components of the Project </vt:lpstr>
      <vt:lpstr>Component 1.  Establishing an enabling environment for  adaptive action and investment</vt:lpstr>
      <vt:lpstr>Component 2. Enhancing the food security of vulnerable households by introducing CSA practices</vt:lpstr>
      <vt:lpstr>Component 3.  Strengthening climate-resilient value-chains and market linkages across the agriculture sector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R.Nash</dc:creator>
  <cp:lastModifiedBy>Rosalinda Yatilman</cp:lastModifiedBy>
  <cp:revision>18</cp:revision>
  <dcterms:created xsi:type="dcterms:W3CDTF">2023-08-01T02:39:00Z</dcterms:created>
  <dcterms:modified xsi:type="dcterms:W3CDTF">2023-08-30T00:37:22Z</dcterms:modified>
</cp:coreProperties>
</file>