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image6.jp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7" r:id="rId2"/>
    <p:sldId id="256" r:id="rId3"/>
    <p:sldId id="263" r:id="rId4"/>
    <p:sldId id="258" r:id="rId5"/>
    <p:sldId id="260" r:id="rId6"/>
    <p:sldId id="261" r:id="rId7"/>
    <p:sldId id="262" r:id="rId8"/>
    <p:sldId id="268" r:id="rId9"/>
  </p:sldIdLst>
  <p:sldSz cx="12192000" cy="6858000"/>
  <p:notesSz cx="6858000" cy="9144000"/>
  <p:defaultTextStyle>
    <a:defPPr>
      <a:defRPr lang="en-FM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32"/>
  </p:normalViewPr>
  <p:slideViewPr>
    <p:cSldViewPr snapToGrid="0">
      <p:cViewPr varScale="1">
        <p:scale>
          <a:sx n="106" d="100"/>
          <a:sy n="106" d="100"/>
        </p:scale>
        <p:origin x="79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FM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480710-7682-4E66-A3C2-243D35150580}" type="datetimeFigureOut">
              <a:rPr lang="en-FM" smtClean="0"/>
              <a:t>8/29/23</a:t>
            </a:fld>
            <a:endParaRPr lang="en-FM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FM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M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FM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B64EC0-AC93-47F0-8B5C-277A528EB23B}" type="slidenum">
              <a:rPr lang="en-FM" smtClean="0"/>
              <a:t>‹#›</a:t>
            </a:fld>
            <a:endParaRPr lang="en-FM" dirty="0"/>
          </a:p>
        </p:txBody>
      </p:sp>
    </p:spTree>
    <p:extLst>
      <p:ext uri="{BB962C8B-B14F-4D97-AF65-F5344CB8AC3E}">
        <p14:creationId xmlns:p14="http://schemas.microsoft.com/office/powerpoint/2010/main" val="24850425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M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B64EC0-AC93-47F0-8B5C-277A528EB23B}" type="slidenum">
              <a:rPr lang="en-FM" smtClean="0"/>
              <a:t>2</a:t>
            </a:fld>
            <a:endParaRPr lang="en-FM" dirty="0"/>
          </a:p>
        </p:txBody>
      </p:sp>
    </p:spTree>
    <p:extLst>
      <p:ext uri="{BB962C8B-B14F-4D97-AF65-F5344CB8AC3E}">
        <p14:creationId xmlns:p14="http://schemas.microsoft.com/office/powerpoint/2010/main" val="13239536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M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B64EC0-AC93-47F0-8B5C-277A528EB23B}" type="slidenum">
              <a:rPr kumimoji="0" lang="en-FM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FM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39536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DFC312-A56B-3F8F-C8A2-FDDB2FAB39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FM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2E1131-B56A-24A6-5E1D-0BE8175D46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FM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F0D5FE-DB91-BCF8-0A11-1868D8D3EC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7BC71-67A2-40CF-A793-E678043B93CF}" type="datetimeFigureOut">
              <a:rPr lang="en-FM" smtClean="0"/>
              <a:t>8/29/23</a:t>
            </a:fld>
            <a:endParaRPr lang="en-FM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C10FED-EB65-1BC1-8CC7-17913337A9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M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CDD5F2-45EC-0CD0-CEEB-619FEAB08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D5C0D-D7C4-4F57-8078-055CE04983B7}" type="slidenum">
              <a:rPr lang="en-FM" smtClean="0"/>
              <a:t>‹#›</a:t>
            </a:fld>
            <a:endParaRPr lang="en-FM" dirty="0"/>
          </a:p>
        </p:txBody>
      </p:sp>
    </p:spTree>
    <p:extLst>
      <p:ext uri="{BB962C8B-B14F-4D97-AF65-F5344CB8AC3E}">
        <p14:creationId xmlns:p14="http://schemas.microsoft.com/office/powerpoint/2010/main" val="1384306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6D4CEB-E8C2-5A83-C25F-28DA61DE9A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FM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8D6703-D20B-76BC-01E3-ABCA068DCE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M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74B234-B471-B899-857E-A39801A06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7BC71-67A2-40CF-A793-E678043B93CF}" type="datetimeFigureOut">
              <a:rPr lang="en-FM" smtClean="0"/>
              <a:t>8/29/23</a:t>
            </a:fld>
            <a:endParaRPr lang="en-FM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C6A3FA-6000-0149-576E-AF13E42CE4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M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CB55F2-BBA6-D67A-DCFB-606019E7F3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D5C0D-D7C4-4F57-8078-055CE04983B7}" type="slidenum">
              <a:rPr lang="en-FM" smtClean="0"/>
              <a:t>‹#›</a:t>
            </a:fld>
            <a:endParaRPr lang="en-FM" dirty="0"/>
          </a:p>
        </p:txBody>
      </p:sp>
    </p:spTree>
    <p:extLst>
      <p:ext uri="{BB962C8B-B14F-4D97-AF65-F5344CB8AC3E}">
        <p14:creationId xmlns:p14="http://schemas.microsoft.com/office/powerpoint/2010/main" val="5311726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D6AE709-7157-F677-FAC0-1508D65AF7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FM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81CA95-EBDA-8ACC-9010-A25B0B699B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M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0DCA1A-EE68-CEFB-662C-262A3FCAEB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7BC71-67A2-40CF-A793-E678043B93CF}" type="datetimeFigureOut">
              <a:rPr lang="en-FM" smtClean="0"/>
              <a:t>8/29/23</a:t>
            </a:fld>
            <a:endParaRPr lang="en-FM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A4AF61-44F0-B8EC-324C-00FE08A77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M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D04425-807A-6A42-2C82-C4C07D27E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D5C0D-D7C4-4F57-8078-055CE04983B7}" type="slidenum">
              <a:rPr lang="en-FM" smtClean="0"/>
              <a:t>‹#›</a:t>
            </a:fld>
            <a:endParaRPr lang="en-FM" dirty="0"/>
          </a:p>
        </p:txBody>
      </p:sp>
    </p:spTree>
    <p:extLst>
      <p:ext uri="{BB962C8B-B14F-4D97-AF65-F5344CB8AC3E}">
        <p14:creationId xmlns:p14="http://schemas.microsoft.com/office/powerpoint/2010/main" val="3358376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05AA7A-0801-B0B2-D711-C3CBBAD062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FM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51C986-8AA2-0CC5-CD98-673309F07D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M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D43277-EC17-A028-EBA5-B95A818809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7BC71-67A2-40CF-A793-E678043B93CF}" type="datetimeFigureOut">
              <a:rPr lang="en-FM" smtClean="0"/>
              <a:t>8/29/23</a:t>
            </a:fld>
            <a:endParaRPr lang="en-FM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444295-9969-ACA1-D560-BCDFA48AF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M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A97A9C-0E7D-9332-EA4E-CBBA72F80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D5C0D-D7C4-4F57-8078-055CE04983B7}" type="slidenum">
              <a:rPr lang="en-FM" smtClean="0"/>
              <a:t>‹#›</a:t>
            </a:fld>
            <a:endParaRPr lang="en-FM" dirty="0"/>
          </a:p>
        </p:txBody>
      </p:sp>
    </p:spTree>
    <p:extLst>
      <p:ext uri="{BB962C8B-B14F-4D97-AF65-F5344CB8AC3E}">
        <p14:creationId xmlns:p14="http://schemas.microsoft.com/office/powerpoint/2010/main" val="2673524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1DE9D-0EBF-900C-7A2F-128CBBE4FB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FM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FE598B-EE31-8676-533F-8BC362C7CE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6EF884-7C57-9CAA-F8CB-77CC6EE6A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7BC71-67A2-40CF-A793-E678043B93CF}" type="datetimeFigureOut">
              <a:rPr lang="en-FM" smtClean="0"/>
              <a:t>8/29/23</a:t>
            </a:fld>
            <a:endParaRPr lang="en-FM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7AD1C4-8E64-2613-9D7A-AF9400B9F6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M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4FEB6D-4B3A-6AE8-2C39-39E0023FB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D5C0D-D7C4-4F57-8078-055CE04983B7}" type="slidenum">
              <a:rPr lang="en-FM" smtClean="0"/>
              <a:t>‹#›</a:t>
            </a:fld>
            <a:endParaRPr lang="en-FM" dirty="0"/>
          </a:p>
        </p:txBody>
      </p:sp>
    </p:spTree>
    <p:extLst>
      <p:ext uri="{BB962C8B-B14F-4D97-AF65-F5344CB8AC3E}">
        <p14:creationId xmlns:p14="http://schemas.microsoft.com/office/powerpoint/2010/main" val="2082711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5E73C1-3BAA-2566-5480-29EA5828A1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FM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827054-670E-79A5-2F81-EE4CA787DF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M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E1F6DE-233E-44F2-E058-FFE1173CCE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M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564478-AF11-DB27-D83E-98ABCC8B79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7BC71-67A2-40CF-A793-E678043B93CF}" type="datetimeFigureOut">
              <a:rPr lang="en-FM" smtClean="0"/>
              <a:t>8/29/23</a:t>
            </a:fld>
            <a:endParaRPr lang="en-FM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084F48-2496-D538-9332-CD85DCA810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M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78CE99-DD90-8FA7-D484-97D122663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D5C0D-D7C4-4F57-8078-055CE04983B7}" type="slidenum">
              <a:rPr lang="en-FM" smtClean="0"/>
              <a:t>‹#›</a:t>
            </a:fld>
            <a:endParaRPr lang="en-FM" dirty="0"/>
          </a:p>
        </p:txBody>
      </p:sp>
    </p:spTree>
    <p:extLst>
      <p:ext uri="{BB962C8B-B14F-4D97-AF65-F5344CB8AC3E}">
        <p14:creationId xmlns:p14="http://schemas.microsoft.com/office/powerpoint/2010/main" val="26745885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B52F08-79A2-B411-B978-2C2DB0FED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FM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244FD1-E400-E4F3-DEE6-F1EADA5951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8D8485-E1DF-E9DB-40DC-2D7ECE55DB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M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CB2D0B5-3E1D-C1AD-729A-A3D24F1D94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94BB7A3-6393-51EC-7A42-BE923DB26C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M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BE9BD7-DAA1-BA0A-88EF-9102817E91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7BC71-67A2-40CF-A793-E678043B93CF}" type="datetimeFigureOut">
              <a:rPr lang="en-FM" smtClean="0"/>
              <a:t>8/29/23</a:t>
            </a:fld>
            <a:endParaRPr lang="en-FM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2E2C260-8FAE-D859-D227-36D1DF64AE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M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99906F9-3C3D-D803-CECC-2FB230117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D5C0D-D7C4-4F57-8078-055CE04983B7}" type="slidenum">
              <a:rPr lang="en-FM" smtClean="0"/>
              <a:t>‹#›</a:t>
            </a:fld>
            <a:endParaRPr lang="en-FM" dirty="0"/>
          </a:p>
        </p:txBody>
      </p:sp>
    </p:spTree>
    <p:extLst>
      <p:ext uri="{BB962C8B-B14F-4D97-AF65-F5344CB8AC3E}">
        <p14:creationId xmlns:p14="http://schemas.microsoft.com/office/powerpoint/2010/main" val="11945916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797845-30C6-5FB1-53FD-97FE133DE7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FM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BDFA9D5-059D-3BDE-5996-91422CC15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7BC71-67A2-40CF-A793-E678043B93CF}" type="datetimeFigureOut">
              <a:rPr lang="en-FM" smtClean="0"/>
              <a:t>8/29/23</a:t>
            </a:fld>
            <a:endParaRPr lang="en-FM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51C613-196C-4C46-5B9D-2F2AB9B8F7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M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DA213C-5BDA-0671-D25C-4BEF39725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D5C0D-D7C4-4F57-8078-055CE04983B7}" type="slidenum">
              <a:rPr lang="en-FM" smtClean="0"/>
              <a:t>‹#›</a:t>
            </a:fld>
            <a:endParaRPr lang="en-FM" dirty="0"/>
          </a:p>
        </p:txBody>
      </p:sp>
    </p:spTree>
    <p:extLst>
      <p:ext uri="{BB962C8B-B14F-4D97-AF65-F5344CB8AC3E}">
        <p14:creationId xmlns:p14="http://schemas.microsoft.com/office/powerpoint/2010/main" val="1227225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DBFA5AB-A90E-60D1-0590-6B0DC0A6C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7BC71-67A2-40CF-A793-E678043B93CF}" type="datetimeFigureOut">
              <a:rPr lang="en-FM" smtClean="0"/>
              <a:t>8/29/23</a:t>
            </a:fld>
            <a:endParaRPr lang="en-FM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6D96D4E-C93B-7447-DB85-BF21AEE56D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M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AFBF8B-F061-F0B6-1DCB-61DEA07F5F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D5C0D-D7C4-4F57-8078-055CE04983B7}" type="slidenum">
              <a:rPr lang="en-FM" smtClean="0"/>
              <a:t>‹#›</a:t>
            </a:fld>
            <a:endParaRPr lang="en-FM" dirty="0"/>
          </a:p>
        </p:txBody>
      </p:sp>
    </p:spTree>
    <p:extLst>
      <p:ext uri="{BB962C8B-B14F-4D97-AF65-F5344CB8AC3E}">
        <p14:creationId xmlns:p14="http://schemas.microsoft.com/office/powerpoint/2010/main" val="42035295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83BFF9-ED6E-348B-1A43-FE8E391076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FM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D36B92-4F69-CFBA-958E-80B2C8B599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M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7F126D-E3B6-3C65-8810-A4A538DE79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11A5DF-7724-1B64-5AF7-EDD20A6DB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7BC71-67A2-40CF-A793-E678043B93CF}" type="datetimeFigureOut">
              <a:rPr lang="en-FM" smtClean="0"/>
              <a:t>8/29/23</a:t>
            </a:fld>
            <a:endParaRPr lang="en-FM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D415CB-79C6-8C16-8440-D13379ED5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M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840B99-FFE2-A866-6F55-CEF588787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D5C0D-D7C4-4F57-8078-055CE04983B7}" type="slidenum">
              <a:rPr lang="en-FM" smtClean="0"/>
              <a:t>‹#›</a:t>
            </a:fld>
            <a:endParaRPr lang="en-FM" dirty="0"/>
          </a:p>
        </p:txBody>
      </p:sp>
    </p:spTree>
    <p:extLst>
      <p:ext uri="{BB962C8B-B14F-4D97-AF65-F5344CB8AC3E}">
        <p14:creationId xmlns:p14="http://schemas.microsoft.com/office/powerpoint/2010/main" val="22432161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7D18A5-4CFE-8745-4B88-2F0DEEFBDB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FM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F36CF08-1CCF-C7B6-C68B-FFB3B25D73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FM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4C5C16-4A9E-F1F7-06B3-544A15BD5E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BDA499-674E-A165-F885-D16CC40EDA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7BC71-67A2-40CF-A793-E678043B93CF}" type="datetimeFigureOut">
              <a:rPr lang="en-FM" smtClean="0"/>
              <a:t>8/29/23</a:t>
            </a:fld>
            <a:endParaRPr lang="en-FM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092CB0-E441-0884-1EDB-C5692CF6C1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M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212AE2-42C2-2E5B-888E-3E97C06217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D5C0D-D7C4-4F57-8078-055CE04983B7}" type="slidenum">
              <a:rPr lang="en-FM" smtClean="0"/>
              <a:t>‹#›</a:t>
            </a:fld>
            <a:endParaRPr lang="en-FM" dirty="0"/>
          </a:p>
        </p:txBody>
      </p:sp>
    </p:spTree>
    <p:extLst>
      <p:ext uri="{BB962C8B-B14F-4D97-AF65-F5344CB8AC3E}">
        <p14:creationId xmlns:p14="http://schemas.microsoft.com/office/powerpoint/2010/main" val="561359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1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8081D3E-8A8A-8AB7-AA05-48303DC0C8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FM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1DD8E4-515A-65B9-7AAD-F14DD7C12C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M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32AABF-A1D9-A023-144B-94FE0C9B5E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87BC71-67A2-40CF-A793-E678043B93CF}" type="datetimeFigureOut">
              <a:rPr lang="en-FM" smtClean="0"/>
              <a:t>8/29/23</a:t>
            </a:fld>
            <a:endParaRPr lang="en-FM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04F1B0-CC41-D4F9-463E-7E152B7218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FM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85E551-8F71-4C3E-FADA-FBAB903AF8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6D5C0D-D7C4-4F57-8078-055CE04983B7}" type="slidenum">
              <a:rPr lang="en-FM" smtClean="0"/>
              <a:t>‹#›</a:t>
            </a:fld>
            <a:endParaRPr lang="en-FM" dirty="0"/>
          </a:p>
        </p:txBody>
      </p:sp>
    </p:spTree>
    <p:extLst>
      <p:ext uri="{BB962C8B-B14F-4D97-AF65-F5344CB8AC3E}">
        <p14:creationId xmlns:p14="http://schemas.microsoft.com/office/powerpoint/2010/main" val="2388201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M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.jp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2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.jp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.jp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.jp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.jp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.jp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0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8FECA3-3B56-E8E4-1B6C-CC0AB7683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4050" y="365125"/>
            <a:ext cx="10069749" cy="1325563"/>
          </a:xfrm>
          <a:effectLst>
            <a:outerShdw blurRad="50800" dist="38100" dir="16200000" rotWithShape="0">
              <a:schemeClr val="bg1"/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sz="3600" u="sng" dirty="0">
                <a:latin typeface="Arial Black" panose="020B0A04020102020204" pitchFamily="34" charset="0"/>
              </a:rPr>
              <a:t>3</a:t>
            </a:r>
            <a:r>
              <a:rPr lang="en-US" sz="3600" u="sng" baseline="30000" dirty="0">
                <a:latin typeface="Arial Black" panose="020B0A04020102020204" pitchFamily="34" charset="0"/>
              </a:rPr>
              <a:t>rd</a:t>
            </a:r>
            <a:r>
              <a:rPr lang="en-US" sz="3600" u="sng" dirty="0">
                <a:latin typeface="Arial Black" panose="020B0A04020102020204" pitchFamily="34" charset="0"/>
              </a:rPr>
              <a:t> Joint Environment and Risk Management Platform</a:t>
            </a:r>
            <a:endParaRPr lang="en-FM" sz="3600" u="sng" dirty="0">
              <a:latin typeface="Arial Black" panose="020B0A04020102020204" pitchFamily="34" charset="0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9F6AB6D-13B1-9A33-9E23-DB3CAB6D7A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4929" y="5251884"/>
            <a:ext cx="2259062" cy="1194832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F0DE3C8-C1DE-9B5D-800B-618BCB94B5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137" y="5254533"/>
            <a:ext cx="2260732" cy="11948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EF7EDBC-B625-64E3-F9B8-AC6C54AE8C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9567" y="5254067"/>
            <a:ext cx="2385298" cy="119264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E3C3F5E-949A-359A-34A0-36149943DFF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345" y="5257183"/>
            <a:ext cx="2260731" cy="118953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E133D77-E3CF-BB5A-383A-16C9053117C7}"/>
              </a:ext>
            </a:extLst>
          </p:cNvPr>
          <p:cNvSpPr txBox="1"/>
          <p:nvPr/>
        </p:nvSpPr>
        <p:spPr>
          <a:xfrm>
            <a:off x="2331341" y="1732789"/>
            <a:ext cx="7771592" cy="553998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bg1">
                <a:alpha val="68000"/>
              </a:scheme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000" b="1" i="1" dirty="0"/>
              <a:t>“Enhancing Synergies for a Resilient Tomorrow”</a:t>
            </a:r>
            <a:endParaRPr lang="en-FM" sz="3000" b="1" i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397E90A-AAEE-6FCF-321C-A72D945B0264}"/>
              </a:ext>
            </a:extLst>
          </p:cNvPr>
          <p:cNvSpPr txBox="1"/>
          <p:nvPr/>
        </p:nvSpPr>
        <p:spPr>
          <a:xfrm>
            <a:off x="3754874" y="3859322"/>
            <a:ext cx="46741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August 30-September 1, 2023</a:t>
            </a:r>
            <a:endParaRPr lang="en-FM" sz="28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3BE2410-CFCE-DE5E-28A8-B1F6A40A1368}"/>
              </a:ext>
            </a:extLst>
          </p:cNvPr>
          <p:cNvSpPr txBox="1"/>
          <p:nvPr/>
        </p:nvSpPr>
        <p:spPr>
          <a:xfrm>
            <a:off x="3754874" y="4307443"/>
            <a:ext cx="46741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Weno, Chuuk</a:t>
            </a:r>
            <a:endParaRPr lang="en-FM" sz="2800" b="1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173391E-B969-BE7D-BA39-9636FFD3BF5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79" y="342138"/>
            <a:ext cx="1838144" cy="183032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D1BC2A8-9B05-3573-5078-F729C0F45BE8}"/>
              </a:ext>
            </a:extLst>
          </p:cNvPr>
          <p:cNvSpPr txBox="1"/>
          <p:nvPr/>
        </p:nvSpPr>
        <p:spPr>
          <a:xfrm>
            <a:off x="3007151" y="2622764"/>
            <a:ext cx="5938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chemeClr val="accent1">
                    <a:lumMod val="75000"/>
                  </a:schemeClr>
                </a:solidFill>
              </a:rPr>
              <a:t>8.3 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FSM Invasive Alien Species Project</a:t>
            </a:r>
            <a:endParaRPr lang="en-FM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600D996-6B2A-AD38-2148-665B58E713F0}"/>
              </a:ext>
            </a:extLst>
          </p:cNvPr>
          <p:cNvSpPr txBox="1"/>
          <p:nvPr/>
        </p:nvSpPr>
        <p:spPr>
          <a:xfrm>
            <a:off x="2466474" y="3091294"/>
            <a:ext cx="72189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</a:rPr>
              <a:t>Jorg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 Y. Anson, Project Manager, FSM R&amp;D</a:t>
            </a:r>
            <a:endParaRPr lang="en-FM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71284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>
            <a:extLst>
              <a:ext uri="{FF2B5EF4-FFF2-40B4-BE49-F238E27FC236}">
                <a16:creationId xmlns:a16="http://schemas.microsoft.com/office/drawing/2014/main" id="{CE5AFBD6-73CD-E977-9FAB-07920337101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1" t="91267" r="-1" b="1803"/>
          <a:stretch/>
        </p:blipFill>
        <p:spPr>
          <a:xfrm>
            <a:off x="-29729" y="0"/>
            <a:ext cx="12221729" cy="812555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45AB913-AE19-45DC-4552-2A64A4ADDE69}"/>
              </a:ext>
            </a:extLst>
          </p:cNvPr>
          <p:cNvSpPr txBox="1"/>
          <p:nvPr/>
        </p:nvSpPr>
        <p:spPr>
          <a:xfrm>
            <a:off x="2772677" y="128727"/>
            <a:ext cx="7314391" cy="523220"/>
          </a:xfrm>
          <a:prstGeom prst="rect">
            <a:avLst/>
          </a:prstGeom>
          <a:solidFill>
            <a:schemeClr val="accent1">
              <a:alpha val="0"/>
            </a:schemeClr>
          </a:solidFill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b="1" i="1" dirty="0"/>
              <a:t>“Enhancing Synergies for a Resilient Tomorrow”</a:t>
            </a:r>
            <a:endParaRPr lang="en-FM" sz="2800" b="1" i="1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EA9D88-61AA-6D3D-9173-C326CB2E1D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806" y="2083323"/>
            <a:ext cx="8007805" cy="4270343"/>
          </a:xfrm>
          <a:solidFill>
            <a:schemeClr val="bg1"/>
          </a:solidFill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4 Components:</a:t>
            </a:r>
          </a:p>
          <a:p>
            <a:r>
              <a:rPr lang="en-US" dirty="0"/>
              <a:t>Institutionalizing a governance framework for IAS prevention, control and enforcement across member states and in collaboration with other Micronesian nations</a:t>
            </a:r>
          </a:p>
          <a:p>
            <a:r>
              <a:rPr lang="en-US" dirty="0"/>
              <a:t>Raising awareness and strengthening capacity in IAS prevention and management</a:t>
            </a:r>
          </a:p>
          <a:p>
            <a:r>
              <a:rPr lang="en-US" dirty="0"/>
              <a:t>Demonstrating best practices in safeguarding biodiversity and food production systems from IAS</a:t>
            </a:r>
          </a:p>
          <a:p>
            <a:r>
              <a:rPr lang="en-US" dirty="0"/>
              <a:t>Knowledge management, monitoring and evaluation</a:t>
            </a:r>
          </a:p>
          <a:p>
            <a:pPr marL="0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FM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CB15E35-A89E-4FF5-2115-306C9A683C95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8" y="6607727"/>
            <a:ext cx="52617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1F59AFB-ACF3-6428-BF37-95DD6FAA7F13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456" y="6607728"/>
            <a:ext cx="486140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BB0D16D-7865-CB03-41C6-B9C4F5FFE28B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595" y="6607726"/>
            <a:ext cx="530160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25E20EE-768D-9578-9D0C-E9696D749AF4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2437" y="6609227"/>
            <a:ext cx="467066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087EA27-BE57-9AAC-2F68-607E760D3CDD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5572" y="6609227"/>
            <a:ext cx="488655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195B1CD-DBCA-31FB-6E03-70F4E0347B01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5635" y="6609227"/>
            <a:ext cx="517042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13A08AF-D8E3-D3E3-0238-C792BED9F933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0093" y="6609227"/>
            <a:ext cx="443501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519BEBB-8DFF-737D-255E-19E80EA14A7D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4480" y="6609226"/>
            <a:ext cx="45251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10BD4AE-F18C-C122-8355-703776FC2BF7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2105" y="6609225"/>
            <a:ext cx="52617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10B7FCC-06A1-3A77-F438-199AD361C229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7771" y="6609225"/>
            <a:ext cx="52629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C6C499D-3EB1-F1A4-90FE-720B5A9FEE5F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1813" y="6609224"/>
            <a:ext cx="530160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3D16202-5AAB-3E38-6194-4B02473468D9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671" y="6608540"/>
            <a:ext cx="539171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91C28BF1-BB4B-A9AD-B134-01FB6CB8DCC2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0835" y="6608882"/>
            <a:ext cx="52617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99294BB-BDE5-316F-061E-EABBF5C9BE21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3202" y="6608882"/>
            <a:ext cx="52629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F9AC36B5-9B68-4B51-E703-A4146E0FB290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8422" y="6608881"/>
            <a:ext cx="530160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BD7346DA-0CEB-B667-B3BF-FF8712D5F926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8022" y="6607725"/>
            <a:ext cx="490155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2F9D5296-A1EC-A0FF-4D84-C3A03DCF5D10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2855" y="6607725"/>
            <a:ext cx="52617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13FDE4F4-B8C2-0BF2-7115-27B7D81603F9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1258" y="6607725"/>
            <a:ext cx="52629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9A26BC4B-3E4D-7D1B-7148-EB45C6384EFA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1653" y="6607724"/>
            <a:ext cx="530160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1CA30A7A-0222-5552-BC66-90AE21DB276D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1366" y="6607724"/>
            <a:ext cx="490155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6359937C-53F2-0459-15B4-E82DA8A0758D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7018" y="6607724"/>
            <a:ext cx="52617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28B25B00-9D3E-8C44-B16E-4DF7968BBA05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2141" y="6607723"/>
            <a:ext cx="52629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AAB500DA-1ABE-C796-2127-A31A2AA6B13E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9283" y="6607723"/>
            <a:ext cx="481964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133BE191-D07C-82EC-464B-B9721559ACC0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1442" y="6607723"/>
            <a:ext cx="490155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6ABE1DCB-3481-E8C3-C42E-91E0B7398251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1721" y="6607723"/>
            <a:ext cx="52617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3E0A3A25-09C1-2E58-6B56-ADBDEB5FD402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7227" y="6607723"/>
            <a:ext cx="460174" cy="26758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5131901-AD7E-5323-0BF2-54F4A0A4A571}"/>
              </a:ext>
            </a:extLst>
          </p:cNvPr>
          <p:cNvSpPr txBox="1"/>
          <p:nvPr/>
        </p:nvSpPr>
        <p:spPr>
          <a:xfrm>
            <a:off x="155807" y="996381"/>
            <a:ext cx="11714789" cy="12141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7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Project Objective: To safeguard biodiversity in terrestrial and marine ecosystems and in agricultural and fisheries production systems from the impacts of invasive alien species in the FSM.</a:t>
            </a:r>
            <a:endParaRPr kumimoji="0" lang="en-US" sz="27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82BCDE1-E034-DB53-3E9E-FD298AAB355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63611" y="3157980"/>
            <a:ext cx="3751586" cy="1301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3142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o photo description available.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500" y="941282"/>
            <a:ext cx="12207499" cy="5683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" name="Rounded Rectangle 142"/>
          <p:cNvSpPr/>
          <p:nvPr/>
        </p:nvSpPr>
        <p:spPr>
          <a:xfrm>
            <a:off x="5387107" y="4798006"/>
            <a:ext cx="1937367" cy="403510"/>
          </a:xfrm>
          <a:prstGeom prst="roundRect">
            <a:avLst/>
          </a:prstGeom>
          <a:solidFill>
            <a:srgbClr val="F2BF6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0" name="Rounded Rectangle 149"/>
          <p:cNvSpPr/>
          <p:nvPr/>
        </p:nvSpPr>
        <p:spPr>
          <a:xfrm>
            <a:off x="9052149" y="5512181"/>
            <a:ext cx="2561431" cy="589184"/>
          </a:xfrm>
          <a:prstGeom prst="roundRect">
            <a:avLst/>
          </a:prstGeom>
          <a:solidFill>
            <a:srgbClr val="F2BF6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7" name="Rounded Rectangle 146"/>
          <p:cNvSpPr/>
          <p:nvPr/>
        </p:nvSpPr>
        <p:spPr>
          <a:xfrm>
            <a:off x="6317844" y="5788339"/>
            <a:ext cx="2543177" cy="403510"/>
          </a:xfrm>
          <a:prstGeom prst="roundRect">
            <a:avLst/>
          </a:prstGeom>
          <a:solidFill>
            <a:srgbClr val="F2BF6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8" name="Rounded Rectangle 147"/>
          <p:cNvSpPr/>
          <p:nvPr/>
        </p:nvSpPr>
        <p:spPr>
          <a:xfrm>
            <a:off x="8407763" y="4473643"/>
            <a:ext cx="2329641" cy="403510"/>
          </a:xfrm>
          <a:prstGeom prst="roundRect">
            <a:avLst/>
          </a:prstGeom>
          <a:solidFill>
            <a:srgbClr val="F2BF6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5" name="Rounded Rectangle 144"/>
          <p:cNvSpPr/>
          <p:nvPr/>
        </p:nvSpPr>
        <p:spPr>
          <a:xfrm>
            <a:off x="6546490" y="4313069"/>
            <a:ext cx="1441971" cy="403510"/>
          </a:xfrm>
          <a:prstGeom prst="roundRect">
            <a:avLst/>
          </a:prstGeom>
          <a:solidFill>
            <a:srgbClr val="F2BF6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6" name="Rounded Rectangle 145"/>
          <p:cNvSpPr/>
          <p:nvPr/>
        </p:nvSpPr>
        <p:spPr>
          <a:xfrm>
            <a:off x="6844091" y="5250253"/>
            <a:ext cx="1968402" cy="403510"/>
          </a:xfrm>
          <a:prstGeom prst="roundRect">
            <a:avLst/>
          </a:prstGeom>
          <a:solidFill>
            <a:srgbClr val="F2BF6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9" name="Rounded Rectangle 148"/>
          <p:cNvSpPr/>
          <p:nvPr/>
        </p:nvSpPr>
        <p:spPr>
          <a:xfrm>
            <a:off x="10018704" y="5023234"/>
            <a:ext cx="1243017" cy="403510"/>
          </a:xfrm>
          <a:prstGeom prst="roundRect">
            <a:avLst/>
          </a:prstGeom>
          <a:solidFill>
            <a:srgbClr val="F2BF6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9439710" y="5007383"/>
            <a:ext cx="24469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August 2023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Mid-Term Review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8861022" y="5504259"/>
            <a:ext cx="2901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July 2023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Most recent Project Steering Committee Meeting (5</a:t>
            </a:r>
            <a:r>
              <a:rPr kumimoji="0" lang="en-US" sz="12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SC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Mtg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6276351" y="5751932"/>
            <a:ext cx="26450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November 2021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  <a:r>
              <a:rPr kumimoji="0" lang="en-US" sz="12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Project Steering Committee Meeting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604837" y="5217192"/>
            <a:ext cx="24469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February 2022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Recruitment of 1</a:t>
            </a:r>
            <a:r>
              <a:rPr kumimoji="0" lang="en-US" sz="12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Project Staff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8276651" y="4445906"/>
            <a:ext cx="2595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May 2023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Project Team recruitment completed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285838" y="4307230"/>
            <a:ext cx="2032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September 2021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Inception Workshop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315118" y="4781784"/>
            <a:ext cx="2032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August 2021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Disbursement of 1</a:t>
            </a:r>
            <a:r>
              <a:rPr kumimoji="0" lang="en-US" sz="12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tranche</a:t>
            </a:r>
          </a:p>
        </p:txBody>
      </p:sp>
      <p:sp>
        <p:nvSpPr>
          <p:cNvPr id="3" name="Round Diagonal Corner Rectangle 2"/>
          <p:cNvSpPr/>
          <p:nvPr/>
        </p:nvSpPr>
        <p:spPr>
          <a:xfrm>
            <a:off x="28717" y="1289154"/>
            <a:ext cx="1197700" cy="464695"/>
          </a:xfrm>
          <a:prstGeom prst="round2DiagRect">
            <a:avLst/>
          </a:prstGeom>
          <a:solidFill>
            <a:srgbClr val="F2BF64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1781" y="1349660"/>
            <a:ext cx="10615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2018</a:t>
            </a:r>
          </a:p>
        </p:txBody>
      </p:sp>
      <p:sp>
        <p:nvSpPr>
          <p:cNvPr id="65" name="Round Diagonal Corner Rectangle 64"/>
          <p:cNvSpPr/>
          <p:nvPr/>
        </p:nvSpPr>
        <p:spPr>
          <a:xfrm>
            <a:off x="3407130" y="1302491"/>
            <a:ext cx="1197700" cy="464695"/>
          </a:xfrm>
          <a:prstGeom prst="round2DiagRect">
            <a:avLst/>
          </a:prstGeom>
          <a:solidFill>
            <a:srgbClr val="F2BF64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32998" y="4381432"/>
            <a:ext cx="2032416" cy="461665"/>
          </a:xfrm>
          <a:prstGeom prst="rect">
            <a:avLst/>
          </a:prstGeom>
          <a:solidFill>
            <a:srgbClr val="F2BF64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May 2020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Approved for implementation</a:t>
            </a:r>
          </a:p>
        </p:txBody>
      </p:sp>
      <p:cxnSp>
        <p:nvCxnSpPr>
          <p:cNvPr id="58" name="Straight Connector 57"/>
          <p:cNvCxnSpPr>
            <a:endCxn id="66" idx="1"/>
          </p:cNvCxnSpPr>
          <p:nvPr/>
        </p:nvCxnSpPr>
        <p:spPr>
          <a:xfrm flipV="1">
            <a:off x="7620276" y="1784676"/>
            <a:ext cx="825" cy="153015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ound Diagonal Corner Rectangle 65"/>
          <p:cNvSpPr/>
          <p:nvPr/>
        </p:nvSpPr>
        <p:spPr>
          <a:xfrm>
            <a:off x="7022251" y="1319981"/>
            <a:ext cx="1197700" cy="464695"/>
          </a:xfrm>
          <a:prstGeom prst="round2DiagRect">
            <a:avLst/>
          </a:prstGeom>
          <a:solidFill>
            <a:srgbClr val="F2BF64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51" name="Straight Connector 50"/>
          <p:cNvCxnSpPr/>
          <p:nvPr/>
        </p:nvCxnSpPr>
        <p:spPr>
          <a:xfrm flipV="1">
            <a:off x="10944059" y="1764833"/>
            <a:ext cx="14239" cy="177501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ound Diagonal Corner Rectangle 53"/>
          <p:cNvSpPr/>
          <p:nvPr/>
        </p:nvSpPr>
        <p:spPr>
          <a:xfrm>
            <a:off x="10344445" y="1330708"/>
            <a:ext cx="1197700" cy="464695"/>
          </a:xfrm>
          <a:prstGeom prst="round2DiagRect">
            <a:avLst/>
          </a:prstGeom>
          <a:solidFill>
            <a:srgbClr val="F2BF64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0412537" y="1352160"/>
            <a:ext cx="10615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2024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CE5AFBD6-73CD-E977-9FAB-07920337101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1" t="91267" r="-1" b="1803"/>
          <a:stretch/>
        </p:blipFill>
        <p:spPr>
          <a:xfrm>
            <a:off x="-29729" y="0"/>
            <a:ext cx="12221729" cy="812555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45AB913-AE19-45DC-4552-2A64A4ADDE69}"/>
              </a:ext>
            </a:extLst>
          </p:cNvPr>
          <p:cNvSpPr txBox="1"/>
          <p:nvPr/>
        </p:nvSpPr>
        <p:spPr>
          <a:xfrm>
            <a:off x="2772677" y="128727"/>
            <a:ext cx="7314391" cy="523220"/>
          </a:xfrm>
          <a:prstGeom prst="rect">
            <a:avLst/>
          </a:prstGeom>
          <a:solidFill>
            <a:schemeClr val="accent1">
              <a:alpha val="0"/>
            </a:schemeClr>
          </a:solidFill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“Enhancing Synergies for a Resilient Tomorrow”</a:t>
            </a:r>
            <a:endParaRPr kumimoji="0" lang="en-FM" sz="28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CB15E35-A89E-4FF5-2115-306C9A683C95}"/>
              </a:ext>
            </a:extLst>
          </p:cNvPr>
          <p:cNvPicPr/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8" y="6607727"/>
            <a:ext cx="52617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1F59AFB-ACF3-6428-BF37-95DD6FAA7F13}"/>
              </a:ext>
            </a:extLst>
          </p:cNvPr>
          <p:cNvPicPr/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456" y="6607728"/>
            <a:ext cx="486140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BB0D16D-7865-CB03-41C6-B9C4F5FFE28B}"/>
              </a:ext>
            </a:extLst>
          </p:cNvPr>
          <p:cNvPicPr/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595" y="6607726"/>
            <a:ext cx="530160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25E20EE-768D-9578-9D0C-E9696D749AF4}"/>
              </a:ext>
            </a:extLst>
          </p:cNvPr>
          <p:cNvPicPr/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2437" y="6609227"/>
            <a:ext cx="467066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087EA27-BE57-9AAC-2F68-607E760D3CDD}"/>
              </a:ext>
            </a:extLst>
          </p:cNvPr>
          <p:cNvPicPr/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5572" y="6609227"/>
            <a:ext cx="488655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195B1CD-DBCA-31FB-6E03-70F4E0347B01}"/>
              </a:ext>
            </a:extLst>
          </p:cNvPr>
          <p:cNvPicPr/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5635" y="6609227"/>
            <a:ext cx="517042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13A08AF-D8E3-D3E3-0238-C792BED9F933}"/>
              </a:ext>
            </a:extLst>
          </p:cNvPr>
          <p:cNvPicPr/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0093" y="6609227"/>
            <a:ext cx="443501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519BEBB-8DFF-737D-255E-19E80EA14A7D}"/>
              </a:ext>
            </a:extLst>
          </p:cNvPr>
          <p:cNvPicPr/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4480" y="6609226"/>
            <a:ext cx="45251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10BD4AE-F18C-C122-8355-703776FC2BF7}"/>
              </a:ext>
            </a:extLst>
          </p:cNvPr>
          <p:cNvPicPr/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2105" y="6609225"/>
            <a:ext cx="52617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10B7FCC-06A1-3A77-F438-199AD361C229}"/>
              </a:ext>
            </a:extLst>
          </p:cNvPr>
          <p:cNvPicPr/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7771" y="6609225"/>
            <a:ext cx="52629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C6C499D-3EB1-F1A4-90FE-720B5A9FEE5F}"/>
              </a:ext>
            </a:extLst>
          </p:cNvPr>
          <p:cNvPicPr/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1813" y="6609224"/>
            <a:ext cx="530160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3D16202-5AAB-3E38-6194-4B02473468D9}"/>
              </a:ext>
            </a:extLst>
          </p:cNvPr>
          <p:cNvPicPr/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671" y="6608540"/>
            <a:ext cx="539171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91C28BF1-BB4B-A9AD-B134-01FB6CB8DCC2}"/>
              </a:ext>
            </a:extLst>
          </p:cNvPr>
          <p:cNvPicPr/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0835" y="6608882"/>
            <a:ext cx="52617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99294BB-BDE5-316F-061E-EABBF5C9BE21}"/>
              </a:ext>
            </a:extLst>
          </p:cNvPr>
          <p:cNvPicPr/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3202" y="6608882"/>
            <a:ext cx="52629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F9AC36B5-9B68-4B51-E703-A4146E0FB290}"/>
              </a:ext>
            </a:extLst>
          </p:cNvPr>
          <p:cNvPicPr/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8422" y="6608881"/>
            <a:ext cx="530160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BD7346DA-0CEB-B667-B3BF-FF8712D5F926}"/>
              </a:ext>
            </a:extLst>
          </p:cNvPr>
          <p:cNvPicPr/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8022" y="6607725"/>
            <a:ext cx="490155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2F9D5296-A1EC-A0FF-4D84-C3A03DCF5D10}"/>
              </a:ext>
            </a:extLst>
          </p:cNvPr>
          <p:cNvPicPr/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2855" y="6607725"/>
            <a:ext cx="52617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13FDE4F4-B8C2-0BF2-7115-27B7D81603F9}"/>
              </a:ext>
            </a:extLst>
          </p:cNvPr>
          <p:cNvPicPr/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1258" y="6607725"/>
            <a:ext cx="52629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9A26BC4B-3E4D-7D1B-7148-EB45C6384EFA}"/>
              </a:ext>
            </a:extLst>
          </p:cNvPr>
          <p:cNvPicPr/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1653" y="6607724"/>
            <a:ext cx="530160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1CA30A7A-0222-5552-BC66-90AE21DB276D}"/>
              </a:ext>
            </a:extLst>
          </p:cNvPr>
          <p:cNvPicPr/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1366" y="6607724"/>
            <a:ext cx="490155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6359937C-53F2-0459-15B4-E82DA8A0758D}"/>
              </a:ext>
            </a:extLst>
          </p:cNvPr>
          <p:cNvPicPr/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7018" y="6607724"/>
            <a:ext cx="52617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28B25B00-9D3E-8C44-B16E-4DF7968BBA05}"/>
              </a:ext>
            </a:extLst>
          </p:cNvPr>
          <p:cNvPicPr/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2141" y="6607723"/>
            <a:ext cx="52629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AAB500DA-1ABE-C796-2127-A31A2AA6B13E}"/>
              </a:ext>
            </a:extLst>
          </p:cNvPr>
          <p:cNvPicPr/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9283" y="6607723"/>
            <a:ext cx="481964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133BE191-D07C-82EC-464B-B9721559ACC0}"/>
              </a:ext>
            </a:extLst>
          </p:cNvPr>
          <p:cNvPicPr/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1442" y="6607723"/>
            <a:ext cx="490155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6ABE1DCB-3481-E8C3-C42E-91E0B7398251}"/>
              </a:ext>
            </a:extLst>
          </p:cNvPr>
          <p:cNvPicPr/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1721" y="6607723"/>
            <a:ext cx="52617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3E0A3A25-09C1-2E58-6B56-ADBDEB5FD402}"/>
              </a:ext>
            </a:extLst>
          </p:cNvPr>
          <p:cNvPicPr/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7227" y="6607723"/>
            <a:ext cx="460174" cy="26758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Left Arrow 5"/>
          <p:cNvSpPr/>
          <p:nvPr/>
        </p:nvSpPr>
        <p:spPr>
          <a:xfrm rot="10800000">
            <a:off x="448437" y="3034570"/>
            <a:ext cx="11076373" cy="1132764"/>
          </a:xfrm>
          <a:prstGeom prst="leftArrow">
            <a:avLst/>
          </a:prstGeom>
          <a:solidFill>
            <a:srgbClr val="F2BF64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C000">
                  <a:lumMod val="40000"/>
                  <a:lumOff val="6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4" name="Straight Arrow Connector 43"/>
          <p:cNvCxnSpPr/>
          <p:nvPr/>
        </p:nvCxnSpPr>
        <p:spPr>
          <a:xfrm flipV="1">
            <a:off x="4368653" y="3923370"/>
            <a:ext cx="0" cy="461659"/>
          </a:xfrm>
          <a:prstGeom prst="straightConnector1">
            <a:avLst/>
          </a:prstGeom>
          <a:ln>
            <a:solidFill>
              <a:srgbClr val="D4820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H="1" flipV="1">
            <a:off x="6334339" y="3905759"/>
            <a:ext cx="1228" cy="903247"/>
          </a:xfrm>
          <a:prstGeom prst="straightConnector1">
            <a:avLst/>
          </a:prstGeom>
          <a:ln>
            <a:solidFill>
              <a:srgbClr val="D4820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39" idx="0"/>
          </p:cNvCxnSpPr>
          <p:nvPr/>
        </p:nvCxnSpPr>
        <p:spPr>
          <a:xfrm flipV="1">
            <a:off x="7302046" y="3958312"/>
            <a:ext cx="1124" cy="348918"/>
          </a:xfrm>
          <a:prstGeom prst="straightConnector1">
            <a:avLst/>
          </a:prstGeom>
          <a:ln>
            <a:solidFill>
              <a:srgbClr val="D4820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3344038" y="1337170"/>
            <a:ext cx="12429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2020</a:t>
            </a:r>
          </a:p>
        </p:txBody>
      </p:sp>
      <p:cxnSp>
        <p:nvCxnSpPr>
          <p:cNvPr id="46" name="Straight Connector 45"/>
          <p:cNvCxnSpPr/>
          <p:nvPr/>
        </p:nvCxnSpPr>
        <p:spPr>
          <a:xfrm flipV="1">
            <a:off x="448437" y="1764833"/>
            <a:ext cx="20019" cy="166758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V="1">
            <a:off x="3990619" y="1786329"/>
            <a:ext cx="11840" cy="151728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7019111" y="1354660"/>
            <a:ext cx="12429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2022</a:t>
            </a:r>
          </a:p>
        </p:txBody>
      </p:sp>
      <p:cxnSp>
        <p:nvCxnSpPr>
          <p:cNvPr id="86" name="Straight Connector 85"/>
          <p:cNvCxnSpPr/>
          <p:nvPr/>
        </p:nvCxnSpPr>
        <p:spPr>
          <a:xfrm>
            <a:off x="2049899" y="3317888"/>
            <a:ext cx="0" cy="40794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>
            <a:off x="2981530" y="3327164"/>
            <a:ext cx="0" cy="24330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>
            <a:off x="1217664" y="3320537"/>
            <a:ext cx="0" cy="24330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>
            <a:off x="5739582" y="3325906"/>
            <a:ext cx="0" cy="40794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>
            <a:off x="4842409" y="3323148"/>
            <a:ext cx="0" cy="24330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>
            <a:off x="6739392" y="3331166"/>
            <a:ext cx="0" cy="24330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>
            <a:off x="9236767" y="3321890"/>
            <a:ext cx="0" cy="40794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>
            <a:off x="8407764" y="3315123"/>
            <a:ext cx="0" cy="24330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>
            <a:off x="10148334" y="3323141"/>
            <a:ext cx="0" cy="24330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>
            <a:off x="3995002" y="3313872"/>
            <a:ext cx="0" cy="40794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7616518" y="3325904"/>
            <a:ext cx="0" cy="40794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>
            <a:off x="10949274" y="3325904"/>
            <a:ext cx="0" cy="40794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/>
          <p:cNvCxnSpPr/>
          <p:nvPr/>
        </p:nvCxnSpPr>
        <p:spPr>
          <a:xfrm flipH="1" flipV="1">
            <a:off x="10347025" y="3965874"/>
            <a:ext cx="7332" cy="1633404"/>
          </a:xfrm>
          <a:prstGeom prst="straightConnector1">
            <a:avLst/>
          </a:prstGeom>
          <a:ln>
            <a:solidFill>
              <a:srgbClr val="D4820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/>
          <p:cNvCxnSpPr/>
          <p:nvPr/>
        </p:nvCxnSpPr>
        <p:spPr>
          <a:xfrm flipV="1">
            <a:off x="9559973" y="3954296"/>
            <a:ext cx="1124" cy="348918"/>
          </a:xfrm>
          <a:prstGeom prst="straightConnector1">
            <a:avLst/>
          </a:prstGeom>
          <a:ln>
            <a:solidFill>
              <a:srgbClr val="D4820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/>
          <p:cNvCxnSpPr/>
          <p:nvPr/>
        </p:nvCxnSpPr>
        <p:spPr>
          <a:xfrm flipV="1">
            <a:off x="10663165" y="3973936"/>
            <a:ext cx="10576" cy="990314"/>
          </a:xfrm>
          <a:prstGeom prst="straightConnector1">
            <a:avLst/>
          </a:prstGeom>
          <a:ln>
            <a:solidFill>
              <a:srgbClr val="D4820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Arrow Connector 120"/>
          <p:cNvCxnSpPr/>
          <p:nvPr/>
        </p:nvCxnSpPr>
        <p:spPr>
          <a:xfrm flipV="1">
            <a:off x="7478177" y="3958580"/>
            <a:ext cx="19513" cy="1829759"/>
          </a:xfrm>
          <a:prstGeom prst="straightConnector1">
            <a:avLst/>
          </a:prstGeom>
          <a:ln>
            <a:solidFill>
              <a:srgbClr val="D4820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4-Point Star 129"/>
          <p:cNvSpPr/>
          <p:nvPr/>
        </p:nvSpPr>
        <p:spPr>
          <a:xfrm>
            <a:off x="6282204" y="3715414"/>
            <a:ext cx="109073" cy="145375"/>
          </a:xfrm>
          <a:prstGeom prst="star4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4" name="4-Point Star 133"/>
          <p:cNvSpPr/>
          <p:nvPr/>
        </p:nvSpPr>
        <p:spPr>
          <a:xfrm>
            <a:off x="4317035" y="3699368"/>
            <a:ext cx="109073" cy="145375"/>
          </a:xfrm>
          <a:prstGeom prst="star4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5" name="4-Point Star 134"/>
          <p:cNvSpPr/>
          <p:nvPr/>
        </p:nvSpPr>
        <p:spPr>
          <a:xfrm>
            <a:off x="7248728" y="3707390"/>
            <a:ext cx="109073" cy="145375"/>
          </a:xfrm>
          <a:prstGeom prst="star4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6" name="4-Point Star 135"/>
          <p:cNvSpPr/>
          <p:nvPr/>
        </p:nvSpPr>
        <p:spPr>
          <a:xfrm>
            <a:off x="7437220" y="3703382"/>
            <a:ext cx="109073" cy="145375"/>
          </a:xfrm>
          <a:prstGeom prst="star4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7" name="4-Point Star 136"/>
          <p:cNvSpPr/>
          <p:nvPr/>
        </p:nvSpPr>
        <p:spPr>
          <a:xfrm>
            <a:off x="7746036" y="3723432"/>
            <a:ext cx="109073" cy="145375"/>
          </a:xfrm>
          <a:prstGeom prst="star4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8" name="4-Point Star 137"/>
          <p:cNvSpPr/>
          <p:nvPr/>
        </p:nvSpPr>
        <p:spPr>
          <a:xfrm>
            <a:off x="9526350" y="3695407"/>
            <a:ext cx="109073" cy="145375"/>
          </a:xfrm>
          <a:prstGeom prst="star4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9" name="4-Point Star 138"/>
          <p:cNvSpPr/>
          <p:nvPr/>
        </p:nvSpPr>
        <p:spPr>
          <a:xfrm>
            <a:off x="10628331" y="3695248"/>
            <a:ext cx="109073" cy="145375"/>
          </a:xfrm>
          <a:prstGeom prst="star4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0" name="4-Point Star 139"/>
          <p:cNvSpPr/>
          <p:nvPr/>
        </p:nvSpPr>
        <p:spPr>
          <a:xfrm>
            <a:off x="10285554" y="3699368"/>
            <a:ext cx="109073" cy="145375"/>
          </a:xfrm>
          <a:prstGeom prst="star4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1" name="Rectangle 160"/>
          <p:cNvSpPr/>
          <p:nvPr/>
        </p:nvSpPr>
        <p:spPr>
          <a:xfrm>
            <a:off x="4525845" y="823486"/>
            <a:ext cx="26797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Progress since 2018</a:t>
            </a:r>
          </a:p>
        </p:txBody>
      </p:sp>
      <p:cxnSp>
        <p:nvCxnSpPr>
          <p:cNvPr id="165" name="Straight Arrow Connector 164"/>
          <p:cNvCxnSpPr/>
          <p:nvPr/>
        </p:nvCxnSpPr>
        <p:spPr>
          <a:xfrm flipV="1">
            <a:off x="7799401" y="3989856"/>
            <a:ext cx="10576" cy="990314"/>
          </a:xfrm>
          <a:prstGeom prst="straightConnector1">
            <a:avLst/>
          </a:prstGeom>
          <a:ln>
            <a:solidFill>
              <a:srgbClr val="D4820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40985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EA9D88-61AA-6D3D-9173-C326CB2E1D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122" y="941281"/>
            <a:ext cx="11811785" cy="566494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dirty="0"/>
              <a:t>Ongoing and upcoming projects and activities</a:t>
            </a:r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dirty="0"/>
              <a:t>Review, update and implement National Invasive Strategy and Action Plan and State IAS Taskforce Strategic Action Plans.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Procurement of Biosecurity equipment for FSM Air/Sea Ports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Renovation/refurbishment of biosecurity facilities 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Biosecurity Modular Training Program with the College of Micronesia-FSM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Development of a Biosecurity Information System with UNCTAD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Drafting of Rules and Regulations to operationalize Biosecurity Act of 2017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IAS awareness and outreach at demonstration sites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B1F62F-C3FC-52C7-C854-FC0B47CB1CA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8" y="6607727"/>
            <a:ext cx="52617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647152F-AE7A-3609-7D65-D3B0252B62CE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456" y="6607728"/>
            <a:ext cx="486140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CD037AA-8B2F-DBB1-FC2E-DB001BDE2696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595" y="6607726"/>
            <a:ext cx="530160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1DDC019-B543-9111-ADD6-0BDF73FA5008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2437" y="6609227"/>
            <a:ext cx="467066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B806AA2-9680-ACB2-A27E-79671DA3AAA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5572" y="6609227"/>
            <a:ext cx="488655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06D55FE-85B4-F426-6FA9-1165219F2947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5635" y="6609227"/>
            <a:ext cx="517042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25A24DE-73F1-EC1E-4D24-BBFC3BC06A1A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0093" y="6609227"/>
            <a:ext cx="443501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BD31263-F971-D76E-DBED-6F0DA995404E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4480" y="6609226"/>
            <a:ext cx="45251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F0F90A6-2977-981A-ACFB-A98A4687ACA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2105" y="6609225"/>
            <a:ext cx="52617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477B4C2-3F61-8E7F-E475-9E9C39C68AE8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7771" y="6609225"/>
            <a:ext cx="52629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38DD52C-904E-2A56-84D7-B0B289EB39D6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1813" y="6609224"/>
            <a:ext cx="530160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D1BF320-10B3-29D5-6CC1-6442BB1E3666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671" y="6608540"/>
            <a:ext cx="539171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B9C9FB2-C9A3-8D73-D8BA-A6FA8824608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0835" y="6608882"/>
            <a:ext cx="52617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BF1090F-484A-BA2D-4E66-5B14E469DB85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3202" y="6608882"/>
            <a:ext cx="52629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9C0A341-6E1B-0205-0F3F-ADC79C3062DD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8422" y="6608881"/>
            <a:ext cx="530160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4359C2B-F4F9-1FFE-28CD-5A08B5B09705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8022" y="6607725"/>
            <a:ext cx="490155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026500C-28A6-31CA-EBDE-CCB85DCCC6A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2855" y="6607725"/>
            <a:ext cx="52617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70136C8B-A69B-42F6-FB83-E087BAFDE1CA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1258" y="6607725"/>
            <a:ext cx="52629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9CE19C9E-14AF-375F-2099-E23AAC263C79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1653" y="6607724"/>
            <a:ext cx="530160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B6663F97-A3BC-3E09-00A3-8CCFA9EF2247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1366" y="6607724"/>
            <a:ext cx="490155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E724C7E1-4C4D-B81D-8FD4-0C041AE809F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7018" y="6607724"/>
            <a:ext cx="52617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9D7298C5-B950-1B29-F9AB-20A653279CC6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2141" y="6607723"/>
            <a:ext cx="52629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086817C7-B0D9-12AE-5447-17937E542ED3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9283" y="6607723"/>
            <a:ext cx="481964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5E750A15-8048-5298-95A4-A9A11994E820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1442" y="6607723"/>
            <a:ext cx="490155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A6A22128-F3E4-B0A1-FB27-9FF65CDC817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1721" y="6607723"/>
            <a:ext cx="52617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09715531-C57B-93BA-F506-DBF503B6C5FF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7227" y="6607723"/>
            <a:ext cx="460174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A155BA01-9C5E-FF6F-2738-98FD7FC4C43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1" t="91267" r="-1" b="1803"/>
          <a:stretch/>
        </p:blipFill>
        <p:spPr>
          <a:xfrm>
            <a:off x="-29729" y="0"/>
            <a:ext cx="12221729" cy="812555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B9B62D55-BE26-B165-36C3-FF01D7045EEA}"/>
              </a:ext>
            </a:extLst>
          </p:cNvPr>
          <p:cNvSpPr txBox="1"/>
          <p:nvPr/>
        </p:nvSpPr>
        <p:spPr>
          <a:xfrm>
            <a:off x="2772677" y="128727"/>
            <a:ext cx="7314391" cy="523220"/>
          </a:xfrm>
          <a:prstGeom prst="rect">
            <a:avLst/>
          </a:prstGeom>
          <a:solidFill>
            <a:schemeClr val="accent1">
              <a:alpha val="0"/>
            </a:schemeClr>
          </a:solidFill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b="1" i="1" dirty="0"/>
              <a:t>“Enhancing Synergies for a Resilient Tomorrow”</a:t>
            </a:r>
            <a:endParaRPr lang="en-FM" sz="2800" b="1" i="1" dirty="0"/>
          </a:p>
        </p:txBody>
      </p:sp>
    </p:spTree>
    <p:extLst>
      <p:ext uri="{BB962C8B-B14F-4D97-AF65-F5344CB8AC3E}">
        <p14:creationId xmlns:p14="http://schemas.microsoft.com/office/powerpoint/2010/main" val="8533018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EA9D88-61AA-6D3D-9173-C326CB2E1D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539" y="941281"/>
            <a:ext cx="11961063" cy="5505833"/>
          </a:xfrm>
        </p:spPr>
        <p:txBody>
          <a:bodyPr>
            <a:norm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b="1" dirty="0"/>
              <a:t>Challenges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lvl="1"/>
            <a:r>
              <a:rPr lang="en-US" dirty="0"/>
              <a:t>Delayed project inception and commencement of implementation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Border restrictions for Inter-State Travel during Covid-19 lockdown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Lack of Technical Support pertaining to Biosecurity in the FSM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Financial Systems/Modalities (UNDP vs. FSM)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A1F2635-D00A-520F-A5DA-AEB20EF4ECEB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8" y="6607727"/>
            <a:ext cx="52617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74E64FB-25A8-90FA-B581-73B1EDB54CCC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456" y="6607728"/>
            <a:ext cx="486140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6863617-F058-A44E-308C-27888D6776A3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595" y="6607726"/>
            <a:ext cx="530160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304EB3F-A0BB-6A71-533F-872EBF292D21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2437" y="6609227"/>
            <a:ext cx="467066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538FA89-2570-632E-580E-250DEC2E425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5572" y="6609227"/>
            <a:ext cx="488655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AB0972F-F31B-B845-F1CB-D5EE593E3AC2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5635" y="6609227"/>
            <a:ext cx="517042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24A8EF0-3B12-8D65-14AE-0F09E3072B90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0093" y="6609227"/>
            <a:ext cx="443501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8CD64EB-AB21-7B3F-B8AD-DF3BB1E48217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4480" y="6609226"/>
            <a:ext cx="45251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8FDBB94-19FB-71AD-F565-5D2DAEE00373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2105" y="6609225"/>
            <a:ext cx="52617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B2A70A8-2B32-FA0F-3C48-C769E6C5556E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7771" y="6609225"/>
            <a:ext cx="52629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429B709-C89A-B3C0-C6BD-95350423049B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1813" y="6609224"/>
            <a:ext cx="530160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827E738-5A5B-29DA-EB6B-A3971CDAEB44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671" y="6608540"/>
            <a:ext cx="539171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3618A58-407D-36F4-E41D-C91965801A3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0835" y="6608882"/>
            <a:ext cx="52617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D752620-C9E1-608C-59AB-62F9D9E77413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3202" y="6608882"/>
            <a:ext cx="52629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044793F-0594-6E37-F570-284189922A08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8422" y="6608881"/>
            <a:ext cx="530160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9E534EF-E296-D856-36F5-316D42307D14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8022" y="6607725"/>
            <a:ext cx="490155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38643D28-9513-04FF-FA6A-C52342F7863E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2855" y="6607725"/>
            <a:ext cx="52617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36A573F6-34AF-3233-0D54-8631FABC88A0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1258" y="6607725"/>
            <a:ext cx="52629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7A799C27-58C8-30EC-731E-90FA1F7B9DFE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1653" y="6607724"/>
            <a:ext cx="530160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8822C711-2459-1D3A-B914-081C3232D487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1366" y="6607724"/>
            <a:ext cx="490155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F884D70C-3E6E-B60A-4D94-FCD0A7D3D40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7018" y="6607724"/>
            <a:ext cx="52617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1D5DAD5B-B7A6-2267-2213-765A79A57F9B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2141" y="6607723"/>
            <a:ext cx="52629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E9885C77-5B67-D8E2-A49E-3D996B78593F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9283" y="6607723"/>
            <a:ext cx="481964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7870AA1C-F36C-266D-D111-7004540E0169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1442" y="6607723"/>
            <a:ext cx="490155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1B6BD132-34F7-6F4C-6E6B-463AC22FA7A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1721" y="6607723"/>
            <a:ext cx="52617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BE4BDB12-F729-E583-FE0E-07255895A2A1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7227" y="6607723"/>
            <a:ext cx="460174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DEF21DEE-4E80-EDB6-1477-F8F740DCBB3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1" t="91267" r="-1" b="1803"/>
          <a:stretch/>
        </p:blipFill>
        <p:spPr>
          <a:xfrm>
            <a:off x="-29729" y="0"/>
            <a:ext cx="12221729" cy="812555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5175AB69-2B86-409C-414D-A42C56877E09}"/>
              </a:ext>
            </a:extLst>
          </p:cNvPr>
          <p:cNvSpPr txBox="1"/>
          <p:nvPr/>
        </p:nvSpPr>
        <p:spPr>
          <a:xfrm>
            <a:off x="2772677" y="128727"/>
            <a:ext cx="7314391" cy="523220"/>
          </a:xfrm>
          <a:prstGeom prst="rect">
            <a:avLst/>
          </a:prstGeom>
          <a:solidFill>
            <a:schemeClr val="accent1">
              <a:alpha val="0"/>
            </a:schemeClr>
          </a:solidFill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b="1" i="1" dirty="0"/>
              <a:t>“Enhancing Synergies for a Resilient Tomorrow”</a:t>
            </a:r>
            <a:endParaRPr lang="en-FM" sz="2800" b="1" i="1" dirty="0"/>
          </a:p>
        </p:txBody>
      </p:sp>
    </p:spTree>
    <p:extLst>
      <p:ext uri="{BB962C8B-B14F-4D97-AF65-F5344CB8AC3E}">
        <p14:creationId xmlns:p14="http://schemas.microsoft.com/office/powerpoint/2010/main" val="17906245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EA9D88-61AA-6D3D-9173-C326CB2E1D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539" y="941281"/>
            <a:ext cx="11951636" cy="55058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Opportunities for collaboration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dirty="0"/>
              <a:t>Partnership Agreement with COM-FSM to develop and implement Biosecurity Training Program [Project Outcome 2.2]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Engage Small Grants Program/Micronesia Conservation Trust to support implementation of livelihood funding scheme [Project Outcome 3.2]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Partnership with SPC/UNCTAD to develop and implement the Biosecurity Information System [Project Outcome 4.1]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617DEED-9E5A-0E21-5446-633122B11A5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8" y="6607727"/>
            <a:ext cx="52617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9313409-438A-3449-823D-1B46FF455ED4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456" y="6607728"/>
            <a:ext cx="486140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7A680B9-196B-038B-1AE2-A47A5E2D59DF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595" y="6607726"/>
            <a:ext cx="530160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A125A87-D025-2CEF-5F0F-87FC6771A7AC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2437" y="6609227"/>
            <a:ext cx="467066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E8FCB82-4C05-C7A3-45AC-F1C8BF5902C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5572" y="6609227"/>
            <a:ext cx="488655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69704EC-84CB-2D15-B13E-516ECEF68135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5635" y="6609227"/>
            <a:ext cx="517042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0993007-3552-041C-101F-9F9EB71FC752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0093" y="6609227"/>
            <a:ext cx="443501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100CCCD-739E-E575-47E1-78D942293ABF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4480" y="6609226"/>
            <a:ext cx="45251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02336FB-5F45-27C0-29DC-AD0F53227DA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2105" y="6609225"/>
            <a:ext cx="52617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BFC6B5F-FF1F-B4C4-C309-974B129DA0B7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7771" y="6609225"/>
            <a:ext cx="52629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CCEBD72-16A3-6656-BB63-28D9AC9F11C8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1813" y="6609224"/>
            <a:ext cx="530160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3DFE057-7E0A-B682-D7CA-53821DA0C577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671" y="6608540"/>
            <a:ext cx="539171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5D09399-3AFD-3921-A822-4747101ECE8B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0835" y="6608882"/>
            <a:ext cx="52617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3EAB480-932A-8648-FBFF-6EAE0CA25414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3202" y="6608882"/>
            <a:ext cx="52629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6B3572C-3338-9775-F34C-F4BB16E24950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8422" y="6608881"/>
            <a:ext cx="530160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D5921C6-128C-FADB-84F4-4CBF27ABC82C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8022" y="6607725"/>
            <a:ext cx="490155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1ACA591-04FD-99EB-FA8E-C9D0083CB60D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2855" y="6607725"/>
            <a:ext cx="52617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343E8CEE-B687-D0B4-F46D-DB96D9CBE6FD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1258" y="6607725"/>
            <a:ext cx="52629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C1B26AE4-A136-22A9-B804-0C6D5955159B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1653" y="6607724"/>
            <a:ext cx="530160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CD2F6A16-B3E9-759E-520A-ECBF4AA34926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1366" y="6607724"/>
            <a:ext cx="490155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1F145C82-04B7-203B-3FAE-9295127EB4F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7018" y="6607724"/>
            <a:ext cx="52617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D303855D-D315-1A4F-6A04-58FECE5F18C6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2141" y="6607723"/>
            <a:ext cx="52629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EE8B009D-AD6D-E9B8-FDE3-3C0D65A1224B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9283" y="6607723"/>
            <a:ext cx="481964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E92549F4-99E6-E28D-8D6E-534CB73C34DA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1442" y="6607723"/>
            <a:ext cx="490155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9E24925E-8DA4-CD8B-430E-500EF398BAB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1721" y="6607723"/>
            <a:ext cx="52617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9C395327-EAB7-5449-3DB0-D72EDCCAD2A0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7227" y="6607723"/>
            <a:ext cx="460174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47740580-71EC-C042-A69D-D9ADE789F05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1" t="91267" r="-1" b="1803"/>
          <a:stretch/>
        </p:blipFill>
        <p:spPr>
          <a:xfrm>
            <a:off x="-29729" y="0"/>
            <a:ext cx="12221729" cy="812555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4E1F762F-9435-783B-8AF5-025BBC71C3F9}"/>
              </a:ext>
            </a:extLst>
          </p:cNvPr>
          <p:cNvSpPr txBox="1"/>
          <p:nvPr/>
        </p:nvSpPr>
        <p:spPr>
          <a:xfrm>
            <a:off x="2772677" y="128727"/>
            <a:ext cx="7314391" cy="523220"/>
          </a:xfrm>
          <a:prstGeom prst="rect">
            <a:avLst/>
          </a:prstGeom>
          <a:solidFill>
            <a:schemeClr val="accent1">
              <a:alpha val="0"/>
            </a:schemeClr>
          </a:solidFill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b="1" i="1" dirty="0"/>
              <a:t>“Enhancing Synergies for a Resilient Tomorrow”</a:t>
            </a:r>
            <a:endParaRPr lang="en-FM" sz="2800" b="1" i="1" dirty="0"/>
          </a:p>
        </p:txBody>
      </p:sp>
    </p:spTree>
    <p:extLst>
      <p:ext uri="{BB962C8B-B14F-4D97-AF65-F5344CB8AC3E}">
        <p14:creationId xmlns:p14="http://schemas.microsoft.com/office/powerpoint/2010/main" val="14843664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EA9D88-61AA-6D3D-9173-C326CB2E1D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539" y="1014141"/>
            <a:ext cx="11998770" cy="54329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Recommendations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dirty="0"/>
              <a:t>Expand UN Spot Check threshold requirement from $50,000 to $500,000.</a:t>
            </a:r>
          </a:p>
          <a:p>
            <a:pPr marL="457200" lvl="1" indent="0">
              <a:buFont typeface="Arial" panose="020B0604020202020204" pitchFamily="34" charset="0"/>
              <a:buNone/>
            </a:pPr>
            <a:endParaRPr lang="en-US" dirty="0"/>
          </a:p>
          <a:p>
            <a:pPr lvl="1"/>
            <a:r>
              <a:rPr lang="en-US" dirty="0"/>
              <a:t>Replicate World Bank Central Implementation Unit under FSM DOFA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Allocate funds for salary from the General Fund as co-financing to ensure timely Project inception and kickoff in Year 1 of Project life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Design multi-year contract agreements with Project Staff, if legally applicable, to ensure long term commitment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14044A7-6E6E-9705-A39A-1FF5181A7FE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8" y="6607727"/>
            <a:ext cx="52617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534F419-0DC2-84B0-30FB-EE24F1DE940B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456" y="6607728"/>
            <a:ext cx="486140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A89EC23-04AF-F6C2-B067-7F375F59D685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595" y="6607726"/>
            <a:ext cx="530160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C407284-233B-7EAB-7AC3-F4DB870FE9C3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2437" y="6609227"/>
            <a:ext cx="467066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1A8CD43-DC46-A708-9682-D8E5BD36617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5572" y="6609227"/>
            <a:ext cx="488655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7FC7EBD-50CD-EEDA-3255-D922B970A988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5635" y="6609227"/>
            <a:ext cx="517042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C30CB6F-B687-7D97-3F8C-B5CD68AFDDFD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0093" y="6609227"/>
            <a:ext cx="443501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700A798-CD46-3806-C17F-8418DA6E17CC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4480" y="6609226"/>
            <a:ext cx="45251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9D684B6-9D5E-3D11-CC40-30FD5BCBADF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2105" y="6609225"/>
            <a:ext cx="52617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B4407A8-4799-5030-204C-C350FAB1E913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7771" y="6609225"/>
            <a:ext cx="52629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4452DC5-CE9F-B86B-1A88-4E97F81325B3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1813" y="6609224"/>
            <a:ext cx="530160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2F48AFA-4795-84B4-69E5-69185BEE2745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671" y="6608540"/>
            <a:ext cx="539171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094E2A9-DC33-8B7B-0D3E-74E1B35BFD5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0835" y="6608882"/>
            <a:ext cx="52617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DFF5D5A-0F16-69F8-716B-A51CC8B75B7D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3202" y="6608882"/>
            <a:ext cx="52629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17E0936-BFF3-6C9C-7287-FE4E7553B007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8422" y="6608881"/>
            <a:ext cx="530160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6188FF0-7574-3277-5166-76C9D0D3D759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8022" y="6607725"/>
            <a:ext cx="490155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D38AD9E-FD66-151B-B512-8A93EA72FD1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2855" y="6607725"/>
            <a:ext cx="52617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BF121DE-E19F-3481-5069-DAECB34A8047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1258" y="6607725"/>
            <a:ext cx="52629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80150ABD-F8D8-32A2-A1FB-83B734292A76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1653" y="6607724"/>
            <a:ext cx="530160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2C1413D6-6F00-3CA8-BA95-303080482E33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1366" y="6607724"/>
            <a:ext cx="490155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6B5A16FA-7E5D-1A2C-642B-9C8D8FAE530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7018" y="6607724"/>
            <a:ext cx="52617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4AC8DD35-2F0B-20DD-CE22-86E783F8391F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2141" y="6607723"/>
            <a:ext cx="52629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8FEFCC40-9245-BE3A-2D4D-ADF3B952FAD5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9283" y="6607723"/>
            <a:ext cx="481964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2A67558B-D0AF-BB8A-8875-AD0551F1EAE6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1442" y="6607723"/>
            <a:ext cx="490155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81875355-A16C-7918-EDF2-596EC148636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1721" y="6607723"/>
            <a:ext cx="52617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1EF7C44E-105E-7F96-183B-7CD551EEDDD0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7227" y="6607723"/>
            <a:ext cx="460174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5F2F84DC-45AB-2542-8688-E2D51255E75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1" t="91267" r="-1" b="1803"/>
          <a:stretch/>
        </p:blipFill>
        <p:spPr>
          <a:xfrm>
            <a:off x="-29729" y="0"/>
            <a:ext cx="12221729" cy="812555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1C743C2E-ED10-39BF-4DE3-36FD91DD56C8}"/>
              </a:ext>
            </a:extLst>
          </p:cNvPr>
          <p:cNvSpPr txBox="1"/>
          <p:nvPr/>
        </p:nvSpPr>
        <p:spPr>
          <a:xfrm>
            <a:off x="2772677" y="128727"/>
            <a:ext cx="7314391" cy="523220"/>
          </a:xfrm>
          <a:prstGeom prst="rect">
            <a:avLst/>
          </a:prstGeom>
          <a:solidFill>
            <a:schemeClr val="accent1">
              <a:alpha val="0"/>
            </a:schemeClr>
          </a:solidFill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b="1" i="1" dirty="0"/>
              <a:t>“Enhancing Synergies for a Resilient Tomorrow”</a:t>
            </a:r>
            <a:endParaRPr lang="en-FM" sz="2800" b="1" i="1" dirty="0"/>
          </a:p>
        </p:txBody>
      </p:sp>
    </p:spTree>
    <p:extLst>
      <p:ext uri="{BB962C8B-B14F-4D97-AF65-F5344CB8AC3E}">
        <p14:creationId xmlns:p14="http://schemas.microsoft.com/office/powerpoint/2010/main" val="40525190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0B1F62F-C3FC-52C7-C854-FC0B47CB1CA0}"/>
              </a:ext>
            </a:extLst>
          </p:cNvPr>
          <p:cNvPicPr/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8" y="6607727"/>
            <a:ext cx="52617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647152F-AE7A-3609-7D65-D3B0252B62CE}"/>
              </a:ext>
            </a:extLst>
          </p:cNvPr>
          <p:cNvPicPr/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456" y="6607728"/>
            <a:ext cx="486140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CD037AA-8B2F-DBB1-FC2E-DB001BDE2696}"/>
              </a:ext>
            </a:extLst>
          </p:cNvPr>
          <p:cNvPicPr/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595" y="6607726"/>
            <a:ext cx="530160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1DDC019-B543-9111-ADD6-0BDF73FA5008}"/>
              </a:ext>
            </a:extLst>
          </p:cNvPr>
          <p:cNvPicPr/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2437" y="6609227"/>
            <a:ext cx="467066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B806AA2-9680-ACB2-A27E-79671DA3AAA9}"/>
              </a:ext>
            </a:extLst>
          </p:cNvPr>
          <p:cNvPicPr/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5572" y="6609227"/>
            <a:ext cx="488655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06D55FE-85B4-F426-6FA9-1165219F2947}"/>
              </a:ext>
            </a:extLst>
          </p:cNvPr>
          <p:cNvPicPr/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5635" y="6609227"/>
            <a:ext cx="517042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25A24DE-73F1-EC1E-4D24-BBFC3BC06A1A}"/>
              </a:ext>
            </a:extLst>
          </p:cNvPr>
          <p:cNvPicPr/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0093" y="6609227"/>
            <a:ext cx="443501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BD31263-F971-D76E-DBED-6F0DA995404E}"/>
              </a:ext>
            </a:extLst>
          </p:cNvPr>
          <p:cNvPicPr/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4480" y="6609226"/>
            <a:ext cx="45251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F0F90A6-2977-981A-ACFB-A98A4687ACA7}"/>
              </a:ext>
            </a:extLst>
          </p:cNvPr>
          <p:cNvPicPr/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2105" y="6609225"/>
            <a:ext cx="52617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477B4C2-3F61-8E7F-E475-9E9C39C68AE8}"/>
              </a:ext>
            </a:extLst>
          </p:cNvPr>
          <p:cNvPicPr/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7771" y="6609225"/>
            <a:ext cx="52629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38DD52C-904E-2A56-84D7-B0B289EB39D6}"/>
              </a:ext>
            </a:extLst>
          </p:cNvPr>
          <p:cNvPicPr/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1813" y="6609224"/>
            <a:ext cx="530160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D1BF320-10B3-29D5-6CC1-6442BB1E3666}"/>
              </a:ext>
            </a:extLst>
          </p:cNvPr>
          <p:cNvPicPr/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671" y="6608540"/>
            <a:ext cx="539171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B9C9FB2-C9A3-8D73-D8BA-A6FA88246084}"/>
              </a:ext>
            </a:extLst>
          </p:cNvPr>
          <p:cNvPicPr/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0835" y="6608882"/>
            <a:ext cx="52617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BF1090F-484A-BA2D-4E66-5B14E469DB85}"/>
              </a:ext>
            </a:extLst>
          </p:cNvPr>
          <p:cNvPicPr/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3202" y="6608882"/>
            <a:ext cx="52629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9C0A341-6E1B-0205-0F3F-ADC79C3062DD}"/>
              </a:ext>
            </a:extLst>
          </p:cNvPr>
          <p:cNvPicPr/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8422" y="6608881"/>
            <a:ext cx="530160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4359C2B-F4F9-1FFE-28CD-5A08B5B09705}"/>
              </a:ext>
            </a:extLst>
          </p:cNvPr>
          <p:cNvPicPr/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8022" y="6607725"/>
            <a:ext cx="490155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026500C-28A6-31CA-EBDE-CCB85DCCC6A1}"/>
              </a:ext>
            </a:extLst>
          </p:cNvPr>
          <p:cNvPicPr/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2855" y="6607725"/>
            <a:ext cx="52617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70136C8B-A69B-42F6-FB83-E087BAFDE1CA}"/>
              </a:ext>
            </a:extLst>
          </p:cNvPr>
          <p:cNvPicPr/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1258" y="6607725"/>
            <a:ext cx="52629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9CE19C9E-14AF-375F-2099-E23AAC263C79}"/>
              </a:ext>
            </a:extLst>
          </p:cNvPr>
          <p:cNvPicPr/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1653" y="6607724"/>
            <a:ext cx="530160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B6663F97-A3BC-3E09-00A3-8CCFA9EF2247}"/>
              </a:ext>
            </a:extLst>
          </p:cNvPr>
          <p:cNvPicPr/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1366" y="6607724"/>
            <a:ext cx="490155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E724C7E1-4C4D-B81D-8FD4-0C041AE809F8}"/>
              </a:ext>
            </a:extLst>
          </p:cNvPr>
          <p:cNvPicPr/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7018" y="6607724"/>
            <a:ext cx="52617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9D7298C5-B950-1B29-F9AB-20A653279CC6}"/>
              </a:ext>
            </a:extLst>
          </p:cNvPr>
          <p:cNvPicPr/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2141" y="6607723"/>
            <a:ext cx="52629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086817C7-B0D9-12AE-5447-17937E542ED3}"/>
              </a:ext>
            </a:extLst>
          </p:cNvPr>
          <p:cNvPicPr/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9283" y="6607723"/>
            <a:ext cx="481964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5E750A15-8048-5298-95A4-A9A11994E820}"/>
              </a:ext>
            </a:extLst>
          </p:cNvPr>
          <p:cNvPicPr/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1442" y="6607723"/>
            <a:ext cx="490155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A6A22128-F3E4-B0A1-FB27-9FF65CDC8172}"/>
              </a:ext>
            </a:extLst>
          </p:cNvPr>
          <p:cNvPicPr/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1721" y="6607723"/>
            <a:ext cx="52617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09715531-C57B-93BA-F506-DBF503B6C5FF}"/>
              </a:ext>
            </a:extLst>
          </p:cNvPr>
          <p:cNvPicPr/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7227" y="6607723"/>
            <a:ext cx="460174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A155BA01-9C5E-FF6F-2738-98FD7FC4C43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1" t="91267" r="-1" b="1803"/>
          <a:stretch/>
        </p:blipFill>
        <p:spPr>
          <a:xfrm>
            <a:off x="-29729" y="0"/>
            <a:ext cx="12221729" cy="812555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B9B62D55-BE26-B165-36C3-FF01D7045EEA}"/>
              </a:ext>
            </a:extLst>
          </p:cNvPr>
          <p:cNvSpPr txBox="1"/>
          <p:nvPr/>
        </p:nvSpPr>
        <p:spPr>
          <a:xfrm>
            <a:off x="2772677" y="128727"/>
            <a:ext cx="7314391" cy="523220"/>
          </a:xfrm>
          <a:prstGeom prst="rect">
            <a:avLst/>
          </a:prstGeom>
          <a:solidFill>
            <a:schemeClr val="accent1">
              <a:alpha val="0"/>
            </a:schemeClr>
          </a:solidFill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“Enhancing Synergies for a Resilient Tomorrow”</a:t>
            </a:r>
            <a:endParaRPr kumimoji="0" lang="en-FM" sz="28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4" name="Picture 2" descr="No photo description available."/>
          <p:cNvPicPr>
            <a:picLocks noGrp="1" noChangeAspect="1" noChangeArrowheads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500" y="832190"/>
            <a:ext cx="12207499" cy="5792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Rectangle 35"/>
          <p:cNvSpPr/>
          <p:nvPr/>
        </p:nvSpPr>
        <p:spPr>
          <a:xfrm>
            <a:off x="5359965" y="1156472"/>
            <a:ext cx="14720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KakaKiKu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!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4098919-7B52-5933-5AD2-FB22263362C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5055" y="2865748"/>
            <a:ext cx="3021890" cy="1052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7244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1104</TotalTime>
  <Words>473</Words>
  <Application>Microsoft Macintosh PowerPoint</Application>
  <PresentationFormat>Widescreen</PresentationFormat>
  <Paragraphs>84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Arial Black</vt:lpstr>
      <vt:lpstr>Calibri</vt:lpstr>
      <vt:lpstr>Calibri Light</vt:lpstr>
      <vt:lpstr>Office Theme</vt:lpstr>
      <vt:lpstr>3rd Joint Environment and Risk Management Platform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R.Nash</dc:creator>
  <cp:lastModifiedBy>Rosalinda Yatilman</cp:lastModifiedBy>
  <cp:revision>15</cp:revision>
  <dcterms:created xsi:type="dcterms:W3CDTF">2023-08-01T02:39:00Z</dcterms:created>
  <dcterms:modified xsi:type="dcterms:W3CDTF">2023-08-29T04:43:49Z</dcterms:modified>
</cp:coreProperties>
</file>