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media/image6.jpg" ContentType="image/png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7" r:id="rId2"/>
    <p:sldId id="256" r:id="rId3"/>
    <p:sldId id="258" r:id="rId4"/>
    <p:sldId id="260" r:id="rId5"/>
    <p:sldId id="261" r:id="rId6"/>
    <p:sldId id="262" r:id="rId7"/>
    <p:sldId id="263" r:id="rId8"/>
  </p:sldIdLst>
  <p:sldSz cx="12192000" cy="6858000"/>
  <p:notesSz cx="6858000" cy="9144000"/>
  <p:defaultTextStyle>
    <a:defPPr>
      <a:defRPr lang="en-FM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244"/>
    <p:restoredTop sz="94656"/>
  </p:normalViewPr>
  <p:slideViewPr>
    <p:cSldViewPr snapToGrid="0">
      <p:cViewPr varScale="1">
        <p:scale>
          <a:sx n="77" d="100"/>
          <a:sy n="77" d="100"/>
        </p:scale>
        <p:origin x="192" y="8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FM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480710-7682-4E66-A3C2-243D35150580}" type="datetimeFigureOut">
              <a:rPr lang="en-FM" smtClean="0"/>
              <a:t>8/31/23</a:t>
            </a:fld>
            <a:endParaRPr lang="en-FM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FM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FM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FM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B64EC0-AC93-47F0-8B5C-277A528EB23B}" type="slidenum">
              <a:rPr lang="en-FM" smtClean="0"/>
              <a:t>‹#›</a:t>
            </a:fld>
            <a:endParaRPr lang="en-FM" dirty="0"/>
          </a:p>
        </p:txBody>
      </p:sp>
    </p:spTree>
    <p:extLst>
      <p:ext uri="{BB962C8B-B14F-4D97-AF65-F5344CB8AC3E}">
        <p14:creationId xmlns:p14="http://schemas.microsoft.com/office/powerpoint/2010/main" val="24850425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FM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B64EC0-AC93-47F0-8B5C-277A528EB23B}" type="slidenum">
              <a:rPr lang="en-FM" smtClean="0"/>
              <a:t>2</a:t>
            </a:fld>
            <a:endParaRPr lang="en-FM" dirty="0"/>
          </a:p>
        </p:txBody>
      </p:sp>
    </p:spTree>
    <p:extLst>
      <p:ext uri="{BB962C8B-B14F-4D97-AF65-F5344CB8AC3E}">
        <p14:creationId xmlns:p14="http://schemas.microsoft.com/office/powerpoint/2010/main" val="13239536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DFC312-A56B-3F8F-C8A2-FDDB2FAB391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FM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12E1131-B56A-24A6-5E1D-0BE8175D46F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FM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F0D5FE-DB91-BCF8-0A11-1868D8D3EC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7BC71-67A2-40CF-A793-E678043B93CF}" type="datetimeFigureOut">
              <a:rPr lang="en-FM" smtClean="0"/>
              <a:t>8/31/23</a:t>
            </a:fld>
            <a:endParaRPr lang="en-FM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C10FED-EB65-1BC1-8CC7-17913337A9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FM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CDD5F2-45EC-0CD0-CEEB-619FEAB08E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D5C0D-D7C4-4F57-8078-055CE04983B7}" type="slidenum">
              <a:rPr lang="en-FM" smtClean="0"/>
              <a:t>‹#›</a:t>
            </a:fld>
            <a:endParaRPr lang="en-FM" dirty="0"/>
          </a:p>
        </p:txBody>
      </p:sp>
    </p:spTree>
    <p:extLst>
      <p:ext uri="{BB962C8B-B14F-4D97-AF65-F5344CB8AC3E}">
        <p14:creationId xmlns:p14="http://schemas.microsoft.com/office/powerpoint/2010/main" val="1384306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6D4CEB-E8C2-5A83-C25F-28DA61DE9A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FM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48D6703-D20B-76BC-01E3-ABCA068DCE3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FM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A74B234-B471-B899-857E-A39801A066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7BC71-67A2-40CF-A793-E678043B93CF}" type="datetimeFigureOut">
              <a:rPr lang="en-FM" smtClean="0"/>
              <a:t>8/31/23</a:t>
            </a:fld>
            <a:endParaRPr lang="en-FM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C6A3FA-6000-0149-576E-AF13E42CE4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FM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3CB55F2-BBA6-D67A-DCFB-606019E7F3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D5C0D-D7C4-4F57-8078-055CE04983B7}" type="slidenum">
              <a:rPr lang="en-FM" smtClean="0"/>
              <a:t>‹#›</a:t>
            </a:fld>
            <a:endParaRPr lang="en-FM" dirty="0"/>
          </a:p>
        </p:txBody>
      </p:sp>
    </p:spTree>
    <p:extLst>
      <p:ext uri="{BB962C8B-B14F-4D97-AF65-F5344CB8AC3E}">
        <p14:creationId xmlns:p14="http://schemas.microsoft.com/office/powerpoint/2010/main" val="5311726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D6AE709-7157-F677-FAC0-1508D65AF77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FM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181CA95-EBDA-8ACC-9010-A25B0B699B5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FM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90DCA1A-EE68-CEFB-662C-262A3FCAEB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7BC71-67A2-40CF-A793-E678043B93CF}" type="datetimeFigureOut">
              <a:rPr lang="en-FM" smtClean="0"/>
              <a:t>8/31/23</a:t>
            </a:fld>
            <a:endParaRPr lang="en-FM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A4AF61-44F0-B8EC-324C-00FE08A772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FM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D04425-807A-6A42-2C82-C4C07D27ED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D5C0D-D7C4-4F57-8078-055CE04983B7}" type="slidenum">
              <a:rPr lang="en-FM" smtClean="0"/>
              <a:t>‹#›</a:t>
            </a:fld>
            <a:endParaRPr lang="en-FM" dirty="0"/>
          </a:p>
        </p:txBody>
      </p:sp>
    </p:spTree>
    <p:extLst>
      <p:ext uri="{BB962C8B-B14F-4D97-AF65-F5344CB8AC3E}">
        <p14:creationId xmlns:p14="http://schemas.microsoft.com/office/powerpoint/2010/main" val="3358376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05AA7A-0801-B0B2-D711-C3CBBAD062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FM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51C986-8AA2-0CC5-CD98-673309F07D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FM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D43277-EC17-A028-EBA5-B95A818809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7BC71-67A2-40CF-A793-E678043B93CF}" type="datetimeFigureOut">
              <a:rPr lang="en-FM" smtClean="0"/>
              <a:t>8/31/23</a:t>
            </a:fld>
            <a:endParaRPr lang="en-FM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444295-9969-ACA1-D560-BCDFA48AF4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FM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A97A9C-0E7D-9332-EA4E-CBBA72F80D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D5C0D-D7C4-4F57-8078-055CE04983B7}" type="slidenum">
              <a:rPr lang="en-FM" smtClean="0"/>
              <a:t>‹#›</a:t>
            </a:fld>
            <a:endParaRPr lang="en-FM" dirty="0"/>
          </a:p>
        </p:txBody>
      </p:sp>
    </p:spTree>
    <p:extLst>
      <p:ext uri="{BB962C8B-B14F-4D97-AF65-F5344CB8AC3E}">
        <p14:creationId xmlns:p14="http://schemas.microsoft.com/office/powerpoint/2010/main" val="26735242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11DE9D-0EBF-900C-7A2F-128CBBE4FB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FM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4FE598B-EE31-8676-533F-8BC362C7CE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6EF884-7C57-9CAA-F8CB-77CC6EE6A8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7BC71-67A2-40CF-A793-E678043B93CF}" type="datetimeFigureOut">
              <a:rPr lang="en-FM" smtClean="0"/>
              <a:t>8/31/23</a:t>
            </a:fld>
            <a:endParaRPr lang="en-FM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57AD1C4-8E64-2613-9D7A-AF9400B9F6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FM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4FEB6D-4B3A-6AE8-2C39-39E0023FB2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D5C0D-D7C4-4F57-8078-055CE04983B7}" type="slidenum">
              <a:rPr lang="en-FM" smtClean="0"/>
              <a:t>‹#›</a:t>
            </a:fld>
            <a:endParaRPr lang="en-FM" dirty="0"/>
          </a:p>
        </p:txBody>
      </p:sp>
    </p:spTree>
    <p:extLst>
      <p:ext uri="{BB962C8B-B14F-4D97-AF65-F5344CB8AC3E}">
        <p14:creationId xmlns:p14="http://schemas.microsoft.com/office/powerpoint/2010/main" val="20827110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5E73C1-3BAA-2566-5480-29EA5828A1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FM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827054-670E-79A5-2F81-EE4CA787DFF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FM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6E1F6DE-233E-44F2-E058-FFE1173CCE7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FM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5564478-AF11-DB27-D83E-98ABCC8B79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7BC71-67A2-40CF-A793-E678043B93CF}" type="datetimeFigureOut">
              <a:rPr lang="en-FM" smtClean="0"/>
              <a:t>8/31/23</a:t>
            </a:fld>
            <a:endParaRPr lang="en-FM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8084F48-2496-D538-9332-CD85DCA810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FM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878CE99-DD90-8FA7-D484-97D122663F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D5C0D-D7C4-4F57-8078-055CE04983B7}" type="slidenum">
              <a:rPr lang="en-FM" smtClean="0"/>
              <a:t>‹#›</a:t>
            </a:fld>
            <a:endParaRPr lang="en-FM" dirty="0"/>
          </a:p>
        </p:txBody>
      </p:sp>
    </p:spTree>
    <p:extLst>
      <p:ext uri="{BB962C8B-B14F-4D97-AF65-F5344CB8AC3E}">
        <p14:creationId xmlns:p14="http://schemas.microsoft.com/office/powerpoint/2010/main" val="26745885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B52F08-79A2-B411-B978-2C2DB0FED0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FM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4244FD1-E400-E4F3-DEE6-F1EADA5951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28D8485-E1DF-E9DB-40DC-2D7ECE55DBF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FM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CB2D0B5-3E1D-C1AD-729A-A3D24F1D947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94BB7A3-6393-51EC-7A42-BE923DB26CF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FM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6BE9BD7-DAA1-BA0A-88EF-9102817E91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7BC71-67A2-40CF-A793-E678043B93CF}" type="datetimeFigureOut">
              <a:rPr lang="en-FM" smtClean="0"/>
              <a:t>8/31/23</a:t>
            </a:fld>
            <a:endParaRPr lang="en-FM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2E2C260-8FAE-D859-D227-36D1DF64AE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FM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99906F9-3C3D-D803-CECC-2FB230117D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D5C0D-D7C4-4F57-8078-055CE04983B7}" type="slidenum">
              <a:rPr lang="en-FM" smtClean="0"/>
              <a:t>‹#›</a:t>
            </a:fld>
            <a:endParaRPr lang="en-FM" dirty="0"/>
          </a:p>
        </p:txBody>
      </p:sp>
    </p:spTree>
    <p:extLst>
      <p:ext uri="{BB962C8B-B14F-4D97-AF65-F5344CB8AC3E}">
        <p14:creationId xmlns:p14="http://schemas.microsoft.com/office/powerpoint/2010/main" val="11945916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797845-30C6-5FB1-53FD-97FE133DE7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FM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BDFA9D5-059D-3BDE-5996-91422CC150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7BC71-67A2-40CF-A793-E678043B93CF}" type="datetimeFigureOut">
              <a:rPr lang="en-FM" smtClean="0"/>
              <a:t>8/31/23</a:t>
            </a:fld>
            <a:endParaRPr lang="en-FM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F51C613-196C-4C46-5B9D-2F2AB9B8F7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FM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3DA213C-5BDA-0671-D25C-4BEF39725E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D5C0D-D7C4-4F57-8078-055CE04983B7}" type="slidenum">
              <a:rPr lang="en-FM" smtClean="0"/>
              <a:t>‹#›</a:t>
            </a:fld>
            <a:endParaRPr lang="en-FM" dirty="0"/>
          </a:p>
        </p:txBody>
      </p:sp>
    </p:spTree>
    <p:extLst>
      <p:ext uri="{BB962C8B-B14F-4D97-AF65-F5344CB8AC3E}">
        <p14:creationId xmlns:p14="http://schemas.microsoft.com/office/powerpoint/2010/main" val="12272258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DBFA5AB-A90E-60D1-0590-6B0DC0A6CA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7BC71-67A2-40CF-A793-E678043B93CF}" type="datetimeFigureOut">
              <a:rPr lang="en-FM" smtClean="0"/>
              <a:t>8/31/23</a:t>
            </a:fld>
            <a:endParaRPr lang="en-FM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6D96D4E-C93B-7447-DB85-BF21AEE56D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FM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5AFBF8B-F061-F0B6-1DCB-61DEA07F5F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D5C0D-D7C4-4F57-8078-055CE04983B7}" type="slidenum">
              <a:rPr lang="en-FM" smtClean="0"/>
              <a:t>‹#›</a:t>
            </a:fld>
            <a:endParaRPr lang="en-FM" dirty="0"/>
          </a:p>
        </p:txBody>
      </p:sp>
    </p:spTree>
    <p:extLst>
      <p:ext uri="{BB962C8B-B14F-4D97-AF65-F5344CB8AC3E}">
        <p14:creationId xmlns:p14="http://schemas.microsoft.com/office/powerpoint/2010/main" val="42035295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83BFF9-ED6E-348B-1A43-FE8E391076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FM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D36B92-4F69-CFBA-958E-80B2C8B599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FM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C7F126D-E3B6-3C65-8810-A4A538DE795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B11A5DF-7724-1B64-5AF7-EDD20A6DBA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7BC71-67A2-40CF-A793-E678043B93CF}" type="datetimeFigureOut">
              <a:rPr lang="en-FM" smtClean="0"/>
              <a:t>8/31/23</a:t>
            </a:fld>
            <a:endParaRPr lang="en-FM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2D415CB-79C6-8C16-8440-D13379ED5B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FM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0840B99-FFE2-A866-6F55-CEF588787E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D5C0D-D7C4-4F57-8078-055CE04983B7}" type="slidenum">
              <a:rPr lang="en-FM" smtClean="0"/>
              <a:t>‹#›</a:t>
            </a:fld>
            <a:endParaRPr lang="en-FM" dirty="0"/>
          </a:p>
        </p:txBody>
      </p:sp>
    </p:spTree>
    <p:extLst>
      <p:ext uri="{BB962C8B-B14F-4D97-AF65-F5344CB8AC3E}">
        <p14:creationId xmlns:p14="http://schemas.microsoft.com/office/powerpoint/2010/main" val="22432161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7D18A5-4CFE-8745-4B88-2F0DEEFBDB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FM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F36CF08-1CCF-C7B6-C68B-FFB3B25D730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FM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44C5C16-4A9E-F1F7-06B3-544A15BD5E1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0BDA499-674E-A165-F885-D16CC40EDA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7BC71-67A2-40CF-A793-E678043B93CF}" type="datetimeFigureOut">
              <a:rPr lang="en-FM" smtClean="0"/>
              <a:t>8/31/23</a:t>
            </a:fld>
            <a:endParaRPr lang="en-FM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0092CB0-E441-0884-1EDB-C5692CF6C1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FM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F212AE2-42C2-2E5B-888E-3E97C06217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D5C0D-D7C4-4F57-8078-055CE04983B7}" type="slidenum">
              <a:rPr lang="en-FM" smtClean="0"/>
              <a:t>‹#›</a:t>
            </a:fld>
            <a:endParaRPr lang="en-FM" dirty="0"/>
          </a:p>
        </p:txBody>
      </p:sp>
    </p:spTree>
    <p:extLst>
      <p:ext uri="{BB962C8B-B14F-4D97-AF65-F5344CB8AC3E}">
        <p14:creationId xmlns:p14="http://schemas.microsoft.com/office/powerpoint/2010/main" val="5613591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41000"/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8081D3E-8A8A-8AB7-AA05-48303DC0C8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FM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71DD8E4-515A-65B9-7AAD-F14DD7C12C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FM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432AABF-A1D9-A023-144B-94FE0C9B5EB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87BC71-67A2-40CF-A793-E678043B93CF}" type="datetimeFigureOut">
              <a:rPr lang="en-FM" smtClean="0"/>
              <a:t>8/31/23</a:t>
            </a:fld>
            <a:endParaRPr lang="en-FM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04F1B0-CC41-D4F9-463E-7E152B72183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FM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85E551-8F71-4C3E-FADA-FBAB903AF81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6D5C0D-D7C4-4F57-8078-055CE04983B7}" type="slidenum">
              <a:rPr lang="en-FM" smtClean="0"/>
              <a:t>‹#›</a:t>
            </a:fld>
            <a:endParaRPr lang="en-FM" dirty="0"/>
          </a:p>
        </p:txBody>
      </p:sp>
    </p:spTree>
    <p:extLst>
      <p:ext uri="{BB962C8B-B14F-4D97-AF65-F5344CB8AC3E}">
        <p14:creationId xmlns:p14="http://schemas.microsoft.com/office/powerpoint/2010/main" val="23882017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FM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13" Type="http://schemas.openxmlformats.org/officeDocument/2006/relationships/image" Target="../media/image16.jpg"/><Relationship Id="rId3" Type="http://schemas.openxmlformats.org/officeDocument/2006/relationships/image" Target="../media/image1.jpg"/><Relationship Id="rId7" Type="http://schemas.openxmlformats.org/officeDocument/2006/relationships/image" Target="../media/image10.png"/><Relationship Id="rId12" Type="http://schemas.openxmlformats.org/officeDocument/2006/relationships/image" Target="../media/image1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9.png"/><Relationship Id="rId11" Type="http://schemas.openxmlformats.org/officeDocument/2006/relationships/image" Target="../media/image14.jpg"/><Relationship Id="rId5" Type="http://schemas.openxmlformats.org/officeDocument/2006/relationships/image" Target="../media/image8.png"/><Relationship Id="rId10" Type="http://schemas.openxmlformats.org/officeDocument/2006/relationships/image" Target="../media/image13.jpeg"/><Relationship Id="rId4" Type="http://schemas.openxmlformats.org/officeDocument/2006/relationships/image" Target="../media/image7.png"/><Relationship Id="rId9" Type="http://schemas.openxmlformats.org/officeDocument/2006/relationships/image" Target="../media/image12.jpeg"/><Relationship Id="rId14" Type="http://schemas.openxmlformats.org/officeDocument/2006/relationships/image" Target="../media/image17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.jp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.jp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.jp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.jp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.jp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80000"/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8FECA3-3B56-E8E4-1B6C-CC0AB76831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4050" y="365125"/>
            <a:ext cx="10069749" cy="1325563"/>
          </a:xfrm>
          <a:effectLst>
            <a:outerShdw blurRad="50800" dist="38100" dir="16200000" rotWithShape="0">
              <a:schemeClr val="bg1"/>
            </a:outerShdw>
          </a:effectLst>
        </p:spPr>
        <p:txBody>
          <a:bodyPr>
            <a:normAutofit/>
          </a:bodyPr>
          <a:lstStyle/>
          <a:p>
            <a:pPr algn="ctr"/>
            <a:r>
              <a:rPr lang="en-US" sz="3600" u="sng" dirty="0">
                <a:latin typeface="Arial Black" panose="020B0A04020102020204" pitchFamily="34" charset="0"/>
              </a:rPr>
              <a:t>3</a:t>
            </a:r>
            <a:r>
              <a:rPr lang="en-US" sz="3600" u="sng" baseline="30000" dirty="0">
                <a:latin typeface="Arial Black" panose="020B0A04020102020204" pitchFamily="34" charset="0"/>
              </a:rPr>
              <a:t>rd</a:t>
            </a:r>
            <a:r>
              <a:rPr lang="en-US" sz="3600" u="sng" dirty="0">
                <a:latin typeface="Arial Black" panose="020B0A04020102020204" pitchFamily="34" charset="0"/>
              </a:rPr>
              <a:t> Joint Environment and Risk Management Platform</a:t>
            </a:r>
            <a:endParaRPr lang="en-FM" sz="3600" u="sng" dirty="0">
              <a:latin typeface="Arial Black" panose="020B0A04020102020204" pitchFamily="34" charset="0"/>
            </a:endParaRP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9F6AB6D-13B1-9A33-9E23-DB3CAB6D7AC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94929" y="5251884"/>
            <a:ext cx="2259062" cy="1194832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F0DE3C8-C1DE-9B5D-800B-618BCB94B519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7137" y="5254533"/>
            <a:ext cx="2260732" cy="119483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EF7EDBC-B625-64E3-F9B8-AC6C54AE8C1D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9567" y="5254067"/>
            <a:ext cx="2385298" cy="119264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E3C3F5E-949A-359A-34A0-36149943DFFF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345" y="5257183"/>
            <a:ext cx="2260731" cy="1189533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E133D77-E3CF-BB5A-383A-16C9053117C7}"/>
              </a:ext>
            </a:extLst>
          </p:cNvPr>
          <p:cNvSpPr txBox="1"/>
          <p:nvPr/>
        </p:nvSpPr>
        <p:spPr>
          <a:xfrm>
            <a:off x="2331341" y="1732789"/>
            <a:ext cx="7771592" cy="553998"/>
          </a:xfrm>
          <a:prstGeom prst="rect">
            <a:avLst/>
          </a:prstGeom>
          <a:noFill/>
          <a:effectLst>
            <a:outerShdw blurRad="50800" dist="50800" dir="5400000" algn="ctr" rotWithShape="0">
              <a:schemeClr val="bg1">
                <a:alpha val="68000"/>
              </a:scheme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3000" b="1" i="1" dirty="0"/>
              <a:t>“Enhancing Synergies for a Resilient Tomorrow”</a:t>
            </a:r>
            <a:endParaRPr lang="en-FM" sz="3000" b="1" i="1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397E90A-AAEE-6FCF-321C-A72D945B0264}"/>
              </a:ext>
            </a:extLst>
          </p:cNvPr>
          <p:cNvSpPr txBox="1"/>
          <p:nvPr/>
        </p:nvSpPr>
        <p:spPr>
          <a:xfrm>
            <a:off x="3754874" y="3859322"/>
            <a:ext cx="46741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/>
              <a:t>August 30-September 1, 2023</a:t>
            </a:r>
            <a:endParaRPr lang="en-FM" sz="2800" b="1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3BE2410-CFCE-DE5E-28A8-B1F6A40A1368}"/>
              </a:ext>
            </a:extLst>
          </p:cNvPr>
          <p:cNvSpPr txBox="1"/>
          <p:nvPr/>
        </p:nvSpPr>
        <p:spPr>
          <a:xfrm>
            <a:off x="3754874" y="4307443"/>
            <a:ext cx="46741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/>
              <a:t>Weno, Chuuk</a:t>
            </a:r>
            <a:endParaRPr lang="en-FM" sz="2800" b="1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C173391E-B969-BE7D-BA39-9636FFD3BF5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579" y="342138"/>
            <a:ext cx="1838144" cy="1830321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ACA228C7-4253-4DC0-3C14-972677DE85DE}"/>
              </a:ext>
            </a:extLst>
          </p:cNvPr>
          <p:cNvSpPr txBox="1"/>
          <p:nvPr/>
        </p:nvSpPr>
        <p:spPr>
          <a:xfrm>
            <a:off x="2869809" y="2622764"/>
            <a:ext cx="638673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chemeClr val="accent1">
                    <a:lumMod val="75000"/>
                  </a:schemeClr>
                </a:solidFill>
              </a:rPr>
              <a:t>8.2 FSM Adaptation Fund (AF) Project</a:t>
            </a:r>
            <a:endParaRPr lang="en-FM" sz="28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810D1B9-C48B-DD9F-C892-142E2E8CE0D6}"/>
              </a:ext>
            </a:extLst>
          </p:cNvPr>
          <p:cNvSpPr txBox="1"/>
          <p:nvPr/>
        </p:nvSpPr>
        <p:spPr>
          <a:xfrm>
            <a:off x="1540041" y="3070885"/>
            <a:ext cx="930041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chemeClr val="accent1">
                    <a:lumMod val="75000"/>
                  </a:schemeClr>
                </a:solidFill>
              </a:rPr>
              <a:t>Jason Louis, Communications Officer, DECEM</a:t>
            </a:r>
            <a:endParaRPr lang="en-FM" sz="2800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71284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Picture 36">
            <a:extLst>
              <a:ext uri="{FF2B5EF4-FFF2-40B4-BE49-F238E27FC236}">
                <a16:creationId xmlns:a16="http://schemas.microsoft.com/office/drawing/2014/main" id="{CE5AFBD6-73CD-E977-9FAB-07920337101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81" t="91267" r="-1" b="1803"/>
          <a:stretch/>
        </p:blipFill>
        <p:spPr>
          <a:xfrm>
            <a:off x="-29729" y="0"/>
            <a:ext cx="12221729" cy="812555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45AB913-AE19-45DC-4552-2A64A4ADDE69}"/>
              </a:ext>
            </a:extLst>
          </p:cNvPr>
          <p:cNvSpPr txBox="1"/>
          <p:nvPr/>
        </p:nvSpPr>
        <p:spPr>
          <a:xfrm>
            <a:off x="2772677" y="128727"/>
            <a:ext cx="7314391" cy="523220"/>
          </a:xfrm>
          <a:prstGeom prst="rect">
            <a:avLst/>
          </a:prstGeom>
          <a:solidFill>
            <a:schemeClr val="accent1">
              <a:alpha val="0"/>
            </a:schemeClr>
          </a:solidFill>
          <a:effectLst>
            <a:outerShdw blurRad="50800" dist="50800" dir="5400000" algn="ctr" rotWithShape="0">
              <a:schemeClr val="bg1"/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800" b="1" i="1" dirty="0"/>
              <a:t>“Enhancing Synergies for a Resilient Tomorrow”</a:t>
            </a:r>
            <a:endParaRPr lang="en-FM" sz="2800" b="1" i="1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1" y="812556"/>
            <a:ext cx="11787898" cy="495740"/>
          </a:xfrm>
        </p:spPr>
        <p:txBody>
          <a:bodyPr>
            <a:normAutofit fontScale="90000"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200" dirty="0"/>
              <a:t>Progress since 2018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8EA9D88-61AA-6D3D-9173-C326CB2E1D6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319976" y="1308297"/>
            <a:ext cx="8903390" cy="5297926"/>
          </a:xfrm>
          <a:solidFill>
            <a:schemeClr val="bg1"/>
          </a:solidFill>
        </p:spPr>
        <p:txBody>
          <a:bodyPr>
            <a:normAutofit/>
          </a:bodyPr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0" y="1308296"/>
            <a:ext cx="3418916" cy="5297929"/>
          </a:xfrm>
        </p:spPr>
        <p:txBody>
          <a:bodyPr>
            <a:normAutofit/>
          </a:bodyPr>
          <a:lstStyle/>
          <a:p>
            <a:r>
              <a:rPr lang="en-US" sz="2000" dirty="0"/>
              <a:t>Achievements and Progress</a:t>
            </a:r>
          </a:p>
          <a:p>
            <a:pPr lvl="1"/>
            <a:r>
              <a:rPr lang="en-US" sz="1600" dirty="0"/>
              <a:t>Legislative review for national and state institutional and policy frameworks </a:t>
            </a:r>
          </a:p>
          <a:p>
            <a:pPr lvl="1"/>
            <a:r>
              <a:rPr lang="en-US" sz="1600" dirty="0"/>
              <a:t>AF Project </a:t>
            </a:r>
          </a:p>
          <a:p>
            <a:pPr lvl="2"/>
            <a:r>
              <a:rPr lang="en-US" sz="1200" dirty="0"/>
              <a:t>sites registered on GIS/GPS</a:t>
            </a:r>
          </a:p>
          <a:p>
            <a:pPr lvl="2"/>
            <a:r>
              <a:rPr lang="en-US" sz="1200" dirty="0"/>
              <a:t>Community involvement </a:t>
            </a:r>
          </a:p>
          <a:p>
            <a:pPr lvl="1"/>
            <a:r>
              <a:rPr lang="en-US" sz="1600" dirty="0"/>
              <a:t>YAP, CHUUK, POHNPEI</a:t>
            </a:r>
          </a:p>
          <a:p>
            <a:pPr lvl="2"/>
            <a:r>
              <a:rPr lang="en-US" sz="1200" dirty="0"/>
              <a:t>WATER INFRASTRUCTURE improvement, renovations, and repairs.</a:t>
            </a:r>
          </a:p>
          <a:p>
            <a:pPr lvl="1"/>
            <a:r>
              <a:rPr lang="en-US" sz="1600" dirty="0"/>
              <a:t>POHNPEI </a:t>
            </a:r>
          </a:p>
          <a:p>
            <a:pPr lvl="2"/>
            <a:r>
              <a:rPr lang="en-US" sz="1200" dirty="0"/>
              <a:t>WATER MANAGEMENT PLAN for Kapingamarangi and Nukuoro completed</a:t>
            </a:r>
          </a:p>
          <a:p>
            <a:pPr lvl="1"/>
            <a:r>
              <a:rPr lang="en-US" sz="1600" dirty="0"/>
              <a:t>KOSRAE</a:t>
            </a:r>
          </a:p>
          <a:p>
            <a:pPr lvl="2"/>
            <a:r>
              <a:rPr lang="en-US" sz="1200" dirty="0"/>
              <a:t>Environment &amp; Social Impact Assessment (ESIA) for coastal protection work drafted</a:t>
            </a:r>
          </a:p>
          <a:p>
            <a:pPr lvl="2"/>
            <a:r>
              <a:rPr lang="en-US" sz="1200" dirty="0"/>
              <a:t>Inland road design in final stages of completion </a:t>
            </a:r>
            <a:endParaRPr lang="en-US" sz="1600" dirty="0"/>
          </a:p>
          <a:p>
            <a:pPr lvl="1"/>
            <a:endParaRPr lang="en-US" sz="1600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CB15E35-A89E-4FF5-2115-306C9A683C95}"/>
              </a:ext>
            </a:extLst>
          </p:cNvPr>
          <p:cNvPicPr/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8" y="6607727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11F59AFB-ACF3-6428-BF37-95DD6FAA7F13}"/>
              </a:ext>
            </a:extLst>
          </p:cNvPr>
          <p:cNvPicPr/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456" y="6607728"/>
            <a:ext cx="48614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8BB0D16D-7865-CB03-41C6-B9C4F5FFE28B}"/>
              </a:ext>
            </a:extLst>
          </p:cNvPr>
          <p:cNvPicPr/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3595" y="6607726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725E20EE-768D-9578-9D0C-E9696D749AF4}"/>
              </a:ext>
            </a:extLst>
          </p:cNvPr>
          <p:cNvPicPr/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2437" y="6609227"/>
            <a:ext cx="467066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B087EA27-BE57-9AAC-2F68-607E760D3CDD}"/>
              </a:ext>
            </a:extLst>
          </p:cNvPr>
          <p:cNvPicPr/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5572" y="6609227"/>
            <a:ext cx="4886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C195B1CD-DBCA-31FB-6E03-70F4E0347B01}"/>
              </a:ext>
            </a:extLst>
          </p:cNvPr>
          <p:cNvPicPr/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5635" y="6609227"/>
            <a:ext cx="517042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513A08AF-D8E3-D3E3-0238-C792BED9F933}"/>
              </a:ext>
            </a:extLst>
          </p:cNvPr>
          <p:cNvPicPr/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0093" y="6609227"/>
            <a:ext cx="443501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B519BEBB-8DFF-737D-255E-19E80EA14A7D}"/>
              </a:ext>
            </a:extLst>
          </p:cNvPr>
          <p:cNvPicPr/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4480" y="6609226"/>
            <a:ext cx="45251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910BD4AE-F18C-C122-8355-703776FC2BF7}"/>
              </a:ext>
            </a:extLst>
          </p:cNvPr>
          <p:cNvPicPr/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2105" y="6609225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D10B7FCC-06A1-3A77-F438-199AD361C229}"/>
              </a:ext>
            </a:extLst>
          </p:cNvPr>
          <p:cNvPicPr/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7771" y="6609225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1C6C499D-3EB1-F1A4-90FE-720B5A9FEE5F}"/>
              </a:ext>
            </a:extLst>
          </p:cNvPr>
          <p:cNvPicPr/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1813" y="6609224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23D16202-5AAB-3E38-6194-4B02473468D9}"/>
              </a:ext>
            </a:extLst>
          </p:cNvPr>
          <p:cNvPicPr/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7671" y="6608540"/>
            <a:ext cx="539171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91C28BF1-BB4B-A9AD-B134-01FB6CB8DCC2}"/>
              </a:ext>
            </a:extLst>
          </p:cNvPr>
          <p:cNvPicPr/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0835" y="6608882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B99294BB-BDE5-316F-061E-EABBF5C9BE21}"/>
              </a:ext>
            </a:extLst>
          </p:cNvPr>
          <p:cNvPicPr/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3202" y="6608882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F9AC36B5-9B68-4B51-E703-A4146E0FB290}"/>
              </a:ext>
            </a:extLst>
          </p:cNvPr>
          <p:cNvPicPr/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8422" y="6608881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BD7346DA-0CEB-B667-B3BF-FF8712D5F926}"/>
              </a:ext>
            </a:extLst>
          </p:cNvPr>
          <p:cNvPicPr/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8022" y="6607725"/>
            <a:ext cx="4901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2F9D5296-A1EC-A0FF-4D84-C3A03DCF5D10}"/>
              </a:ext>
            </a:extLst>
          </p:cNvPr>
          <p:cNvPicPr/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2855" y="6607725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13FDE4F4-B8C2-0BF2-7115-27B7D81603F9}"/>
              </a:ext>
            </a:extLst>
          </p:cNvPr>
          <p:cNvPicPr/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1258" y="6607725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9A26BC4B-3E4D-7D1B-7148-EB45C6384EFA}"/>
              </a:ext>
            </a:extLst>
          </p:cNvPr>
          <p:cNvPicPr/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1653" y="6607724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1CA30A7A-0222-5552-BC66-90AE21DB276D}"/>
              </a:ext>
            </a:extLst>
          </p:cNvPr>
          <p:cNvPicPr/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1366" y="6607724"/>
            <a:ext cx="4901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6359937C-53F2-0459-15B4-E82DA8A0758D}"/>
              </a:ext>
            </a:extLst>
          </p:cNvPr>
          <p:cNvPicPr/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7018" y="6607724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28B25B00-9D3E-8C44-B16E-4DF7968BBA05}"/>
              </a:ext>
            </a:extLst>
          </p:cNvPr>
          <p:cNvPicPr/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62141" y="6607723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AAB500DA-1ABE-C796-2127-A31A2AA6B13E}"/>
              </a:ext>
            </a:extLst>
          </p:cNvPr>
          <p:cNvPicPr/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283" y="6607723"/>
            <a:ext cx="481964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133BE191-D07C-82EC-464B-B9721559ACC0}"/>
              </a:ext>
            </a:extLst>
          </p:cNvPr>
          <p:cNvPicPr/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11442" y="6607723"/>
            <a:ext cx="4901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6ABE1DCB-3481-E8C3-C42E-91E0B7398251}"/>
              </a:ext>
            </a:extLst>
          </p:cNvPr>
          <p:cNvPicPr/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61721" y="6607723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3E0A3A25-09C1-2E58-6B56-ADBDEB5FD402}"/>
              </a:ext>
            </a:extLst>
          </p:cNvPr>
          <p:cNvPicPr/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37227" y="6607723"/>
            <a:ext cx="460174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8916" y="1336427"/>
            <a:ext cx="2826409" cy="1811363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2954" y="1336427"/>
            <a:ext cx="2956925" cy="1823395"/>
          </a:xfrm>
          <a:prstGeom prst="rect">
            <a:avLst/>
          </a:prstGeom>
        </p:spPr>
      </p:pic>
      <p:pic>
        <p:nvPicPr>
          <p:cNvPr id="40" name="Picture 39"/>
          <p:cNvPicPr>
            <a:picLocks noChangeAspect="1"/>
          </p:cNvPicPr>
          <p:nvPr/>
        </p:nvPicPr>
        <p:blipFill>
          <a:blip r:embed="rId10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9879" y="1336426"/>
            <a:ext cx="2746076" cy="1820393"/>
          </a:xfrm>
          <a:prstGeom prst="rect">
            <a:avLst/>
          </a:prstGeom>
        </p:spPr>
      </p:pic>
      <p:pic>
        <p:nvPicPr>
          <p:cNvPr id="41" name="Picture 40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8917" y="3147790"/>
            <a:ext cx="2936452" cy="1747767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1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7767" y="3159822"/>
            <a:ext cx="5588188" cy="1735735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1287" y="4895557"/>
            <a:ext cx="5040365" cy="1690541"/>
          </a:xfrm>
          <a:prstGeom prst="rect">
            <a:avLst/>
          </a:prstGeom>
        </p:spPr>
      </p:pic>
      <p:pic>
        <p:nvPicPr>
          <p:cNvPr id="45" name="Picture 44"/>
          <p:cNvPicPr>
            <a:picLocks noChangeAspect="1"/>
          </p:cNvPicPr>
          <p:nvPr/>
        </p:nvPicPr>
        <p:blipFill>
          <a:blip r:embed="rId1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4051" y="4895557"/>
            <a:ext cx="3501904" cy="16905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73142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8EA9D88-61AA-6D3D-9173-C326CB2E1D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0832" y="941281"/>
            <a:ext cx="11764075" cy="5505833"/>
          </a:xfrm>
        </p:spPr>
        <p:txBody>
          <a:bodyPr>
            <a:normAutofit fontScale="92500"/>
          </a:bodyPr>
          <a:lstStyle/>
          <a:p>
            <a:r>
              <a:rPr lang="en-US" dirty="0"/>
              <a:t>Ongoing and upcoming projects and activities</a:t>
            </a:r>
          </a:p>
          <a:p>
            <a:pPr marL="0" indent="0">
              <a:buNone/>
            </a:pPr>
            <a:endParaRPr lang="en-US" dirty="0"/>
          </a:p>
          <a:p>
            <a:pPr lvl="1"/>
            <a:r>
              <a:rPr lang="en-US" dirty="0"/>
              <a:t>(ON-GOING) Repairs and improvements to Water Harvesting and Storage Systems (WHSS) in Woleai &amp; Eauripik (YAP), Satowan &amp; Lekinioch (CHUUK), and Nukuoro &amp; Kapingamarangi (POHNPEI) 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(ON-GOING) New installations of WHSS at AF Project target sites of Yap, Chuuk, and Pohnpei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(UPCOMING) Coastal protection work for Mosral &amp; Paal in Kosrae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(UPCOMING) Self Composting Toilets for target sites of Yap, Chuuk, and Pohnpei</a:t>
            </a:r>
          </a:p>
          <a:p>
            <a:pPr lvl="1"/>
            <a:r>
              <a:rPr lang="en-US" dirty="0"/>
              <a:t>(UPCOMING) Target sites visits to monitor and evaluate progress of project</a:t>
            </a:r>
          </a:p>
          <a:p>
            <a:pPr marL="457200" lvl="1" indent="0">
              <a:buNone/>
            </a:pPr>
            <a:endParaRPr lang="en-US" dirty="0"/>
          </a:p>
          <a:p>
            <a:pPr marL="457200" lvl="1" indent="0">
              <a:buNone/>
            </a:pPr>
            <a:endParaRPr lang="en-US" dirty="0"/>
          </a:p>
          <a:p>
            <a:pPr lvl="1"/>
            <a:endParaRPr lang="en-US" dirty="0"/>
          </a:p>
          <a:p>
            <a:pPr lvl="1"/>
            <a:endParaRPr lang="en-FM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0B1F62F-C3FC-52C7-C854-FC0B47CB1CA0}"/>
              </a:ext>
            </a:extLst>
          </p:cNvPr>
          <p:cNvPicPr/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8" y="6607727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647152F-AE7A-3609-7D65-D3B0252B62CE}"/>
              </a:ext>
            </a:extLst>
          </p:cNvPr>
          <p:cNvPicPr/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456" y="6607728"/>
            <a:ext cx="48614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CD037AA-8B2F-DBB1-FC2E-DB001BDE2696}"/>
              </a:ext>
            </a:extLst>
          </p:cNvPr>
          <p:cNvPicPr/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3595" y="6607726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1DDC019-B543-9111-ADD6-0BDF73FA5008}"/>
              </a:ext>
            </a:extLst>
          </p:cNvPr>
          <p:cNvPicPr/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2437" y="6609227"/>
            <a:ext cx="467066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B806AA2-9680-ACB2-A27E-79671DA3AAA9}"/>
              </a:ext>
            </a:extLst>
          </p:cNvPr>
          <p:cNvPicPr/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5572" y="6609227"/>
            <a:ext cx="4886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06D55FE-85B4-F426-6FA9-1165219F2947}"/>
              </a:ext>
            </a:extLst>
          </p:cNvPr>
          <p:cNvPicPr/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5635" y="6609227"/>
            <a:ext cx="517042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D25A24DE-73F1-EC1E-4D24-BBFC3BC06A1A}"/>
              </a:ext>
            </a:extLst>
          </p:cNvPr>
          <p:cNvPicPr/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0093" y="6609227"/>
            <a:ext cx="443501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9BD31263-F971-D76E-DBED-6F0DA995404E}"/>
              </a:ext>
            </a:extLst>
          </p:cNvPr>
          <p:cNvPicPr/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4480" y="6609226"/>
            <a:ext cx="45251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BF0F90A6-2977-981A-ACFB-A98A4687ACA7}"/>
              </a:ext>
            </a:extLst>
          </p:cNvPr>
          <p:cNvPicPr/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2105" y="6609225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8477B4C2-3F61-8E7F-E475-9E9C39C68AE8}"/>
              </a:ext>
            </a:extLst>
          </p:cNvPr>
          <p:cNvPicPr/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7771" y="6609225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638DD52C-904E-2A56-84D7-B0B289EB39D6}"/>
              </a:ext>
            </a:extLst>
          </p:cNvPr>
          <p:cNvPicPr/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1813" y="6609224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4D1BF320-10B3-29D5-6CC1-6442BB1E3666}"/>
              </a:ext>
            </a:extLst>
          </p:cNvPr>
          <p:cNvPicPr/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7671" y="6608540"/>
            <a:ext cx="539171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EB9C9FB2-C9A3-8D73-D8BA-A6FA88246084}"/>
              </a:ext>
            </a:extLst>
          </p:cNvPr>
          <p:cNvPicPr/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0835" y="6608882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6BF1090F-484A-BA2D-4E66-5B14E469DB85}"/>
              </a:ext>
            </a:extLst>
          </p:cNvPr>
          <p:cNvPicPr/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3202" y="6608882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09C0A341-6E1B-0205-0F3F-ADC79C3062DD}"/>
              </a:ext>
            </a:extLst>
          </p:cNvPr>
          <p:cNvPicPr/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8422" y="6608881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74359C2B-F4F9-1FFE-28CD-5A08B5B09705}"/>
              </a:ext>
            </a:extLst>
          </p:cNvPr>
          <p:cNvPicPr/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8022" y="6607725"/>
            <a:ext cx="4901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6026500C-28A6-31CA-EBDE-CCB85DCCC6A1}"/>
              </a:ext>
            </a:extLst>
          </p:cNvPr>
          <p:cNvPicPr/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2855" y="6607725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70136C8B-A69B-42F6-FB83-E087BAFDE1CA}"/>
              </a:ext>
            </a:extLst>
          </p:cNvPr>
          <p:cNvPicPr/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1258" y="6607725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9CE19C9E-14AF-375F-2099-E23AAC263C79}"/>
              </a:ext>
            </a:extLst>
          </p:cNvPr>
          <p:cNvPicPr/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1653" y="6607724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B6663F97-A3BC-3E09-00A3-8CCFA9EF2247}"/>
              </a:ext>
            </a:extLst>
          </p:cNvPr>
          <p:cNvPicPr/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1366" y="6607724"/>
            <a:ext cx="4901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E724C7E1-4C4D-B81D-8FD4-0C041AE809F8}"/>
              </a:ext>
            </a:extLst>
          </p:cNvPr>
          <p:cNvPicPr/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7018" y="6607724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9D7298C5-B950-1B29-F9AB-20A653279CC6}"/>
              </a:ext>
            </a:extLst>
          </p:cNvPr>
          <p:cNvPicPr/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62141" y="6607723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086817C7-B0D9-12AE-5447-17937E542ED3}"/>
              </a:ext>
            </a:extLst>
          </p:cNvPr>
          <p:cNvPicPr/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283" y="6607723"/>
            <a:ext cx="481964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5E750A15-8048-5298-95A4-A9A11994E820}"/>
              </a:ext>
            </a:extLst>
          </p:cNvPr>
          <p:cNvPicPr/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11442" y="6607723"/>
            <a:ext cx="4901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A6A22128-F3E4-B0A1-FB27-9FF65CDC8172}"/>
              </a:ext>
            </a:extLst>
          </p:cNvPr>
          <p:cNvPicPr/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61721" y="6607723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09715531-C57B-93BA-F506-DBF503B6C5FF}"/>
              </a:ext>
            </a:extLst>
          </p:cNvPr>
          <p:cNvPicPr/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37227" y="6607723"/>
            <a:ext cx="460174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A155BA01-9C5E-FF6F-2738-98FD7FC4C434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81" t="91267" r="-1" b="1803"/>
          <a:stretch/>
        </p:blipFill>
        <p:spPr>
          <a:xfrm>
            <a:off x="-29729" y="0"/>
            <a:ext cx="12221729" cy="812555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B9B62D55-BE26-B165-36C3-FF01D7045EEA}"/>
              </a:ext>
            </a:extLst>
          </p:cNvPr>
          <p:cNvSpPr txBox="1"/>
          <p:nvPr/>
        </p:nvSpPr>
        <p:spPr>
          <a:xfrm>
            <a:off x="2772677" y="128727"/>
            <a:ext cx="7314391" cy="523220"/>
          </a:xfrm>
          <a:prstGeom prst="rect">
            <a:avLst/>
          </a:prstGeom>
          <a:solidFill>
            <a:schemeClr val="accent1">
              <a:alpha val="0"/>
            </a:schemeClr>
          </a:solidFill>
          <a:effectLst>
            <a:outerShdw blurRad="50800" dist="50800" dir="5400000" algn="ctr" rotWithShape="0">
              <a:schemeClr val="bg1"/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800" b="1" i="1" dirty="0"/>
              <a:t>“Enhancing Synergies for a Resilient Tomorrow”</a:t>
            </a:r>
            <a:endParaRPr lang="en-FM" sz="2800" b="1" i="1" dirty="0"/>
          </a:p>
        </p:txBody>
      </p:sp>
    </p:spTree>
    <p:extLst>
      <p:ext uri="{BB962C8B-B14F-4D97-AF65-F5344CB8AC3E}">
        <p14:creationId xmlns:p14="http://schemas.microsoft.com/office/powerpoint/2010/main" val="8533018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8EA9D88-61AA-6D3D-9173-C326CB2E1D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539" y="941281"/>
            <a:ext cx="11961063" cy="5505833"/>
          </a:xfrm>
        </p:spPr>
        <p:txBody>
          <a:bodyPr>
            <a:normAutofit lnSpcReduction="10000"/>
          </a:bodyPr>
          <a:lstStyle/>
          <a:p>
            <a:r>
              <a:rPr lang="en-US" dirty="0"/>
              <a:t>Challenges</a:t>
            </a:r>
          </a:p>
          <a:p>
            <a:pPr marL="0" indent="0">
              <a:buNone/>
            </a:pPr>
            <a:endParaRPr lang="en-US" dirty="0"/>
          </a:p>
          <a:p>
            <a:pPr lvl="1"/>
            <a:r>
              <a:rPr lang="en-US" dirty="0"/>
              <a:t>COVID-19</a:t>
            </a:r>
          </a:p>
          <a:p>
            <a:pPr lvl="2"/>
            <a:r>
              <a:rPr lang="en-US" dirty="0"/>
              <a:t>Travel restrictions </a:t>
            </a:r>
          </a:p>
          <a:p>
            <a:pPr lvl="3"/>
            <a:r>
              <a:rPr lang="en-US" dirty="0"/>
              <a:t>Limited travel to target sites</a:t>
            </a:r>
          </a:p>
          <a:p>
            <a:pPr lvl="3"/>
            <a:r>
              <a:rPr lang="en-US" dirty="0"/>
              <a:t>Restricted travel into the FSM </a:t>
            </a:r>
          </a:p>
          <a:p>
            <a:pPr lvl="3"/>
            <a:endParaRPr lang="en-US" dirty="0"/>
          </a:p>
          <a:p>
            <a:pPr lvl="1"/>
            <a:r>
              <a:rPr lang="en-US" dirty="0"/>
              <a:t>Limited in-country suppliers/supplies</a:t>
            </a:r>
          </a:p>
          <a:p>
            <a:pPr lvl="2"/>
            <a:r>
              <a:rPr lang="en-US" dirty="0"/>
              <a:t>Local vendors run out of supplies required by the project</a:t>
            </a:r>
          </a:p>
          <a:p>
            <a:pPr lvl="3"/>
            <a:r>
              <a:rPr lang="en-US" dirty="0"/>
              <a:t>Next regular shipment takes time</a:t>
            </a:r>
          </a:p>
          <a:p>
            <a:pPr lvl="3"/>
            <a:r>
              <a:rPr lang="en-US" dirty="0"/>
              <a:t>Special orders take time</a:t>
            </a:r>
          </a:p>
          <a:p>
            <a:pPr marL="914400" lvl="2" indent="0">
              <a:buNone/>
            </a:pPr>
            <a:endParaRPr lang="en-US" dirty="0"/>
          </a:p>
          <a:p>
            <a:pPr lvl="1"/>
            <a:r>
              <a:rPr lang="en-US" dirty="0"/>
              <a:t>Sea transportation</a:t>
            </a:r>
          </a:p>
          <a:p>
            <a:pPr lvl="2"/>
            <a:r>
              <a:rPr lang="en-US" dirty="0"/>
              <a:t>Travel opportunities are tied to the availability of sea vessels</a:t>
            </a:r>
          </a:p>
          <a:p>
            <a:pPr marL="1371600" lvl="3" indent="0">
              <a:buNone/>
            </a:pP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A1F2635-D00A-520F-A5DA-AEB20EF4ECEB}"/>
              </a:ext>
            </a:extLst>
          </p:cNvPr>
          <p:cNvPicPr/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8" y="6607727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74E64FB-25A8-90FA-B581-73B1EDB54CCC}"/>
              </a:ext>
            </a:extLst>
          </p:cNvPr>
          <p:cNvPicPr/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456" y="6607728"/>
            <a:ext cx="48614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6863617-F058-A44E-308C-27888D6776A3}"/>
              </a:ext>
            </a:extLst>
          </p:cNvPr>
          <p:cNvPicPr/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3595" y="6607726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304EB3F-A0BB-6A71-533F-872EBF292D21}"/>
              </a:ext>
            </a:extLst>
          </p:cNvPr>
          <p:cNvPicPr/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2437" y="6609227"/>
            <a:ext cx="467066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538FA89-2570-632E-580E-250DEC2E4256}"/>
              </a:ext>
            </a:extLst>
          </p:cNvPr>
          <p:cNvPicPr/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5572" y="6609227"/>
            <a:ext cx="4886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AB0972F-F31B-B845-F1CB-D5EE593E3AC2}"/>
              </a:ext>
            </a:extLst>
          </p:cNvPr>
          <p:cNvPicPr/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5635" y="6609227"/>
            <a:ext cx="517042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024A8EF0-3B12-8D65-14AE-0F09E3072B90}"/>
              </a:ext>
            </a:extLst>
          </p:cNvPr>
          <p:cNvPicPr/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0093" y="6609227"/>
            <a:ext cx="443501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C8CD64EB-AB21-7B3F-B8AD-DF3BB1E48217}"/>
              </a:ext>
            </a:extLst>
          </p:cNvPr>
          <p:cNvPicPr/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4480" y="6609226"/>
            <a:ext cx="45251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28FDBB94-19FB-71AD-F565-5D2DAEE00373}"/>
              </a:ext>
            </a:extLst>
          </p:cNvPr>
          <p:cNvPicPr/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2105" y="6609225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0B2A70A8-2B32-FA0F-3C48-C769E6C5556E}"/>
              </a:ext>
            </a:extLst>
          </p:cNvPr>
          <p:cNvPicPr/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7771" y="6609225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2429B709-C89A-B3C0-C6BD-95350423049B}"/>
              </a:ext>
            </a:extLst>
          </p:cNvPr>
          <p:cNvPicPr/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1813" y="6609224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A827E738-5A5B-29DA-EB6B-A3971CDAEB44}"/>
              </a:ext>
            </a:extLst>
          </p:cNvPr>
          <p:cNvPicPr/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7671" y="6608540"/>
            <a:ext cx="539171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3618A58-407D-36F4-E41D-C91965801A39}"/>
              </a:ext>
            </a:extLst>
          </p:cNvPr>
          <p:cNvPicPr/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0835" y="6608882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4D752620-C9E1-608C-59AB-62F9D9E77413}"/>
              </a:ext>
            </a:extLst>
          </p:cNvPr>
          <p:cNvPicPr/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3202" y="6608882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B044793F-0594-6E37-F570-284189922A08}"/>
              </a:ext>
            </a:extLst>
          </p:cNvPr>
          <p:cNvPicPr/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8422" y="6608881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D9E534EF-E296-D856-36F5-316D42307D14}"/>
              </a:ext>
            </a:extLst>
          </p:cNvPr>
          <p:cNvPicPr/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8022" y="6607725"/>
            <a:ext cx="4901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38643D28-9513-04FF-FA6A-C52342F7863E}"/>
              </a:ext>
            </a:extLst>
          </p:cNvPr>
          <p:cNvPicPr/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2855" y="6607725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36A573F6-34AF-3233-0D54-8631FABC88A0}"/>
              </a:ext>
            </a:extLst>
          </p:cNvPr>
          <p:cNvPicPr/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1258" y="6607725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7A799C27-58C8-30EC-731E-90FA1F7B9DFE}"/>
              </a:ext>
            </a:extLst>
          </p:cNvPr>
          <p:cNvPicPr/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1653" y="6607724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8822C711-2459-1D3A-B914-081C3232D487}"/>
              </a:ext>
            </a:extLst>
          </p:cNvPr>
          <p:cNvPicPr/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1366" y="6607724"/>
            <a:ext cx="4901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F884D70C-3E6E-B60A-4D94-FCD0A7D3D409}"/>
              </a:ext>
            </a:extLst>
          </p:cNvPr>
          <p:cNvPicPr/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7018" y="6607724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1D5DAD5B-B7A6-2267-2213-765A79A57F9B}"/>
              </a:ext>
            </a:extLst>
          </p:cNvPr>
          <p:cNvPicPr/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62141" y="6607723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E9885C77-5B67-D8E2-A49E-3D996B78593F}"/>
              </a:ext>
            </a:extLst>
          </p:cNvPr>
          <p:cNvPicPr/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283" y="6607723"/>
            <a:ext cx="481964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7870AA1C-F36C-266D-D111-7004540E0169}"/>
              </a:ext>
            </a:extLst>
          </p:cNvPr>
          <p:cNvPicPr/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11442" y="6607723"/>
            <a:ext cx="4901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1B6BD132-34F7-6F4C-6E6B-463AC22FA7A9}"/>
              </a:ext>
            </a:extLst>
          </p:cNvPr>
          <p:cNvPicPr/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61721" y="6607723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BE4BDB12-F729-E583-FE0E-07255895A2A1}"/>
              </a:ext>
            </a:extLst>
          </p:cNvPr>
          <p:cNvPicPr/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37227" y="6607723"/>
            <a:ext cx="460174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DEF21DEE-4E80-EDB6-1477-F8F740DCBB3C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81" t="91267" r="-1" b="1803"/>
          <a:stretch/>
        </p:blipFill>
        <p:spPr>
          <a:xfrm>
            <a:off x="-29729" y="0"/>
            <a:ext cx="12221729" cy="812555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5175AB69-2B86-409C-414D-A42C56877E09}"/>
              </a:ext>
            </a:extLst>
          </p:cNvPr>
          <p:cNvSpPr txBox="1"/>
          <p:nvPr/>
        </p:nvSpPr>
        <p:spPr>
          <a:xfrm>
            <a:off x="2772677" y="128727"/>
            <a:ext cx="7314391" cy="523220"/>
          </a:xfrm>
          <a:prstGeom prst="rect">
            <a:avLst/>
          </a:prstGeom>
          <a:solidFill>
            <a:schemeClr val="accent1">
              <a:alpha val="0"/>
            </a:schemeClr>
          </a:solidFill>
          <a:effectLst>
            <a:outerShdw blurRad="50800" dist="50800" dir="5400000" algn="ctr" rotWithShape="0">
              <a:schemeClr val="bg1"/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800" b="1" i="1" dirty="0"/>
              <a:t>“Enhancing Synergies for a Resilient Tomorrow”</a:t>
            </a:r>
            <a:endParaRPr lang="en-FM" sz="2800" b="1" i="1" dirty="0"/>
          </a:p>
        </p:txBody>
      </p:sp>
    </p:spTree>
    <p:extLst>
      <p:ext uri="{BB962C8B-B14F-4D97-AF65-F5344CB8AC3E}">
        <p14:creationId xmlns:p14="http://schemas.microsoft.com/office/powerpoint/2010/main" val="17906245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8EA9D88-61AA-6D3D-9173-C326CB2E1D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539" y="941281"/>
            <a:ext cx="11951636" cy="5505833"/>
          </a:xfrm>
        </p:spPr>
        <p:txBody>
          <a:bodyPr>
            <a:normAutofit/>
          </a:bodyPr>
          <a:lstStyle/>
          <a:p>
            <a:r>
              <a:rPr lang="en-US" dirty="0"/>
              <a:t>Opportunities for collaboration / Next Steps</a:t>
            </a:r>
          </a:p>
          <a:p>
            <a:pPr marL="0" indent="0">
              <a:buNone/>
            </a:pPr>
            <a:endParaRPr lang="en-US" dirty="0"/>
          </a:p>
          <a:p>
            <a:pPr lvl="1"/>
            <a:r>
              <a:rPr lang="en-US" dirty="0"/>
              <a:t>Collaborate with Kosrae stakeholders for the coastal protection work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Collaborate with Department Of Education (DOE) of Yap, Chuuk, and Pohnpei for the installation/construction of Self-Composting Toilets (SCT) at elementary school locations of AF Project’s target communities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Increase the involvement of relevant agencies/partners/department members to perform tasks specific to their </a:t>
            </a:r>
            <a:r>
              <a:rPr lang="en-US"/>
              <a:t>technical expertise </a:t>
            </a:r>
            <a:r>
              <a:rPr lang="en-US" dirty="0"/>
              <a:t>during target site visits.</a:t>
            </a:r>
          </a:p>
          <a:p>
            <a:pPr marL="457200" lvl="1" indent="0">
              <a:buNone/>
            </a:pP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617DEED-9E5A-0E21-5446-633122B11A56}"/>
              </a:ext>
            </a:extLst>
          </p:cNvPr>
          <p:cNvPicPr/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8" y="6607727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9313409-438A-3449-823D-1B46FF455ED4}"/>
              </a:ext>
            </a:extLst>
          </p:cNvPr>
          <p:cNvPicPr/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456" y="6607728"/>
            <a:ext cx="48614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7A680B9-196B-038B-1AE2-A47A5E2D59DF}"/>
              </a:ext>
            </a:extLst>
          </p:cNvPr>
          <p:cNvPicPr/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3595" y="6607726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A125A87-D025-2CEF-5F0F-87FC6771A7AC}"/>
              </a:ext>
            </a:extLst>
          </p:cNvPr>
          <p:cNvPicPr/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2437" y="6609227"/>
            <a:ext cx="467066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E8FCB82-4C05-C7A3-45AC-F1C8BF5902C8}"/>
              </a:ext>
            </a:extLst>
          </p:cNvPr>
          <p:cNvPicPr/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5572" y="6609227"/>
            <a:ext cx="4886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169704EC-84CB-2D15-B13E-516ECEF68135}"/>
              </a:ext>
            </a:extLst>
          </p:cNvPr>
          <p:cNvPicPr/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5635" y="6609227"/>
            <a:ext cx="517042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0993007-3552-041C-101F-9F9EB71FC752}"/>
              </a:ext>
            </a:extLst>
          </p:cNvPr>
          <p:cNvPicPr/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0093" y="6609227"/>
            <a:ext cx="443501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0100CCCD-739E-E575-47E1-78D942293ABF}"/>
              </a:ext>
            </a:extLst>
          </p:cNvPr>
          <p:cNvPicPr/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4480" y="6609226"/>
            <a:ext cx="45251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302336FB-5F45-27C0-29DC-AD0F53227DA7}"/>
              </a:ext>
            </a:extLst>
          </p:cNvPr>
          <p:cNvPicPr/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2105" y="6609225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4BFC6B5F-FF1F-B4C4-C309-974B129DA0B7}"/>
              </a:ext>
            </a:extLst>
          </p:cNvPr>
          <p:cNvPicPr/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7771" y="6609225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ECCEBD72-16A3-6656-BB63-28D9AC9F11C8}"/>
              </a:ext>
            </a:extLst>
          </p:cNvPr>
          <p:cNvPicPr/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1813" y="6609224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D3DFE057-7E0A-B682-D7CA-53821DA0C577}"/>
              </a:ext>
            </a:extLst>
          </p:cNvPr>
          <p:cNvPicPr/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7671" y="6608540"/>
            <a:ext cx="539171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55D09399-3AFD-3921-A822-4747101ECE8B}"/>
              </a:ext>
            </a:extLst>
          </p:cNvPr>
          <p:cNvPicPr/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0835" y="6608882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F3EAB480-932A-8648-FBFF-6EAE0CA25414}"/>
              </a:ext>
            </a:extLst>
          </p:cNvPr>
          <p:cNvPicPr/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3202" y="6608882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56B3572C-3338-9775-F34C-F4BB16E24950}"/>
              </a:ext>
            </a:extLst>
          </p:cNvPr>
          <p:cNvPicPr/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8422" y="6608881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8D5921C6-128C-FADB-84F4-4CBF27ABC82C}"/>
              </a:ext>
            </a:extLst>
          </p:cNvPr>
          <p:cNvPicPr/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8022" y="6607725"/>
            <a:ext cx="4901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C1ACA591-04FD-99EB-FA8E-C9D0083CB60D}"/>
              </a:ext>
            </a:extLst>
          </p:cNvPr>
          <p:cNvPicPr/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2855" y="6607725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343E8CEE-B687-D0B4-F46D-DB96D9CBE6FD}"/>
              </a:ext>
            </a:extLst>
          </p:cNvPr>
          <p:cNvPicPr/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1258" y="6607725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C1B26AE4-A136-22A9-B804-0C6D5955159B}"/>
              </a:ext>
            </a:extLst>
          </p:cNvPr>
          <p:cNvPicPr/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1653" y="6607724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CD2F6A16-B3E9-759E-520A-ECBF4AA34926}"/>
              </a:ext>
            </a:extLst>
          </p:cNvPr>
          <p:cNvPicPr/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1366" y="6607724"/>
            <a:ext cx="4901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1F145C82-04B7-203B-3FAE-9295127EB4F9}"/>
              </a:ext>
            </a:extLst>
          </p:cNvPr>
          <p:cNvPicPr/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7018" y="6607724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D303855D-D315-1A4F-6A04-58FECE5F18C6}"/>
              </a:ext>
            </a:extLst>
          </p:cNvPr>
          <p:cNvPicPr/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62141" y="6607723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EE8B009D-AD6D-E9B8-FDE3-3C0D65A1224B}"/>
              </a:ext>
            </a:extLst>
          </p:cNvPr>
          <p:cNvPicPr/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283" y="6607723"/>
            <a:ext cx="481964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E92549F4-99E6-E28D-8D6E-534CB73C34DA}"/>
              </a:ext>
            </a:extLst>
          </p:cNvPr>
          <p:cNvPicPr/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11442" y="6607723"/>
            <a:ext cx="4901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9E24925E-8DA4-CD8B-430E-500EF398BAB9}"/>
              </a:ext>
            </a:extLst>
          </p:cNvPr>
          <p:cNvPicPr/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61721" y="6607723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9C395327-EAB7-5449-3DB0-D72EDCCAD2A0}"/>
              </a:ext>
            </a:extLst>
          </p:cNvPr>
          <p:cNvPicPr/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37227" y="6607723"/>
            <a:ext cx="460174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47740580-71EC-C042-A69D-D9ADE789F055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81" t="91267" r="-1" b="1803"/>
          <a:stretch/>
        </p:blipFill>
        <p:spPr>
          <a:xfrm>
            <a:off x="-29729" y="0"/>
            <a:ext cx="12221729" cy="812555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4E1F762F-9435-783B-8AF5-025BBC71C3F9}"/>
              </a:ext>
            </a:extLst>
          </p:cNvPr>
          <p:cNvSpPr txBox="1"/>
          <p:nvPr/>
        </p:nvSpPr>
        <p:spPr>
          <a:xfrm>
            <a:off x="2772677" y="128727"/>
            <a:ext cx="7314391" cy="523220"/>
          </a:xfrm>
          <a:prstGeom prst="rect">
            <a:avLst/>
          </a:prstGeom>
          <a:solidFill>
            <a:schemeClr val="accent1">
              <a:alpha val="0"/>
            </a:schemeClr>
          </a:solidFill>
          <a:effectLst>
            <a:outerShdw blurRad="50800" dist="50800" dir="5400000" algn="ctr" rotWithShape="0">
              <a:schemeClr val="bg1"/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800" b="1" i="1" dirty="0"/>
              <a:t>“Enhancing Synergies for a Resilient Tomorrow”</a:t>
            </a:r>
            <a:endParaRPr lang="en-FM" sz="2800" b="1" i="1" dirty="0"/>
          </a:p>
        </p:txBody>
      </p:sp>
    </p:spTree>
    <p:extLst>
      <p:ext uri="{BB962C8B-B14F-4D97-AF65-F5344CB8AC3E}">
        <p14:creationId xmlns:p14="http://schemas.microsoft.com/office/powerpoint/2010/main" val="14843664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8EA9D88-61AA-6D3D-9173-C326CB2E1D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539" y="1014141"/>
            <a:ext cx="11998770" cy="5432973"/>
          </a:xfrm>
        </p:spPr>
        <p:txBody>
          <a:bodyPr>
            <a:normAutofit/>
          </a:bodyPr>
          <a:lstStyle/>
          <a:p>
            <a:r>
              <a:rPr lang="en-US" dirty="0"/>
              <a:t>Recommendations</a:t>
            </a:r>
          </a:p>
          <a:p>
            <a:pPr marL="0" indent="0">
              <a:buNone/>
            </a:pPr>
            <a:endParaRPr lang="en-US" dirty="0"/>
          </a:p>
          <a:p>
            <a:pPr lvl="1"/>
            <a:r>
              <a:rPr lang="en-US" dirty="0"/>
              <a:t>Joint stakeholders project sites visit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Encourage and strengthen community involvement in project activities </a:t>
            </a:r>
          </a:p>
          <a:p>
            <a:pPr marL="457200" lvl="1" indent="0">
              <a:buNone/>
            </a:pPr>
            <a:endParaRPr lang="en-US" dirty="0"/>
          </a:p>
          <a:p>
            <a:pPr lvl="1"/>
            <a:r>
              <a:rPr lang="en-US" dirty="0"/>
              <a:t>Governments and communities to adopt and sustain projects that address the effects of Climate Change</a:t>
            </a:r>
          </a:p>
          <a:p>
            <a:pPr marL="457200" lvl="1" indent="0">
              <a:buNone/>
            </a:pP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14044A7-6E6E-9705-A39A-1FF5181A7FEF}"/>
              </a:ext>
            </a:extLst>
          </p:cNvPr>
          <p:cNvPicPr/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8" y="6607727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534F419-0DC2-84B0-30FB-EE24F1DE940B}"/>
              </a:ext>
            </a:extLst>
          </p:cNvPr>
          <p:cNvPicPr/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456" y="6607728"/>
            <a:ext cx="48614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A89EC23-04AF-F6C2-B067-7F375F59D685}"/>
              </a:ext>
            </a:extLst>
          </p:cNvPr>
          <p:cNvPicPr/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3595" y="6607726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C407284-233B-7EAB-7AC3-F4DB870FE9C3}"/>
              </a:ext>
            </a:extLst>
          </p:cNvPr>
          <p:cNvPicPr/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2437" y="6609227"/>
            <a:ext cx="467066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1A8CD43-DC46-A708-9682-D8E5BD36617C}"/>
              </a:ext>
            </a:extLst>
          </p:cNvPr>
          <p:cNvPicPr/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5572" y="6609227"/>
            <a:ext cx="4886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7FC7EBD-50CD-EEDA-3255-D922B970A988}"/>
              </a:ext>
            </a:extLst>
          </p:cNvPr>
          <p:cNvPicPr/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5635" y="6609227"/>
            <a:ext cx="517042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C30CB6F-B687-7D97-3F8C-B5CD68AFDDFD}"/>
              </a:ext>
            </a:extLst>
          </p:cNvPr>
          <p:cNvPicPr/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0093" y="6609227"/>
            <a:ext cx="443501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0700A798-CD46-3806-C17F-8418DA6E17CC}"/>
              </a:ext>
            </a:extLst>
          </p:cNvPr>
          <p:cNvPicPr/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4480" y="6609226"/>
            <a:ext cx="45251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89D684B6-9D5E-3D11-CC40-30FD5BCBADF6}"/>
              </a:ext>
            </a:extLst>
          </p:cNvPr>
          <p:cNvPicPr/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2105" y="6609225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5B4407A8-4799-5030-204C-C350FAB1E913}"/>
              </a:ext>
            </a:extLst>
          </p:cNvPr>
          <p:cNvPicPr/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7771" y="6609225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94452DC5-CE9F-B86B-1A88-4E97F81325B3}"/>
              </a:ext>
            </a:extLst>
          </p:cNvPr>
          <p:cNvPicPr/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1813" y="6609224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E2F48AFA-4795-84B4-69E5-69185BEE2745}"/>
              </a:ext>
            </a:extLst>
          </p:cNvPr>
          <p:cNvPicPr/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7671" y="6608540"/>
            <a:ext cx="539171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B094E2A9-DC33-8B7B-0D3E-74E1B35BFD58}"/>
              </a:ext>
            </a:extLst>
          </p:cNvPr>
          <p:cNvPicPr/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0835" y="6608882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9DFF5D5A-0F16-69F8-716B-A51CC8B75B7D}"/>
              </a:ext>
            </a:extLst>
          </p:cNvPr>
          <p:cNvPicPr/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3202" y="6608882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B17E0936-BFF3-6C9C-7287-FE4E7553B007}"/>
              </a:ext>
            </a:extLst>
          </p:cNvPr>
          <p:cNvPicPr/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8422" y="6608881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16188FF0-7574-3277-5166-76C9D0D3D759}"/>
              </a:ext>
            </a:extLst>
          </p:cNvPr>
          <p:cNvPicPr/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8022" y="6607725"/>
            <a:ext cx="4901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2D38AD9E-FD66-151B-B512-8A93EA72FD12}"/>
              </a:ext>
            </a:extLst>
          </p:cNvPr>
          <p:cNvPicPr/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2855" y="6607725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2BF121DE-E19F-3481-5069-DAECB34A8047}"/>
              </a:ext>
            </a:extLst>
          </p:cNvPr>
          <p:cNvPicPr/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1258" y="6607725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80150ABD-F8D8-32A2-A1FB-83B734292A76}"/>
              </a:ext>
            </a:extLst>
          </p:cNvPr>
          <p:cNvPicPr/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1653" y="6607724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2C1413D6-6F00-3CA8-BA95-303080482E33}"/>
              </a:ext>
            </a:extLst>
          </p:cNvPr>
          <p:cNvPicPr/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1366" y="6607724"/>
            <a:ext cx="4901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6B5A16FA-7E5D-1A2C-642B-9C8D8FAE5309}"/>
              </a:ext>
            </a:extLst>
          </p:cNvPr>
          <p:cNvPicPr/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7018" y="6607724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4AC8DD35-2F0B-20DD-CE22-86E783F8391F}"/>
              </a:ext>
            </a:extLst>
          </p:cNvPr>
          <p:cNvPicPr/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62141" y="6607723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8FEFCC40-9245-BE3A-2D4D-ADF3B952FAD5}"/>
              </a:ext>
            </a:extLst>
          </p:cNvPr>
          <p:cNvPicPr/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283" y="6607723"/>
            <a:ext cx="481964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2A67558B-D0AF-BB8A-8875-AD0551F1EAE6}"/>
              </a:ext>
            </a:extLst>
          </p:cNvPr>
          <p:cNvPicPr/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11442" y="6607723"/>
            <a:ext cx="4901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81875355-A16C-7918-EDF2-596EC148636C}"/>
              </a:ext>
            </a:extLst>
          </p:cNvPr>
          <p:cNvPicPr/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61721" y="6607723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1EF7C44E-105E-7F96-183B-7CD551EEDDD0}"/>
              </a:ext>
            </a:extLst>
          </p:cNvPr>
          <p:cNvPicPr/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37227" y="6607723"/>
            <a:ext cx="460174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5F2F84DC-45AB-2542-8688-E2D51255E75C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81" t="91267" r="-1" b="1803"/>
          <a:stretch/>
        </p:blipFill>
        <p:spPr>
          <a:xfrm>
            <a:off x="-29729" y="0"/>
            <a:ext cx="12221729" cy="812555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1C743C2E-ED10-39BF-4DE3-36FD91DD56C8}"/>
              </a:ext>
            </a:extLst>
          </p:cNvPr>
          <p:cNvSpPr txBox="1"/>
          <p:nvPr/>
        </p:nvSpPr>
        <p:spPr>
          <a:xfrm>
            <a:off x="2772677" y="128727"/>
            <a:ext cx="7314391" cy="523220"/>
          </a:xfrm>
          <a:prstGeom prst="rect">
            <a:avLst/>
          </a:prstGeom>
          <a:solidFill>
            <a:schemeClr val="accent1">
              <a:alpha val="0"/>
            </a:schemeClr>
          </a:solidFill>
          <a:effectLst>
            <a:outerShdw blurRad="50800" dist="50800" dir="5400000" algn="ctr" rotWithShape="0">
              <a:schemeClr val="bg1"/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800" b="1" i="1" dirty="0"/>
              <a:t>“Enhancing Synergies for a Resilient Tomorrow”</a:t>
            </a:r>
            <a:endParaRPr lang="en-FM" sz="2800" b="1" i="1" dirty="0"/>
          </a:p>
        </p:txBody>
      </p:sp>
    </p:spTree>
    <p:extLst>
      <p:ext uri="{BB962C8B-B14F-4D97-AF65-F5344CB8AC3E}">
        <p14:creationId xmlns:p14="http://schemas.microsoft.com/office/powerpoint/2010/main" val="40525190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8EA9D88-61AA-6D3D-9173-C326CB2E1D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36140" y="3166217"/>
            <a:ext cx="3601746" cy="187524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5400" dirty="0"/>
              <a:t>Thank you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2"/>
            <a:endParaRPr lang="en-US" dirty="0"/>
          </a:p>
          <a:p>
            <a:pPr lvl="1"/>
            <a:endParaRPr lang="en-US" dirty="0"/>
          </a:p>
          <a:p>
            <a:pPr lvl="2"/>
            <a:endParaRPr lang="en-US" dirty="0"/>
          </a:p>
          <a:p>
            <a:pPr lvl="2"/>
            <a:endParaRPr lang="en-US" dirty="0"/>
          </a:p>
          <a:p>
            <a:pPr marL="0" indent="0">
              <a:buNone/>
            </a:pPr>
            <a:endParaRPr lang="en-US" dirty="0"/>
          </a:p>
          <a:p>
            <a:pPr lvl="2"/>
            <a:endParaRPr lang="en-US" dirty="0"/>
          </a:p>
          <a:p>
            <a:pPr lvl="2"/>
            <a:endParaRPr lang="en-US" dirty="0"/>
          </a:p>
          <a:p>
            <a:pPr lvl="2"/>
            <a:endParaRPr lang="en-US" dirty="0"/>
          </a:p>
          <a:p>
            <a:pPr lvl="2"/>
            <a:endParaRPr lang="en-US" dirty="0"/>
          </a:p>
          <a:p>
            <a:pPr marL="914400" lvl="2" indent="0">
              <a:buNone/>
            </a:pPr>
            <a:endParaRPr lang="en-US" dirty="0"/>
          </a:p>
          <a:p>
            <a:pPr lvl="2"/>
            <a:endParaRPr lang="en-US" dirty="0"/>
          </a:p>
          <a:p>
            <a:pPr lvl="2"/>
            <a:endParaRPr lang="en-US" dirty="0"/>
          </a:p>
          <a:p>
            <a:pPr marL="457200" lvl="1" indent="0">
              <a:buNone/>
            </a:pPr>
            <a:endParaRPr lang="en-US" dirty="0"/>
          </a:p>
          <a:p>
            <a:pPr lvl="1"/>
            <a:endParaRPr lang="en-US" dirty="0"/>
          </a:p>
          <a:p>
            <a:pPr marL="457200" lvl="1" indent="0">
              <a:buNone/>
            </a:pPr>
            <a:endParaRPr lang="en-US" dirty="0"/>
          </a:p>
          <a:p>
            <a:pPr marL="457200" lvl="1" indent="0">
              <a:buNone/>
            </a:pP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14044A7-6E6E-9705-A39A-1FF5181A7FEF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8" y="6607727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534F419-0DC2-84B0-30FB-EE24F1DE940B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456" y="6607728"/>
            <a:ext cx="48614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A89EC23-04AF-F6C2-B067-7F375F59D685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3595" y="6607726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C407284-233B-7EAB-7AC3-F4DB870FE9C3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2437" y="6609227"/>
            <a:ext cx="467066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1A8CD43-DC46-A708-9682-D8E5BD36617C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5572" y="6609227"/>
            <a:ext cx="4886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7FC7EBD-50CD-EEDA-3255-D922B970A988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5635" y="6609227"/>
            <a:ext cx="517042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C30CB6F-B687-7D97-3F8C-B5CD68AFDDFD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0093" y="6609227"/>
            <a:ext cx="443501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0700A798-CD46-3806-C17F-8418DA6E17CC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4480" y="6609226"/>
            <a:ext cx="45251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89D684B6-9D5E-3D11-CC40-30FD5BCBADF6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2105" y="6609225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5B4407A8-4799-5030-204C-C350FAB1E913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7771" y="6609225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94452DC5-CE9F-B86B-1A88-4E97F81325B3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1813" y="6609224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E2F48AFA-4795-84B4-69E5-69185BEE2745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7671" y="6608540"/>
            <a:ext cx="539171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B094E2A9-DC33-8B7B-0D3E-74E1B35BFD58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0835" y="6608882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9DFF5D5A-0F16-69F8-716B-A51CC8B75B7D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3202" y="6608882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B17E0936-BFF3-6C9C-7287-FE4E7553B007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8422" y="6608881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16188FF0-7574-3277-5166-76C9D0D3D759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8022" y="6607725"/>
            <a:ext cx="4901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2D38AD9E-FD66-151B-B512-8A93EA72FD12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2855" y="6607725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2BF121DE-E19F-3481-5069-DAECB34A8047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1258" y="6607725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80150ABD-F8D8-32A2-A1FB-83B734292A76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1653" y="6607724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2C1413D6-6F00-3CA8-BA95-303080482E33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1366" y="6607724"/>
            <a:ext cx="4901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6B5A16FA-7E5D-1A2C-642B-9C8D8FAE5309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7018" y="6607724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4AC8DD35-2F0B-20DD-CE22-86E783F8391F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62141" y="6607723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8FEFCC40-9245-BE3A-2D4D-ADF3B952FAD5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283" y="6607723"/>
            <a:ext cx="481964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2A67558B-D0AF-BB8A-8875-AD0551F1EAE6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11442" y="6607723"/>
            <a:ext cx="4901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81875355-A16C-7918-EDF2-596EC148636C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61721" y="6607723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1EF7C44E-105E-7F96-183B-7CD551EEDDD0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37227" y="6607723"/>
            <a:ext cx="460174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5F2F84DC-45AB-2542-8688-E2D51255E75C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81" t="91267" r="-1" b="1803"/>
          <a:stretch/>
        </p:blipFill>
        <p:spPr>
          <a:xfrm>
            <a:off x="-29729" y="0"/>
            <a:ext cx="12221729" cy="812555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1C743C2E-ED10-39BF-4DE3-36FD91DD56C8}"/>
              </a:ext>
            </a:extLst>
          </p:cNvPr>
          <p:cNvSpPr txBox="1"/>
          <p:nvPr/>
        </p:nvSpPr>
        <p:spPr>
          <a:xfrm>
            <a:off x="2772677" y="128727"/>
            <a:ext cx="7314391" cy="523220"/>
          </a:xfrm>
          <a:prstGeom prst="rect">
            <a:avLst/>
          </a:prstGeom>
          <a:solidFill>
            <a:schemeClr val="accent1">
              <a:alpha val="0"/>
            </a:schemeClr>
          </a:solidFill>
          <a:effectLst>
            <a:outerShdw blurRad="50800" dist="50800" dir="5400000" algn="ctr" rotWithShape="0">
              <a:schemeClr val="bg1"/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800" b="1" i="1" dirty="0"/>
              <a:t>“Enhancing Synergies for a Resilient Tomorrow”</a:t>
            </a:r>
            <a:endParaRPr lang="en-FM" sz="2800" b="1" i="1" dirty="0"/>
          </a:p>
        </p:txBody>
      </p:sp>
    </p:spTree>
    <p:extLst>
      <p:ext uri="{BB962C8B-B14F-4D97-AF65-F5344CB8AC3E}">
        <p14:creationId xmlns:p14="http://schemas.microsoft.com/office/powerpoint/2010/main" val="77847900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3234</TotalTime>
  <Words>414</Words>
  <Application>Microsoft Macintosh PowerPoint</Application>
  <PresentationFormat>Widescreen</PresentationFormat>
  <Paragraphs>83</Paragraphs>
  <Slides>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Arial Black</vt:lpstr>
      <vt:lpstr>Calibri</vt:lpstr>
      <vt:lpstr>Calibri Light</vt:lpstr>
      <vt:lpstr>Office Theme</vt:lpstr>
      <vt:lpstr>3rd Joint Environment and Risk Management Platform</vt:lpstr>
      <vt:lpstr>Progress since 2018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R.Nash</dc:creator>
  <cp:lastModifiedBy>Rosalinda Yatilman</cp:lastModifiedBy>
  <cp:revision>49</cp:revision>
  <dcterms:created xsi:type="dcterms:W3CDTF">2023-08-01T02:39:00Z</dcterms:created>
  <dcterms:modified xsi:type="dcterms:W3CDTF">2023-08-31T08:12:53Z</dcterms:modified>
</cp:coreProperties>
</file>