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F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4"/>
    <p:restoredTop sz="94656"/>
  </p:normalViewPr>
  <p:slideViewPr>
    <p:cSldViewPr snapToGrid="0">
      <p:cViewPr varScale="1">
        <p:scale>
          <a:sx n="77" d="100"/>
          <a:sy n="77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0710-7682-4E66-A3C2-243D35150580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4EC0-AC93-47F0-8B5C-277A528EB23B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4850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2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239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312-A56B-3F8F-C8A2-FDDB2FAB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E1131-B56A-24A6-5E1D-0BE8175D4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D5FE-DB91-BCF8-0A11-1868D8D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0FED-EB65-1BC1-8CC7-17913337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D5F2-45EC-0CD0-CEEB-619FEAB0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84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CEB-E8C2-5A83-C25F-28DA61DE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D6703-D20B-76BC-01E3-ABCA068D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4B234-B471-B899-857E-A39801A0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A3FA-6000-0149-576E-AF13E42C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55F2-BBA6-D67A-DCFB-606019E7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311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E709-7157-F677-FAC0-1508D65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CA95-EBDA-8ACC-9010-A25B0B69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CA1A-EE68-CEFB-662C-262A3FCA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AF61-44F0-B8EC-324C-00FE08A7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4425-807A-6A42-2C82-C4C07D27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3358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A7A-0801-B0B2-D711-C3CBBAD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C986-8AA2-0CC5-CD98-673309F0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3277-EC17-A028-EBA5-B95A818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4295-9969-ACA1-D560-BCDFA48A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7A9C-0E7D-9332-EA4E-CBBA72F8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35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DE9D-0EBF-900C-7A2F-128CBBE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598B-EE31-8676-533F-8BC362C7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884-7C57-9CAA-F8CB-77CC6EE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D1C4-8E64-2613-9D7A-AF9400B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EB6D-4B3A-6AE8-2C39-39E0023F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0827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73C1-3BAA-2566-5480-29EA5828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7054-670E-79A5-2F81-EE4CA787D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1F6DE-233E-44F2-E058-FFE1173C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4478-AF11-DB27-D83E-98ABCC8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4F48-2496-D538-9332-CD85DCA8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CE99-DD90-8FA7-D484-97D12266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458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2F08-79A2-B411-B978-2C2DB0FE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4FD1-E400-E4F3-DEE6-F1EADA59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8485-E1DF-E9DB-40DC-2D7ECE55D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2D0B5-3E1D-C1AD-729A-A3D24F1D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BB7A3-6393-51EC-7A42-BE923DB26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E9BD7-DAA1-BA0A-88EF-9102817E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2C260-8FAE-D859-D227-36D1DF64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906F9-3C3D-D803-CECC-2FB23011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1945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845-30C6-5FB1-53FD-97FE133D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A9D5-059D-3BDE-5996-91422CC1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C613-196C-4C46-5B9D-2F2AB9B8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A213C-5BDA-0671-D25C-4BEF397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2272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A5AB-A90E-60D1-0590-6B0DC0A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96D4E-C93B-7447-DB85-BF21AEE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BF8B-F061-F0B6-1DCB-61DEA07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420352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FF9-ED6E-348B-1A43-FE8E391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6B92-4F69-CFBA-958E-80B2C8B5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126D-E3B6-3C65-8810-A4A538DE7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1A5DF-7724-1B64-5AF7-EDD20A6D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15CB-79C6-8C16-8440-D13379E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0B99-FFE2-A866-6F55-CEF5887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2432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18A5-4CFE-8745-4B88-2F0DEEFB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6CF08-1CCF-C7B6-C68B-FFB3B25D7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5C16-4A9E-F1F7-06B3-544A15BD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DA499-674E-A165-F885-D16CC40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92CB0-E441-0884-1EDB-C5692CF6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2AE2-42C2-2E5B-888E-3E97C06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613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81D3E-8A8A-8AB7-AA05-48303DC0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D8E4-515A-65B9-7AAD-F14DD7C1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AABF-A1D9-A023-144B-94FE0C9B5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BC71-67A2-40CF-A793-E678043B93CF}" type="datetimeFigureOut">
              <a:rPr lang="en-FM" smtClean="0"/>
              <a:t>8/31/23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F1B0-CC41-D4F9-463E-7E152B721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E551-8F71-4C3E-FADA-FBAB903A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3882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CA3-3B56-E8E4-1B6C-CC0AB768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0" y="365125"/>
            <a:ext cx="10069749" cy="1325563"/>
          </a:xfrm>
          <a:effectLst>
            <a:outerShdw blurRad="50800" dist="38100" dir="16200000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Black" panose="020B0A04020102020204" pitchFamily="34" charset="0"/>
              </a:rPr>
              <a:t>3</a:t>
            </a:r>
            <a:r>
              <a:rPr lang="en-US" sz="3600" u="sng" baseline="30000" dirty="0">
                <a:latin typeface="Arial Black" panose="020B0A04020102020204" pitchFamily="34" charset="0"/>
              </a:rPr>
              <a:t>rd</a:t>
            </a:r>
            <a:r>
              <a:rPr lang="en-US" sz="3600" u="sng" dirty="0">
                <a:latin typeface="Arial Black" panose="020B0A04020102020204" pitchFamily="34" charset="0"/>
              </a:rPr>
              <a:t> Joint Environment and Risk Management Platform</a:t>
            </a:r>
            <a:endParaRPr lang="en-FM" sz="3600" u="sng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6AB6D-13B1-9A33-9E23-DB3CAB6D7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29" y="5251884"/>
            <a:ext cx="2259062" cy="1194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DE3C8-C1DE-9B5D-800B-618BCB94B5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37" y="5254533"/>
            <a:ext cx="2260732" cy="1194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7EDBC-B625-64E3-F9B8-AC6C54AE8C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7" y="5254067"/>
            <a:ext cx="2385298" cy="1192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C3F5E-949A-359A-34A0-36149943DFF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5" y="5257183"/>
            <a:ext cx="2260731" cy="118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33D77-E3CF-BB5A-383A-16C9053117C7}"/>
              </a:ext>
            </a:extLst>
          </p:cNvPr>
          <p:cNvSpPr txBox="1"/>
          <p:nvPr/>
        </p:nvSpPr>
        <p:spPr>
          <a:xfrm>
            <a:off x="2331341" y="1732789"/>
            <a:ext cx="7771592" cy="553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6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i="1" dirty="0"/>
              <a:t>“Enhancing Synergies for a Resilient Tomorrow”</a:t>
            </a:r>
            <a:endParaRPr lang="en-FM" sz="3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7E90A-AAEE-6FCF-321C-A72D945B0264}"/>
              </a:ext>
            </a:extLst>
          </p:cNvPr>
          <p:cNvSpPr txBox="1"/>
          <p:nvPr/>
        </p:nvSpPr>
        <p:spPr>
          <a:xfrm>
            <a:off x="3754874" y="3859322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August 30-September 1, 2023</a:t>
            </a:r>
            <a:endParaRPr lang="en-FM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E2410-CFCE-DE5E-28A8-B1F6A40A1368}"/>
              </a:ext>
            </a:extLst>
          </p:cNvPr>
          <p:cNvSpPr txBox="1"/>
          <p:nvPr/>
        </p:nvSpPr>
        <p:spPr>
          <a:xfrm>
            <a:off x="3754874" y="4307443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Weno, Chuuk</a:t>
            </a:r>
            <a:endParaRPr lang="en-FM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3391E-B969-BE7D-BA39-9636FFD3B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" y="342138"/>
            <a:ext cx="1838144" cy="18303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A228C7-4253-4DC0-3C14-972677DE85DE}"/>
              </a:ext>
            </a:extLst>
          </p:cNvPr>
          <p:cNvSpPr txBox="1"/>
          <p:nvPr/>
        </p:nvSpPr>
        <p:spPr>
          <a:xfrm>
            <a:off x="2869809" y="2622764"/>
            <a:ext cx="638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8.2 FSM Adaptation Fund (AF) Project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10D1B9-C48B-DD9F-C892-142E2E8CE0D6}"/>
              </a:ext>
            </a:extLst>
          </p:cNvPr>
          <p:cNvSpPr txBox="1"/>
          <p:nvPr/>
        </p:nvSpPr>
        <p:spPr>
          <a:xfrm>
            <a:off x="1540041" y="3070885"/>
            <a:ext cx="930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Jason Louis, Communications Officer, DECEM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812556"/>
            <a:ext cx="11787898" cy="49574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Progress since 2018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9976" y="1308297"/>
            <a:ext cx="8903390" cy="52979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308296"/>
            <a:ext cx="3418916" cy="5297929"/>
          </a:xfrm>
        </p:spPr>
        <p:txBody>
          <a:bodyPr>
            <a:normAutofit/>
          </a:bodyPr>
          <a:lstStyle/>
          <a:p>
            <a:r>
              <a:rPr lang="en-US" sz="2000" dirty="0"/>
              <a:t>Achievements and Progress</a:t>
            </a:r>
          </a:p>
          <a:p>
            <a:pPr lvl="1"/>
            <a:r>
              <a:rPr lang="en-US" sz="1600" dirty="0"/>
              <a:t>Legislative review for national and state institutional and policy frameworks </a:t>
            </a:r>
          </a:p>
          <a:p>
            <a:pPr lvl="1"/>
            <a:r>
              <a:rPr lang="en-US" sz="1600" dirty="0"/>
              <a:t>AF Project </a:t>
            </a:r>
          </a:p>
          <a:p>
            <a:pPr lvl="2"/>
            <a:r>
              <a:rPr lang="en-US" sz="1200" dirty="0"/>
              <a:t>sites registered on GIS/GPS</a:t>
            </a:r>
          </a:p>
          <a:p>
            <a:pPr lvl="2"/>
            <a:r>
              <a:rPr lang="en-US" sz="1200" dirty="0"/>
              <a:t>Community involvement </a:t>
            </a:r>
          </a:p>
          <a:p>
            <a:pPr lvl="1"/>
            <a:r>
              <a:rPr lang="en-US" sz="1600" dirty="0"/>
              <a:t>YAP, CHUUK, POHNPEI</a:t>
            </a:r>
          </a:p>
          <a:p>
            <a:pPr lvl="2"/>
            <a:r>
              <a:rPr lang="en-US" sz="1200" dirty="0"/>
              <a:t>WATER INFRASTRUCTURE improvement, renovations, and repairs.</a:t>
            </a:r>
          </a:p>
          <a:p>
            <a:pPr lvl="1"/>
            <a:r>
              <a:rPr lang="en-US" sz="1600" dirty="0"/>
              <a:t>POHNPEI </a:t>
            </a:r>
          </a:p>
          <a:p>
            <a:pPr lvl="2"/>
            <a:r>
              <a:rPr lang="en-US" sz="1200" dirty="0"/>
              <a:t>WATER MANAGEMENT PLAN for Kapingamarangi and Nukuoro completed</a:t>
            </a:r>
          </a:p>
          <a:p>
            <a:pPr lvl="1"/>
            <a:r>
              <a:rPr lang="en-US" sz="1600" dirty="0"/>
              <a:t>KOSRAE</a:t>
            </a:r>
          </a:p>
          <a:p>
            <a:pPr lvl="2"/>
            <a:r>
              <a:rPr lang="en-US" sz="1200" dirty="0"/>
              <a:t>Environment &amp; Social Impact Assessment (ESIA) for coastal protection work drafted</a:t>
            </a:r>
          </a:p>
          <a:p>
            <a:pPr lvl="2"/>
            <a:r>
              <a:rPr lang="en-US" sz="1200" dirty="0"/>
              <a:t>Inland road design in final stages of completion </a:t>
            </a:r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16" y="1336427"/>
            <a:ext cx="2826409" cy="181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54" y="1336427"/>
            <a:ext cx="2956925" cy="18233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79" y="1336426"/>
            <a:ext cx="2746076" cy="18203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17" y="3147790"/>
            <a:ext cx="2936452" cy="17477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67" y="3159822"/>
            <a:ext cx="5588188" cy="17357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87" y="4895557"/>
            <a:ext cx="5040365" cy="16905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51" y="4895557"/>
            <a:ext cx="3501904" cy="16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32" y="941281"/>
            <a:ext cx="11764075" cy="5505833"/>
          </a:xfrm>
        </p:spPr>
        <p:txBody>
          <a:bodyPr>
            <a:normAutofit fontScale="92500"/>
          </a:bodyPr>
          <a:lstStyle/>
          <a:p>
            <a:r>
              <a:rPr lang="en-US" dirty="0"/>
              <a:t>Ongoing and upcoming projects and activities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(ON-GOING) Repairs and improvements to Water Harvesting and Storage Systems (WHSS) in Woleai &amp; Eauripik (YAP), Satowan &amp; Lekinioch (CHUUK), and Nukuoro &amp; Kapingamarangi (POHNPEI)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(ON-GOING) New installations of WHSS at AF Project target sites of Yap, Chuuk, and Pohnpei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(UPCOMING) Coastal protection work for Mosral &amp; Paal in Kosrae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(UPCOMING) Self Composting Toilets for target sites of Yap, Chuuk, and Pohnpei</a:t>
            </a:r>
          </a:p>
          <a:p>
            <a:pPr lvl="1"/>
            <a:r>
              <a:rPr lang="en-US" dirty="0"/>
              <a:t>(UPCOMING) Target sites visits to monitor and evaluate progress of project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FM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F62F-C3FC-52C7-C854-FC0B47CB1CA0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7152F-AE7A-3609-7D65-D3B0252B62CE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37AA-8B2F-DBB1-FC2E-DB001BDE2696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DC019-B543-9111-ADD6-0BDF73FA5008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06AA2-9680-ACB2-A27E-79671DA3AAA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D55FE-85B4-F426-6FA9-1165219F294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24DE-73F1-EC1E-4D24-BBFC3BC06A1A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31263-F971-D76E-DBED-6F0DA995404E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F90A6-2977-981A-ACFB-A98A4687ACA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7B4C2-3F61-8E7F-E475-9E9C39C68AE8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DD52C-904E-2A56-84D7-B0B289EB39D6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BF320-10B3-29D5-6CC1-6442BB1E366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C9FB2-C9A3-8D73-D8BA-A6FA88246084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1090F-484A-BA2D-4E66-5B14E469DB85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C0A341-6E1B-0205-0F3F-ADC79C3062D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59C2B-F4F9-1FFE-28CD-5A08B5B0970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6500C-28A6-31CA-EBDE-CCB85DCCC6A1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36C8B-A69B-42F6-FB83-E087BAFDE1CA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19C9E-14AF-375F-2099-E23AAC263C79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63F97-A3BC-3E09-00A3-8CCFA9EF224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4C7E1-4C4D-B81D-8FD4-0C041AE809F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298C5-B950-1B29-F9AB-20A653279CC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817C7-B0D9-12AE-5447-17937E542ED3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50A15-8048-5298-95A4-A9A11994E820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22128-F3E4-B0A1-FB27-9FF65CDC8172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715531-C57B-93BA-F506-DBF503B6C5FF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55BA01-9C5E-FF6F-2738-98FD7FC4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B62D55-BE26-B165-36C3-FF01D7045EEA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85330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941281"/>
            <a:ext cx="11961063" cy="55058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COVID-19</a:t>
            </a:r>
          </a:p>
          <a:p>
            <a:pPr lvl="2"/>
            <a:r>
              <a:rPr lang="en-US" dirty="0"/>
              <a:t>Travel restrictions </a:t>
            </a:r>
          </a:p>
          <a:p>
            <a:pPr lvl="3"/>
            <a:r>
              <a:rPr lang="en-US" dirty="0"/>
              <a:t>Limited travel to target sites</a:t>
            </a:r>
          </a:p>
          <a:p>
            <a:pPr lvl="3"/>
            <a:r>
              <a:rPr lang="en-US" dirty="0"/>
              <a:t>Restricted travel into the FSM 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Limited in-country suppliers/supplies</a:t>
            </a:r>
          </a:p>
          <a:p>
            <a:pPr lvl="2"/>
            <a:r>
              <a:rPr lang="en-US" dirty="0"/>
              <a:t>Local vendors run out of supplies required by the project</a:t>
            </a:r>
          </a:p>
          <a:p>
            <a:pPr lvl="3"/>
            <a:r>
              <a:rPr lang="en-US" dirty="0"/>
              <a:t>Next regular shipment takes time</a:t>
            </a:r>
          </a:p>
          <a:p>
            <a:pPr lvl="3"/>
            <a:r>
              <a:rPr lang="en-US" dirty="0"/>
              <a:t>Special orders take time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Sea transportation</a:t>
            </a:r>
          </a:p>
          <a:p>
            <a:pPr lvl="2"/>
            <a:r>
              <a:rPr lang="en-US" dirty="0"/>
              <a:t>Travel opportunities are tied to the availability of sea vessels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2635-D00A-520F-A5DA-AEB20EF4ECE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E64FB-25A8-90FA-B581-73B1EDB54CC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63617-F058-A44E-308C-27888D6776A3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4EB3F-A0BB-6A71-533F-872EBF292D21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8FA89-2570-632E-580E-250DEC2E425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0972F-F31B-B845-F1CB-D5EE593E3AC2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A8EF0-3B12-8D65-14AE-0F09E3072B90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D64EB-AB21-7B3F-B8AD-DF3BB1E4821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FDBB94-19FB-71AD-F565-5D2DAEE00373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A70A8-2B32-FA0F-3C48-C769E6C5556E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29B709-C89A-B3C0-C6BD-95350423049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27E738-5A5B-29DA-EB6B-A3971CDAEB44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18A58-407D-36F4-E41D-C91965801A3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752620-C9E1-608C-59AB-62F9D9E774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44793F-0594-6E37-F570-284189922A0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E534EF-E296-D856-36F5-316D42307D14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643D28-9513-04FF-FA6A-C52342F7863E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A573F6-34AF-3233-0D54-8631FABC88A0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99C27-58C8-30EC-731E-90FA1F7B9DFE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22C711-2459-1D3A-B914-081C3232D48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84D70C-3E6E-B60A-4D94-FCD0A7D3D40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5DAD5B-B7A6-2267-2213-765A79A57F9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885C77-5B67-D8E2-A49E-3D996B78593F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0AA1C-F36C-266D-D111-7004540E0169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6BD132-34F7-6F4C-6E6B-463AC22FA7A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4BDB12-F729-E583-FE0E-07255895A2A1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F21DEE-4E80-EDB6-1477-F8F740DCBB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175AB69-2B86-409C-414D-A42C56877E0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179062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941281"/>
            <a:ext cx="11951636" cy="5505833"/>
          </a:xfrm>
        </p:spPr>
        <p:txBody>
          <a:bodyPr>
            <a:normAutofit/>
          </a:bodyPr>
          <a:lstStyle/>
          <a:p>
            <a:r>
              <a:rPr lang="en-US" dirty="0"/>
              <a:t>Opportunities for collaboration / Next Steps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Collaborate with Kosrae stakeholders for the coastal protection 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Collaborate with Department Of Education (DOE) of Yap, Chuuk, and Pohnpei for the installation/construction of Self-Composting Toilets (SCT) at elementary school locations of AF Project’s target communities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 the involvement of relevant agencies/partners/department members to perform tasks specific to their </a:t>
            </a:r>
            <a:r>
              <a:rPr lang="en-US"/>
              <a:t>technical expertise </a:t>
            </a:r>
            <a:r>
              <a:rPr lang="en-US" dirty="0"/>
              <a:t>during target site visits.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7DEED-9E5A-0E21-5446-633122B11A5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3409-438A-3449-823D-1B46FF455ED4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80B9-196B-038B-1AE2-A47A5E2D59DF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5A87-D025-2CEF-5F0F-87FC6771A7A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CB82-4C05-C7A3-45AC-F1C8BF5902C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704EC-84CB-2D15-B13E-516ECEF68135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3007-3552-041C-101F-9F9EB71FC752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0CCCD-739E-E575-47E1-78D942293ABF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336FB-5F45-27C0-29DC-AD0F53227DA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C6B5F-FF1F-B4C4-C309-974B129DA0B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EBD72-16A3-6656-BB63-28D9AC9F11C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FE057-7E0A-B682-D7CA-53821DA0C57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09399-3AFD-3921-A822-4747101ECE8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AB480-932A-8648-FBFF-6EAE0CA25414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3572C-3338-9775-F34C-F4BB16E24950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921C6-128C-FADB-84F4-4CBF27ABC82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ACA591-04FD-99EB-FA8E-C9D0083CB60D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E8CEE-B687-D0B4-F46D-DB96D9CBE6FD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26AE4-A136-22A9-B804-0C6D5955159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6A16-B3E9-759E-520A-ECBF4AA3492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145C82-04B7-203B-3FAE-9295127EB4F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03855D-D315-1A4F-6A04-58FECE5F18C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B009D-AD6D-E9B8-FDE3-3C0D65A1224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2549F4-99E6-E28D-8D6E-534CB73C34DA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4925E-8DA4-CD8B-430E-500EF398BAB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95327-EAB7-5449-3DB0-D72EDCCAD2A0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40580-71EC-C042-A69D-D9ADE789F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1F762F-9435-783B-8AF5-025BBC71C3F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148436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r>
              <a:rPr lang="en-US" dirty="0"/>
              <a:t>Recommendations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Joint stakeholders project sites visit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Encourage and strengthen community involvement in project activities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Governments and communities to adopt and sustain projects that address the effects of Climate Change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405251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140" y="3166217"/>
            <a:ext cx="3601746" cy="1875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Thank you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7784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414</Words>
  <Application>Microsoft Macintosh PowerPoint</Application>
  <PresentationFormat>Widescreen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3rd Joint Environment and Risk Management Platform</vt:lpstr>
      <vt:lpstr>Progress since 2018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R.Nash</dc:creator>
  <cp:lastModifiedBy>Rosalinda Yatilman</cp:lastModifiedBy>
  <cp:revision>49</cp:revision>
  <dcterms:created xsi:type="dcterms:W3CDTF">2023-08-01T02:39:00Z</dcterms:created>
  <dcterms:modified xsi:type="dcterms:W3CDTF">2023-08-31T08:12:53Z</dcterms:modified>
</cp:coreProperties>
</file>