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3" r:id="rId4"/>
    <p:sldId id="258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F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85"/>
    <p:restoredTop sz="71549"/>
  </p:normalViewPr>
  <p:slideViewPr>
    <p:cSldViewPr snapToGrid="0">
      <p:cViewPr varScale="1">
        <p:scale>
          <a:sx n="78" d="100"/>
          <a:sy n="78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0710-7682-4E66-A3C2-243D35150580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4EC0-AC93-47F0-8B5C-277A528EB23B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4850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2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2395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REGIONAL ACCOMPLISHMENTS OF THE MC: 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3,000+ locals trained </a:t>
            </a:r>
            <a:endParaRPr lang="en-US" sz="1800" b="0" i="0" u="none" strike="noStrike" dirty="0">
              <a:solidFill>
                <a:srgbClr val="4A66AC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72 management and climate adaptation plans developed</a:t>
            </a:r>
            <a:endParaRPr lang="en-US" sz="1800" b="0" i="0" u="none" strike="noStrike" dirty="0">
              <a:solidFill>
                <a:srgbClr val="4A66AC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65 socio-economic assessments completed</a:t>
            </a:r>
            <a:endParaRPr lang="en-US" sz="1800" b="0" i="0" u="none" strike="noStrike" dirty="0">
              <a:solidFill>
                <a:srgbClr val="4A66AC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70+ new areas for conservation </a:t>
            </a:r>
            <a:endParaRPr lang="en-US" sz="1800" b="0" i="0" u="none" strike="noStrike" dirty="0">
              <a:solidFill>
                <a:srgbClr val="4A66AC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20 new fisheries management policies enacted</a:t>
            </a:r>
            <a:endParaRPr lang="en-US" sz="1800" b="0" i="0" u="none" strike="noStrike" dirty="0">
              <a:solidFill>
                <a:srgbClr val="4A66AC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Sorts Mill Goudy"/>
              </a:rPr>
              <a:t>Standardized monitoring protocols</a:t>
            </a:r>
            <a:endParaRPr lang="en-US" sz="1800" b="0" i="0" u="none" strike="noStrike" dirty="0">
              <a:solidFill>
                <a:srgbClr val="4A66AC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New MC targets: </a:t>
            </a:r>
          </a:p>
          <a:p>
            <a:pPr lvl="3"/>
            <a:r>
              <a:rPr lang="en-US" dirty="0"/>
              <a:t>Effectively manage 50% marine resources and 30% terrestrial resources</a:t>
            </a:r>
          </a:p>
          <a:p>
            <a:pPr lvl="3"/>
            <a:r>
              <a:rPr lang="en-US" dirty="0"/>
              <a:t>Sustainable livelihoods</a:t>
            </a:r>
          </a:p>
          <a:p>
            <a:pPr lvl="3"/>
            <a:r>
              <a:rPr lang="en-US" dirty="0"/>
              <a:t>Climate change resilience</a:t>
            </a:r>
          </a:p>
          <a:p>
            <a:pPr lvl="3"/>
            <a:r>
              <a:rPr lang="en-US" dirty="0"/>
              <a:t>Reduction of invasive species</a:t>
            </a:r>
          </a:p>
          <a:p>
            <a:pPr lvl="3"/>
            <a:r>
              <a:rPr lang="en-US" dirty="0"/>
              <a:t>Enforcement and compliance</a:t>
            </a:r>
          </a:p>
          <a:p>
            <a:pPr lvl="3"/>
            <a:r>
              <a:rPr lang="en-US" dirty="0"/>
              <a:t>Fisheries management</a:t>
            </a:r>
          </a:p>
          <a:p>
            <a:endParaRPr lang="en-F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3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71553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4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13450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4EC0-AC93-47F0-8B5C-277A528EB23B}" type="slidenum">
              <a:rPr lang="en-FM" smtClean="0"/>
              <a:t>5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5536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C312-A56B-3F8F-C8A2-FDDB2FAB3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E1131-B56A-24A6-5E1D-0BE8175D4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D5FE-DB91-BCF8-0A11-1868D8D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0FED-EB65-1BC1-8CC7-17913337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D5F2-45EC-0CD0-CEEB-619FEAB0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384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CEB-E8C2-5A83-C25F-28DA61D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D6703-D20B-76BC-01E3-ABCA068D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4B234-B471-B899-857E-A39801A0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A3FA-6000-0149-576E-AF13E42C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55F2-BBA6-D67A-DCFB-606019E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311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E709-7157-F677-FAC0-1508D65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CA95-EBDA-8ACC-9010-A25B0B69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CA1A-EE68-CEFB-662C-262A3FCA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AF61-44F0-B8EC-324C-00FE08A7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4425-807A-6A42-2C82-C4C07D27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3358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A7A-0801-B0B2-D711-C3CBBAD0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C986-8AA2-0CC5-CD98-673309F0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3277-EC17-A028-EBA5-B95A8188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44295-9969-ACA1-D560-BCDFA48A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7A9C-0E7D-9332-EA4E-CBBA72F8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35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DE9D-0EBF-900C-7A2F-128CBB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598B-EE31-8676-533F-8BC362C7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884-7C57-9CAA-F8CB-77CC6EE6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D1C4-8E64-2613-9D7A-AF9400B9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EB6D-4B3A-6AE8-2C39-39E0023F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0827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73C1-3BAA-2566-5480-29EA5828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7054-670E-79A5-2F81-EE4CA787D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1F6DE-233E-44F2-E058-FFE1173C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4478-AF11-DB27-D83E-98ABCC8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4F48-2496-D538-9332-CD85DCA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CE99-DD90-8FA7-D484-97D12266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67458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52F08-79A2-B411-B978-2C2DB0FE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4FD1-E400-E4F3-DEE6-F1EADA59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8485-E1DF-E9DB-40DC-2D7ECE5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2D0B5-3E1D-C1AD-729A-A3D24F1D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BB7A3-6393-51EC-7A42-BE923DB26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E9BD7-DAA1-BA0A-88EF-9102817E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C260-8FAE-D859-D227-36D1DF64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906F9-3C3D-D803-CECC-2FB23011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19459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845-30C6-5FB1-53FD-97FE133D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A9D5-059D-3BDE-5996-91422CC1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C613-196C-4C46-5B9D-2F2AB9B8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213C-5BDA-0671-D25C-4BEF3972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122722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FA5AB-A90E-60D1-0590-6B0DC0A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96D4E-C93B-7447-DB85-BF21AEE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FBF8B-F061-F0B6-1DCB-61DEA07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42035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FF9-ED6E-348B-1A43-FE8E391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6B92-4F69-CFBA-958E-80B2C8B5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126D-E3B6-3C65-8810-A4A538DE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1A5DF-7724-1B64-5AF7-EDD20A6D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415CB-79C6-8C16-8440-D13379E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40B99-FFE2-A866-6F55-CEF58878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2432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18A5-4CFE-8745-4B88-2F0DEEFB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6CF08-1CCF-C7B6-C68B-FFB3B25D7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M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5C16-4A9E-F1F7-06B3-544A15BD5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DA499-674E-A165-F885-D16CC40E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92CB0-E441-0884-1EDB-C5692CF6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M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2AE2-42C2-2E5B-888E-3E97C062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5613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1D3E-8A8A-8AB7-AA05-48303DC0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D8E4-515A-65B9-7AAD-F14DD7C1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ABF-A1D9-A023-144B-94FE0C9B5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BC71-67A2-40CF-A793-E678043B93CF}" type="datetimeFigureOut">
              <a:rPr lang="en-FM" smtClean="0"/>
              <a:t>8/29/23</a:t>
            </a:fld>
            <a:endParaRPr lang="en-FM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F1B0-CC41-D4F9-463E-7E152B72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M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E551-8F71-4C3E-FADA-FBAB903AF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5C0D-D7C4-4F57-8078-055CE04983B7}" type="slidenum">
              <a:rPr lang="en-FM" smtClean="0"/>
              <a:t>‹#›</a:t>
            </a:fld>
            <a:endParaRPr lang="en-FM" dirty="0"/>
          </a:p>
        </p:txBody>
      </p:sp>
    </p:spTree>
    <p:extLst>
      <p:ext uri="{BB962C8B-B14F-4D97-AF65-F5344CB8AC3E}">
        <p14:creationId xmlns:p14="http://schemas.microsoft.com/office/powerpoint/2010/main" val="23882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CA3-3B56-E8E4-1B6C-CC0AB768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0" y="365125"/>
            <a:ext cx="10069749" cy="1325563"/>
          </a:xfrm>
          <a:effectLst>
            <a:outerShdw blurRad="50800" dist="38100" dir="16200000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rial Black" panose="020B0A04020102020204" pitchFamily="34" charset="0"/>
              </a:rPr>
              <a:t>3</a:t>
            </a:r>
            <a:r>
              <a:rPr lang="en-US" sz="3600" u="sng" baseline="30000" dirty="0">
                <a:latin typeface="Arial Black" panose="020B0A04020102020204" pitchFamily="34" charset="0"/>
              </a:rPr>
              <a:t>rd</a:t>
            </a:r>
            <a:r>
              <a:rPr lang="en-US" sz="3600" u="sng" dirty="0">
                <a:latin typeface="Arial Black" panose="020B0A04020102020204" pitchFamily="34" charset="0"/>
              </a:rPr>
              <a:t> Joint Environment and Risk Management Platform</a:t>
            </a:r>
            <a:endParaRPr lang="en-FM" sz="3600" u="sng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AB6D-13B1-9A33-9E23-DB3CAB6D7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29" y="5251884"/>
            <a:ext cx="2259062" cy="11948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E3C8-C1DE-9B5D-800B-618BCB94B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37" y="5254533"/>
            <a:ext cx="2260732" cy="1194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7EDBC-B625-64E3-F9B8-AC6C54AE8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67" y="5254067"/>
            <a:ext cx="2385298" cy="1192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C3F5E-949A-359A-34A0-36149943D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" y="5257183"/>
            <a:ext cx="2260731" cy="118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3D77-E3CF-BB5A-383A-16C9053117C7}"/>
              </a:ext>
            </a:extLst>
          </p:cNvPr>
          <p:cNvSpPr txBox="1"/>
          <p:nvPr/>
        </p:nvSpPr>
        <p:spPr>
          <a:xfrm>
            <a:off x="2331341" y="1732789"/>
            <a:ext cx="7771592" cy="5539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6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i="1" dirty="0"/>
              <a:t>“Enhancing Synergies for a Resilient Tomorrow”</a:t>
            </a:r>
            <a:endParaRPr lang="en-FM" sz="3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7E90A-AAEE-6FCF-321C-A72D945B0264}"/>
              </a:ext>
            </a:extLst>
          </p:cNvPr>
          <p:cNvSpPr txBox="1"/>
          <p:nvPr/>
        </p:nvSpPr>
        <p:spPr>
          <a:xfrm>
            <a:off x="3754874" y="4002197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August 30-September 1, 2023</a:t>
            </a:r>
            <a:endParaRPr lang="en-FM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E2410-CFCE-DE5E-28A8-B1F6A40A1368}"/>
              </a:ext>
            </a:extLst>
          </p:cNvPr>
          <p:cNvSpPr txBox="1"/>
          <p:nvPr/>
        </p:nvSpPr>
        <p:spPr>
          <a:xfrm>
            <a:off x="3754874" y="4413773"/>
            <a:ext cx="467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Weno</a:t>
            </a:r>
            <a:r>
              <a:rPr lang="en-US" sz="2800" b="1" dirty="0"/>
              <a:t>, Chuuk</a:t>
            </a:r>
            <a:endParaRPr lang="en-FM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3391E-B969-BE7D-BA39-9636FFD3B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9" y="342138"/>
            <a:ext cx="1838144" cy="1830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BC2A8-9B05-3573-5078-F729C0F45BE8}"/>
              </a:ext>
            </a:extLst>
          </p:cNvPr>
          <p:cNvSpPr txBox="1"/>
          <p:nvPr/>
        </p:nvSpPr>
        <p:spPr>
          <a:xfrm>
            <a:off x="2060812" y="2547665"/>
            <a:ext cx="824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8.1 Micronesia Challenge 2030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0D996-6B2A-AD38-2148-665B58E713F0}"/>
              </a:ext>
            </a:extLst>
          </p:cNvPr>
          <p:cNvSpPr txBox="1"/>
          <p:nvPr/>
        </p:nvSpPr>
        <p:spPr>
          <a:xfrm>
            <a:off x="587830" y="2988050"/>
            <a:ext cx="1125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Dave Mathias, Marine Conservation Management Specialist, FSM R&amp;D</a:t>
            </a:r>
            <a:endParaRPr lang="en-FM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7B05D0-C200-2729-EB8F-D9623C26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94" y="1052698"/>
            <a:ext cx="7505147" cy="53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E5AFBD6-73CD-E977-9FAB-079203371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AB913-AE19-45DC-4552-2A64A4ADDE6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6" y="1294529"/>
            <a:ext cx="11268771" cy="51525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Progress since 2018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MC Measures – Standardized databases and monitoring protocols across the region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MC Evaluation completed in 2020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Recommitted to the Micronesia Challenge 2030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FSM Endowment Contribution - $5.4 million to date</a:t>
            </a:r>
          </a:p>
          <a:p>
            <a:pPr lvl="2"/>
            <a:r>
              <a:rPr lang="en-US" dirty="0"/>
              <a:t>Target goal – $29 million </a:t>
            </a:r>
          </a:p>
          <a:p>
            <a:pPr lvl="3"/>
            <a:endParaRPr lang="en-FM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B15E35-A89E-4FF5-2115-306C9A683C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9AFB-ACF3-6428-BF37-95DD6FAA7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0D16D-7865-CB03-41C6-B9C4F5FFE2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5E20EE-768D-9578-9D0C-E9696D749AF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7EA27-BE57-9AAC-2F68-607E760D3CD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5B1CD-DBCA-31FB-6E03-70F4E0347B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A08AF-D8E3-D3E3-0238-C792BED9F9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19BEBB-8DFF-737D-255E-19E80EA14A7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BD4AE-F18C-C122-8355-703776FC2B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0B7FCC-06A1-3A77-F438-199AD361C2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6C499D-3EB1-F1A4-90FE-720B5A9FEE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16202-5AAB-3E38-6194-4B02473468D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C28BF1-BB4B-A9AD-B134-01FB6CB8DC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294BB-BDE5-316F-061E-EABBF5C9BE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C36B5-9B68-4B51-E703-A4146E0FB29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7346DA-0CEB-B667-B3BF-FF8712D5F9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D5296-A1EC-A0FF-4D84-C3A03DCF5D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FDE4F4-B8C2-0BF2-7115-27B7D8160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26BC4B-3E4D-7D1B-7148-EB45C6384E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A30A7A-0222-5552-BC66-90AE21DB2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59937C-53F2-0459-15B4-E82DA8A07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B25B00-9D3E-8C44-B16E-4DF7968BBA0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B500DA-1ABE-C796-2127-A31A2AA6B13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3BE191-D07C-82EC-464B-B9721559AC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1DCB-3481-E8C3-C42E-91E0B73982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0A3A25-09C1-2E58-6B56-ADBDEB5FD4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9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6" y="941281"/>
            <a:ext cx="11456451" cy="5505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Ongoing and upcoming projects and activities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New regional coordinator hired in 2022 – Ms. Lincy Lee Marino, based in Palau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GEF7-IWP MC 2030 project ”Strengthening and Enabling the Micronesia Challenge Regional Office”</a:t>
            </a:r>
          </a:p>
          <a:p>
            <a:pPr lvl="2"/>
            <a:r>
              <a:rPr lang="en-US" dirty="0"/>
              <a:t>Subgrants to FAS jurisdictions to carry out national project outcomes </a:t>
            </a:r>
          </a:p>
          <a:p>
            <a:pPr lvl="3"/>
            <a:r>
              <a:rPr lang="en-US" dirty="0"/>
              <a:t>FSM – Operationalization of FSM PAN, MC 2030 Strategic Plan development</a:t>
            </a:r>
          </a:p>
          <a:p>
            <a:pPr lvl="2"/>
            <a:r>
              <a:rPr lang="en-US" dirty="0"/>
              <a:t>MCRO Strategic Action Plan Workshop to be held September 2023</a:t>
            </a:r>
          </a:p>
          <a:p>
            <a:pPr lvl="2"/>
            <a:r>
              <a:rPr lang="en-US" dirty="0"/>
              <a:t>MC Communications Plan – in progress (September 2023)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Capacity Building Efforts</a:t>
            </a:r>
          </a:p>
          <a:p>
            <a:pPr lvl="2"/>
            <a:r>
              <a:rPr lang="en-US" dirty="0"/>
              <a:t>MIC Re-launch, learning exchanges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1F62F-C3FC-52C7-C854-FC0B47CB1C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7152F-AE7A-3609-7D65-D3B0252B62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037AA-8B2F-DBB1-FC2E-DB001BDE26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DC019-B543-9111-ADD6-0BDF73FA500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06AA2-9680-ACB2-A27E-79671DA3AA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D55FE-85B4-F426-6FA9-1165219F29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A24DE-73F1-EC1E-4D24-BBFC3BC06A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31263-F971-D76E-DBED-6F0DA995404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F90A6-2977-981A-ACFB-A98A4687AC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7B4C2-3F61-8E7F-E475-9E9C39C68A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DD52C-904E-2A56-84D7-B0B289EB39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1BF320-10B3-29D5-6CC1-6442BB1E366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C9FB2-C9A3-8D73-D8BA-A6FA882460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F1090F-484A-BA2D-4E66-5B14E469DB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C0A341-6E1B-0205-0F3F-ADC79C3062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59C2B-F4F9-1FFE-28CD-5A08B5B0970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26500C-28A6-31CA-EBDE-CCB85DCCC6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36C8B-A69B-42F6-FB83-E087BAFDE1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E19C9E-14AF-375F-2099-E23AAC263C7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663F97-A3BC-3E09-00A3-8CCFA9EF224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24C7E1-4C4D-B81D-8FD4-0C041AE809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7298C5-B950-1B29-F9AB-20A653279C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6817C7-B0D9-12AE-5447-17937E542E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750A15-8048-5298-95A4-A9A11994E82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A22128-F3E4-B0A1-FB27-9FF65CDC81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715531-C57B-93BA-F506-DBF503B6C5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55BA01-9C5E-FF6F-2738-98FD7FC4C4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B62D55-BE26-B165-36C3-FF01D7045EEA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8533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6" y="941281"/>
            <a:ext cx="11560146" cy="5505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Challenges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Fully operationalizing the MCRO</a:t>
            </a:r>
          </a:p>
          <a:p>
            <a:pPr lvl="2"/>
            <a:r>
              <a:rPr lang="en-US" dirty="0"/>
              <a:t>Institutionalize the MC into job TORs and have designated personnel working on MC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Political focal points need to be formally appointed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Building and maintaining local technical capacity for conservation across the region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New MC 2030 Measures and target definitions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F2635-D00A-520F-A5DA-AEB20EF4EC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64FB-25A8-90FA-B581-73B1EDB54C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63617-F058-A44E-308C-27888D6776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4EB3F-A0BB-6A71-533F-872EBF292D2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8FA89-2570-632E-580E-250DEC2E42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B0972F-F31B-B845-F1CB-D5EE593E3A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A8EF0-3B12-8D65-14AE-0F09E3072B9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D64EB-AB21-7B3F-B8AD-DF3BB1E482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FDBB94-19FB-71AD-F565-5D2DAEE003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A70A8-2B32-FA0F-3C48-C769E6C555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29B709-C89A-B3C0-C6BD-9535042304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E738-5A5B-29DA-EB6B-A3971CDAEB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18A58-407D-36F4-E41D-C91965801A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752620-C9E1-608C-59AB-62F9D9E774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44793F-0594-6E37-F570-284189922A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E534EF-E296-D856-36F5-316D42307D1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643D28-9513-04FF-FA6A-C52342F786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A573F6-34AF-3233-0D54-8631FABC88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799C27-58C8-30EC-731E-90FA1F7B9DF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2C711-2459-1D3A-B914-081C3232D48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4D70C-3E6E-B60A-4D94-FCD0A7D3D4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5DAD5B-B7A6-2267-2213-765A79A57F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885C77-5B67-D8E2-A49E-3D996B78593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70AA1C-F36C-266D-D111-7004540E016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6BD132-34F7-6F4C-6E6B-463AC22FA7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4BDB12-F729-E583-FE0E-07255895A2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F21DEE-4E80-EDB6-1477-F8F740DCBB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75AB69-2B86-409C-414D-A42C56877E0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79062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5" y="941281"/>
            <a:ext cx="11550719" cy="5505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Opportunities for collaboration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Implementation of Protected Area Network (PAN) and Blue Prosperity Micronesia (BPM)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FSM PAN / MC National Coordinator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Implementation of grants supporting operationalization of FSM PAN and planning for MC 2030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Continued support for capacity building efforts </a:t>
            </a:r>
          </a:p>
          <a:p>
            <a:pPr lvl="2"/>
            <a:r>
              <a:rPr lang="en-US" dirty="0"/>
              <a:t>Academic and technical </a:t>
            </a:r>
          </a:p>
          <a:p>
            <a:pPr lvl="2"/>
            <a:r>
              <a:rPr lang="en-US" dirty="0"/>
              <a:t>Fellowships/internships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7DEED-9E5A-0E21-5446-633122B11A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3409-438A-3449-823D-1B46FF455E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680B9-196B-038B-1AE2-A47A5E2D59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5A87-D025-2CEF-5F0F-87FC6771A7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FCB82-4C05-C7A3-45AC-F1C8BF590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704EC-84CB-2D15-B13E-516ECEF681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993007-3552-041C-101F-9F9EB71FC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0CCCD-739E-E575-47E1-78D942293AB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336FB-5F45-27C0-29DC-AD0F53227D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C6B5F-FF1F-B4C4-C309-974B129DA0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CEBD72-16A3-6656-BB63-28D9AC9F11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DFE057-7E0A-B682-D7CA-53821DA0C5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09399-3AFD-3921-A822-4747101EC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AB480-932A-8648-FBFF-6EAE0CA254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3572C-3338-9775-F34C-F4BB16E249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921C6-128C-FADB-84F4-4CBF27ABC8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ACA591-04FD-99EB-FA8E-C9D0083CB6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3E8CEE-B687-D0B4-F46D-DB96D9CBE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B26AE4-A136-22A9-B804-0C6D595515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2F6A16-B3E9-759E-520A-ECBF4AA349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145C82-04B7-203B-3FAE-9295127EB4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03855D-D315-1A4F-6A04-58FECE5F18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B009D-AD6D-E9B8-FDE3-3C0D65A122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2549F4-99E6-E28D-8D6E-534CB73C34D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24925E-8DA4-CD8B-430E-500EF398BA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395327-EAB7-5449-3DB0-D72EDCCAD2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740580-71EC-C042-A69D-D9ADE789F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1F762F-9435-783B-8AF5-025BBC71C3F9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148436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9" y="1014141"/>
            <a:ext cx="11998770" cy="5432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Recommendations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Collaborate/support on launch and operationalization of FSM Protected Area Network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Collaborate/support and continue planning and implementation of MC 2030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Collaborate/support and continue implementation of BPM and Marine Spatial Planning process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405251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A9D88-61AA-6D3D-9173-C326CB2E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140" y="3166217"/>
            <a:ext cx="3601746" cy="187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Thank you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44A7-6E6E-9705-A39A-1FF5181A7F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" y="6607727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4F419-0DC2-84B0-30FB-EE24F1DE94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6" y="6607728"/>
            <a:ext cx="48614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9EC23-04AF-F6C2-B067-7F375F59D6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607726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07284-233B-7EAB-7AC3-F4DB870FE9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37" y="6609227"/>
            <a:ext cx="467066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8CD43-DC46-A708-9682-D8E5BD3661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2" y="6609227"/>
            <a:ext cx="4886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FC7EBD-50CD-EEDA-3255-D922B970A9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35" y="6609227"/>
            <a:ext cx="517042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0CB6F-B687-7D97-3F8C-B5CD68AFDD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3" y="6609227"/>
            <a:ext cx="44350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00A798-CD46-3806-C17F-8418DA6E17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80" y="6609226"/>
            <a:ext cx="45251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D684B6-9D5E-3D11-CC40-30FD5BCBA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05" y="66092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4407A8-4799-5030-204C-C350FAB1E9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1" y="66092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452DC5-CE9F-B86B-1A88-4E97F81325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3" y="66092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48AFA-4795-84B4-69E5-69185BEE27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71" y="6608540"/>
            <a:ext cx="539171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4E2A9-DC33-8B7B-0D3E-74E1B35BFD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35" y="6608882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FF5D5A-0F16-69F8-716B-A51CC8B75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02" y="6608882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7E0936-BFF3-6C9C-7287-FE4E7553B0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22" y="6608881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188FF0-7574-3277-5166-76C9D0D3D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22" y="6607725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AD9E-FD66-151B-B512-8A93EA72FD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55" y="6607725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F121DE-E19F-3481-5069-DAECB34A80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58" y="6607725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150ABD-F8D8-32A2-A1FB-83B734292A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6607724"/>
            <a:ext cx="530160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1413D6-6F00-3CA8-BA95-303080482E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66" y="6607724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5A16FA-7E5D-1A2C-642B-9C8D8FAE5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18" y="6607724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8DD35-2F0B-20DD-CE22-86E783F83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41" y="6607723"/>
            <a:ext cx="52629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EFCC40-9245-BE3A-2D4D-ADF3B952FA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3" y="6607723"/>
            <a:ext cx="48196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7558B-D0AF-BB8A-8875-AD0551F1EA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442" y="6607723"/>
            <a:ext cx="490155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875355-A16C-7918-EDF2-596EC14863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21" y="6607723"/>
            <a:ext cx="526178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F7C44E-105E-7F96-183B-7CD551EED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27" y="6607723"/>
            <a:ext cx="460174" cy="2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2F84DC-45AB-2542-8688-E2D51255E7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1267" r="-1" b="1803"/>
          <a:stretch/>
        </p:blipFill>
        <p:spPr>
          <a:xfrm>
            <a:off x="-29729" y="0"/>
            <a:ext cx="12221729" cy="812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743C2E-ED10-39BF-4DE3-36FD91DD56C8}"/>
              </a:ext>
            </a:extLst>
          </p:cNvPr>
          <p:cNvSpPr txBox="1"/>
          <p:nvPr/>
        </p:nvSpPr>
        <p:spPr>
          <a:xfrm>
            <a:off x="2772677" y="128727"/>
            <a:ext cx="7314391" cy="52322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/>
              <a:t>“Enhancing Synergies for a Resilient Tomorrow”</a:t>
            </a:r>
            <a:endParaRPr lang="en-FM" sz="2800" b="1" i="1" dirty="0"/>
          </a:p>
        </p:txBody>
      </p:sp>
    </p:spTree>
    <p:extLst>
      <p:ext uri="{BB962C8B-B14F-4D97-AF65-F5344CB8AC3E}">
        <p14:creationId xmlns:p14="http://schemas.microsoft.com/office/powerpoint/2010/main" val="7784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422</Words>
  <Application>Microsoft Macintosh PowerPoint</Application>
  <PresentationFormat>Widescreen</PresentationFormat>
  <Paragraphs>100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Sorts Mill Goudy</vt:lpstr>
      <vt:lpstr>Office Theme</vt:lpstr>
      <vt:lpstr>3rd Joint Environment and Risk Management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R.Nash</dc:creator>
  <cp:lastModifiedBy>Rosalinda Yatilman</cp:lastModifiedBy>
  <cp:revision>23</cp:revision>
  <dcterms:created xsi:type="dcterms:W3CDTF">2023-08-01T02:39:00Z</dcterms:created>
  <dcterms:modified xsi:type="dcterms:W3CDTF">2023-08-29T04:38:26Z</dcterms:modified>
</cp:coreProperties>
</file>