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6" r:id="rId3"/>
    <p:sldId id="263" r:id="rId4"/>
    <p:sldId id="258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185"/>
    <p:restoredTop sz="71549"/>
  </p:normalViewPr>
  <p:slideViewPr>
    <p:cSldViewPr snapToGrid="0">
      <p:cViewPr varScale="1">
        <p:scale>
          <a:sx n="78" d="100"/>
          <a:sy n="78" d="100"/>
        </p:scale>
        <p:origin x="9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 fontAlgn="base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3F3F3F"/>
                </a:solidFill>
                <a:effectLst/>
                <a:latin typeface="Sorts Mill Goudy"/>
              </a:rPr>
              <a:t>REGIONAL ACCOMPLISHMENTS OF THE MC: </a:t>
            </a:r>
          </a:p>
          <a:p>
            <a:pPr rtl="0" fontAlgn="base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3F3F3F"/>
                </a:solidFill>
                <a:effectLst/>
                <a:latin typeface="Sorts Mill Goudy"/>
              </a:rPr>
              <a:t>3,000+ locals trained </a:t>
            </a:r>
            <a:endParaRPr lang="en-US" sz="1800" b="0" i="0" u="none" strike="noStrike" dirty="0">
              <a:solidFill>
                <a:srgbClr val="4A66AC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3F3F3F"/>
                </a:solidFill>
                <a:effectLst/>
                <a:latin typeface="Sorts Mill Goudy"/>
              </a:rPr>
              <a:t>72 management and climate adaptation plans developed</a:t>
            </a:r>
            <a:endParaRPr lang="en-US" sz="1800" b="0" i="0" u="none" strike="noStrike" dirty="0">
              <a:solidFill>
                <a:srgbClr val="4A66AC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3F3F3F"/>
                </a:solidFill>
                <a:effectLst/>
                <a:latin typeface="Sorts Mill Goudy"/>
              </a:rPr>
              <a:t>65 socio-economic assessments completed</a:t>
            </a:r>
            <a:endParaRPr lang="en-US" sz="1800" b="0" i="0" u="none" strike="noStrike" dirty="0">
              <a:solidFill>
                <a:srgbClr val="4A66AC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3F3F3F"/>
                </a:solidFill>
                <a:effectLst/>
                <a:latin typeface="Sorts Mill Goudy"/>
              </a:rPr>
              <a:t>70+ new areas for conservation </a:t>
            </a:r>
            <a:endParaRPr lang="en-US" sz="1800" b="0" i="0" u="none" strike="noStrike" dirty="0">
              <a:solidFill>
                <a:srgbClr val="4A66AC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3F3F3F"/>
                </a:solidFill>
                <a:effectLst/>
                <a:latin typeface="Sorts Mill Goudy"/>
              </a:rPr>
              <a:t>20 new fisheries management policies enacted</a:t>
            </a:r>
            <a:endParaRPr lang="en-US" sz="1800" b="0" i="0" u="none" strike="noStrike" dirty="0">
              <a:solidFill>
                <a:srgbClr val="4A66AC"/>
              </a:solidFill>
              <a:effectLst/>
              <a:latin typeface="Calibri" panose="020F0502020204030204" pitchFamily="34" charset="0"/>
            </a:endParaRPr>
          </a:p>
          <a:p>
            <a:pPr rtl="0" fontAlgn="base">
              <a:spcBef>
                <a:spcPts val="14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800" b="0" i="0" u="none" strike="noStrike" dirty="0">
                <a:solidFill>
                  <a:srgbClr val="3F3F3F"/>
                </a:solidFill>
                <a:effectLst/>
                <a:latin typeface="Sorts Mill Goudy"/>
              </a:rPr>
              <a:t>Standardized monitoring protocols</a:t>
            </a:r>
            <a:endParaRPr lang="en-US" sz="1800" b="0" i="0" u="none" strike="noStrike" dirty="0">
              <a:solidFill>
                <a:srgbClr val="4A66AC"/>
              </a:solidFill>
              <a:effectLst/>
              <a:latin typeface="Calibri" panose="020F0502020204030204" pitchFamily="34" charset="0"/>
            </a:endParaRPr>
          </a:p>
          <a:p>
            <a:endParaRPr lang="en-US" dirty="0"/>
          </a:p>
          <a:p>
            <a:r>
              <a:rPr lang="en-US" dirty="0"/>
              <a:t>New MC targets: </a:t>
            </a:r>
          </a:p>
          <a:p>
            <a:pPr lvl="3"/>
            <a:r>
              <a:rPr lang="en-US" dirty="0"/>
              <a:t>Effectively manage 50% marine resources and 30% terrestrial resources</a:t>
            </a:r>
          </a:p>
          <a:p>
            <a:pPr lvl="3"/>
            <a:r>
              <a:rPr lang="en-US" dirty="0"/>
              <a:t>Sustainable livelihoods</a:t>
            </a:r>
          </a:p>
          <a:p>
            <a:pPr lvl="3"/>
            <a:r>
              <a:rPr lang="en-US" dirty="0"/>
              <a:t>Climate change resilience</a:t>
            </a:r>
          </a:p>
          <a:p>
            <a:pPr lvl="3"/>
            <a:r>
              <a:rPr lang="en-US" dirty="0"/>
              <a:t>Reduction of invasive species</a:t>
            </a:r>
          </a:p>
          <a:p>
            <a:pPr lvl="3"/>
            <a:r>
              <a:rPr lang="en-US" dirty="0"/>
              <a:t>Enforcement and compliance</a:t>
            </a:r>
          </a:p>
          <a:p>
            <a:pPr lvl="3"/>
            <a:r>
              <a:rPr lang="en-US" dirty="0"/>
              <a:t>Fisheries management</a:t>
            </a:r>
          </a:p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3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7155342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W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4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1345016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5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5536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8/29/23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4002197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413773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/>
              <a:t>Weno</a:t>
            </a:r>
            <a:r>
              <a:rPr lang="en-US" sz="2800" b="1" dirty="0"/>
              <a:t>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2060812" y="2547665"/>
            <a:ext cx="8243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8.1 Micronesia Challenge 2030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00D996-6B2A-AD38-2148-665B58E713F0}"/>
              </a:ext>
            </a:extLst>
          </p:cNvPr>
          <p:cNvSpPr txBox="1"/>
          <p:nvPr/>
        </p:nvSpPr>
        <p:spPr>
          <a:xfrm>
            <a:off x="587830" y="2988050"/>
            <a:ext cx="11250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Dave Mathias, Marine Conservation Management Specialist, FSM R&amp;D</a:t>
            </a:r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97B05D0-C200-2729-EB8F-D9623C26AC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6994" y="1052698"/>
            <a:ext cx="7505147" cy="5313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456" y="1294529"/>
            <a:ext cx="11268771" cy="5152586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Progress since 2018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MC Measures – Standardized databases and monitoring protocols across the region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MC Evaluation completed in 2020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Recommitted to the Micronesia Challenge 2030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FSM Endowment Contribution - $5.4 million to date</a:t>
            </a:r>
          </a:p>
          <a:p>
            <a:pPr lvl="2"/>
            <a:r>
              <a:rPr lang="en-US" dirty="0"/>
              <a:t>Target goal – $29 million </a:t>
            </a:r>
          </a:p>
          <a:p>
            <a:pPr lvl="3"/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3798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456" y="941281"/>
            <a:ext cx="11456451" cy="55058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Ongoing and upcoming projects and activities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New regional coordinator hired in 2022 – Ms. Lincy Lee Marino, based in Palau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GEF7-IWP MC 2030 project ”Strengthening and Enabling the Micronesia Challenge Regional Office”</a:t>
            </a:r>
          </a:p>
          <a:p>
            <a:pPr lvl="2"/>
            <a:r>
              <a:rPr lang="en-US" dirty="0"/>
              <a:t>Subgrants to FAS jurisdictions to carry out national project outcomes </a:t>
            </a:r>
          </a:p>
          <a:p>
            <a:pPr lvl="3"/>
            <a:r>
              <a:rPr lang="en-US" dirty="0"/>
              <a:t>FSM – Operationalization of FSM PAN, MC 2030 Strategic Plan development</a:t>
            </a:r>
          </a:p>
          <a:p>
            <a:pPr lvl="2"/>
            <a:r>
              <a:rPr lang="en-US" dirty="0"/>
              <a:t>MCRO Strategic Action Plan Workshop to be held September 2023</a:t>
            </a:r>
          </a:p>
          <a:p>
            <a:pPr lvl="2"/>
            <a:r>
              <a:rPr lang="en-US" dirty="0"/>
              <a:t>MC Communications Plan – in progress (September 2023) 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Capacity Building Efforts</a:t>
            </a:r>
          </a:p>
          <a:p>
            <a:pPr lvl="2"/>
            <a:r>
              <a:rPr lang="en-US" dirty="0"/>
              <a:t>MIC Re-launch, learning exchanges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456" y="941281"/>
            <a:ext cx="11560146" cy="55058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Challenges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Fully operationalizing the MCRO</a:t>
            </a:r>
          </a:p>
          <a:p>
            <a:pPr lvl="2"/>
            <a:r>
              <a:rPr lang="en-US" dirty="0"/>
              <a:t>Institutionalize the MC into job TORs and have designated personnel working on MC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Political focal points need to be formally appointed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Building and maintaining local technical capacity for conservation across the region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New MC 2030 Measures and target definitions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F2635-D00A-520F-A5DA-AEB20EF4ECE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E64FB-25A8-90FA-B581-73B1EDB54CC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3617-F058-A44E-308C-27888D6776A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4EB3F-A0BB-6A71-533F-872EBF292D21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38FA89-2570-632E-580E-250DEC2E425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0972F-F31B-B845-F1CB-D5EE593E3A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4A8EF0-3B12-8D65-14AE-0F09E3072B9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D64EB-AB21-7B3F-B8AD-DF3BB1E4821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DBB94-19FB-71AD-F565-5D2DAEE0037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2A70A8-2B32-FA0F-3C48-C769E6C5556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29B709-C89A-B3C0-C6BD-95350423049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27E738-5A5B-29DA-EB6B-A3971CDAEB4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618A58-407D-36F4-E41D-C91965801A3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752620-C9E1-608C-59AB-62F9D9E7741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4793F-0594-6E37-F570-284189922A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E534EF-E296-D856-36F5-316D42307D14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643D28-9513-04FF-FA6A-C52342F7863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573F6-34AF-3233-0D54-8631FABC88A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799C27-58C8-30EC-731E-90FA1F7B9DF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22C711-2459-1D3A-B914-081C3232D487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84D70C-3E6E-B60A-4D94-FCD0A7D3D40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5DAD5B-B7A6-2267-2213-765A79A57F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85C77-5B67-D8E2-A49E-3D996B78593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70AA1C-F36C-266D-D111-7004540E016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6BD132-34F7-6F4C-6E6B-463AC22FA7A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4BDB12-F729-E583-FE0E-07255895A2A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F21DEE-4E80-EDB6-1477-F8F740DCBB3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75AB69-2B86-409C-414D-A42C56877E0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790624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455" y="941281"/>
            <a:ext cx="11550719" cy="55058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Opportunities for collaboration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Implementation of Protected Area Network (PAN) and Blue Prosperity Micronesia (BPM)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FSM PAN / MC National Coordinator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Implementation of grants supporting operationalization of FSM PAN and planning for MC 2030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Continued support for capacity building efforts </a:t>
            </a:r>
          </a:p>
          <a:p>
            <a:pPr lvl="2"/>
            <a:r>
              <a:rPr lang="en-US" dirty="0"/>
              <a:t>Academic and technical </a:t>
            </a:r>
          </a:p>
          <a:p>
            <a:pPr lvl="2"/>
            <a:r>
              <a:rPr lang="en-US" dirty="0"/>
              <a:t>Fellowships/internships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1014141"/>
            <a:ext cx="11998770" cy="54329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Recommendations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Collaborate/support on launch and operationalization of FSM Protected Area Network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Collaborate/support and continue planning and implementation of MC 2030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Collaborate/support and continue implementation of BPM and Marine Spatial Planning process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6140" y="3166217"/>
            <a:ext cx="3601746" cy="1875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Thank you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778479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1040</TotalTime>
  <Words>422</Words>
  <Application>Microsoft Macintosh PowerPoint</Application>
  <PresentationFormat>Widescreen</PresentationFormat>
  <Paragraphs>100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Arial Black</vt:lpstr>
      <vt:lpstr>Calibri</vt:lpstr>
      <vt:lpstr>Calibri Light</vt:lpstr>
      <vt:lpstr>Sorts Mill Goudy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23</cp:revision>
  <dcterms:created xsi:type="dcterms:W3CDTF">2023-08-01T02:39:00Z</dcterms:created>
  <dcterms:modified xsi:type="dcterms:W3CDTF">2023-08-29T04:38:26Z</dcterms:modified>
</cp:coreProperties>
</file>