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5" r:id="rId8"/>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22" d="100"/>
          <a:sy n="122" d="100"/>
        </p:scale>
        <p:origin x="240"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x-none" smtClean="0"/>
              <a:t>8/31/23</a:t>
            </a:fld>
            <a:endParaRPr lang="x-non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x-none" smtClean="0"/>
              <a:t>‹#›</a:t>
            </a:fld>
            <a:endParaRPr lang="x-none"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keep in mind that</a:t>
            </a:r>
            <a:r>
              <a:rPr lang="en-US" baseline="0" dirty="0"/>
              <a:t> our National Adaptation Plan builds on existing Adaptation planning and will feed into our National and State </a:t>
            </a:r>
            <a:r>
              <a:rPr lang="en-US" baseline="0" dirty="0" err="1"/>
              <a:t>Prioritites</a:t>
            </a:r>
            <a:endParaRPr lang="x-none" dirty="0"/>
          </a:p>
        </p:txBody>
      </p:sp>
      <p:sp>
        <p:nvSpPr>
          <p:cNvPr id="4" name="Slide Number Placeholder 3"/>
          <p:cNvSpPr>
            <a:spLocks noGrp="1"/>
          </p:cNvSpPr>
          <p:nvPr>
            <p:ph type="sldNum" sz="quarter" idx="5"/>
          </p:nvPr>
        </p:nvSpPr>
        <p:spPr/>
        <p:txBody>
          <a:bodyPr/>
          <a:lstStyle/>
          <a:p>
            <a:fld id="{4AB64EC0-AC93-47F0-8B5C-277A528EB23B}" type="slidenum">
              <a:rPr lang="x-none" smtClean="0"/>
              <a:t>2</a:t>
            </a:fld>
            <a:endParaRPr lang="x-none"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3</a:t>
            </a:fld>
            <a:endParaRPr lang="x-none" dirty="0"/>
          </a:p>
        </p:txBody>
      </p:sp>
    </p:spTree>
    <p:extLst>
      <p:ext uri="{BB962C8B-B14F-4D97-AF65-F5344CB8AC3E}">
        <p14:creationId xmlns:p14="http://schemas.microsoft.com/office/powerpoint/2010/main" val="3521721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6</a:t>
            </a:fld>
            <a:endParaRPr lang="x-none" dirty="0"/>
          </a:p>
        </p:txBody>
      </p:sp>
    </p:spTree>
    <p:extLst>
      <p:ext uri="{BB962C8B-B14F-4D97-AF65-F5344CB8AC3E}">
        <p14:creationId xmlns:p14="http://schemas.microsoft.com/office/powerpoint/2010/main" val="3106948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7</a:t>
            </a:fld>
            <a:endParaRPr lang="en-FM" dirty="0"/>
          </a:p>
        </p:txBody>
      </p:sp>
    </p:spTree>
    <p:extLst>
      <p:ext uri="{BB962C8B-B14F-4D97-AF65-F5344CB8AC3E}">
        <p14:creationId xmlns:p14="http://schemas.microsoft.com/office/powerpoint/2010/main" val="2619223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x-none"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x-none"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x-none"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x-none"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x-none" smtClean="0"/>
              <a:t>8/31/23</a:t>
            </a:fld>
            <a:endParaRPr lang="x-none"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x-none"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x-none" smtClean="0"/>
              <a:t>‹#›</a:t>
            </a:fld>
            <a:endParaRPr lang="x-none"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x-none" smtClean="0"/>
              <a:t>8/31/23</a:t>
            </a:fld>
            <a:endParaRPr lang="x-none"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x-none" smtClean="0"/>
              <a:t>‹#›</a:t>
            </a:fld>
            <a:endParaRPr lang="x-none"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image" Target="../media/image11.jpe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x-none"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x-none"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x-none"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x-none"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2457450" y="2622764"/>
            <a:ext cx="7109460" cy="523220"/>
          </a:xfrm>
          <a:prstGeom prst="rect">
            <a:avLst/>
          </a:prstGeom>
          <a:noFill/>
        </p:spPr>
        <p:txBody>
          <a:bodyPr wrap="square" rtlCol="0">
            <a:spAutoFit/>
          </a:bodyPr>
          <a:lstStyle/>
          <a:p>
            <a:pPr algn="ctr"/>
            <a:r>
              <a:rPr lang="en-US" sz="2800" b="1" dirty="0">
                <a:solidFill>
                  <a:schemeClr val="accent1">
                    <a:lumMod val="75000"/>
                  </a:schemeClr>
                </a:solidFill>
              </a:rPr>
              <a:t>7.3 FSM NAP Proposal to the GCF</a:t>
            </a:r>
            <a:endParaRPr lang="x-none"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2457450" y="3070885"/>
            <a:ext cx="7520940" cy="523220"/>
          </a:xfrm>
          <a:prstGeom prst="rect">
            <a:avLst/>
          </a:prstGeom>
          <a:noFill/>
        </p:spPr>
        <p:txBody>
          <a:bodyPr wrap="square" rtlCol="0">
            <a:spAutoFit/>
          </a:bodyPr>
          <a:lstStyle/>
          <a:p>
            <a:pPr algn="ctr"/>
            <a:r>
              <a:rPr lang="en-US" sz="2800" b="1" dirty="0" err="1">
                <a:solidFill>
                  <a:schemeClr val="accent1">
                    <a:lumMod val="75000"/>
                  </a:schemeClr>
                </a:solidFill>
              </a:rPr>
              <a:t>Correy</a:t>
            </a:r>
            <a:r>
              <a:rPr lang="en-US" sz="2800" b="1" dirty="0">
                <a:solidFill>
                  <a:schemeClr val="accent1">
                    <a:lumMod val="75000"/>
                  </a:schemeClr>
                </a:solidFill>
              </a:rPr>
              <a:t> Abraham, DAS for Adaptation, DECEM</a:t>
            </a:r>
            <a:endParaRPr lang="x-none"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1215729"/>
            <a:ext cx="10439433" cy="4829716"/>
          </a:xfrm>
          <a:solidFill>
            <a:schemeClr val="bg1"/>
          </a:solidFill>
        </p:spPr>
        <p:txBody>
          <a:bodyPr>
            <a:normAutofit fontScale="85000" lnSpcReduction="20000"/>
          </a:bodyPr>
          <a:lstStyle/>
          <a:p>
            <a:r>
              <a:rPr lang="en-US" dirty="0"/>
              <a:t>Brief Background on FSM National Adaptation Plan (NAP) Proposal </a:t>
            </a:r>
          </a:p>
          <a:p>
            <a:pPr marL="0" indent="0">
              <a:buNone/>
            </a:pPr>
            <a:endParaRPr lang="en-US" dirty="0"/>
          </a:p>
          <a:p>
            <a:pPr lvl="1"/>
            <a:r>
              <a:rPr lang="en-US" dirty="0"/>
              <a:t>The NAP process was developed under the United Nations Framework convention on Climate Change to help countries conduct comprehensive medium and long term adaptation planning</a:t>
            </a:r>
          </a:p>
          <a:p>
            <a:pPr lvl="1"/>
            <a:endParaRPr lang="en-US" dirty="0"/>
          </a:p>
          <a:p>
            <a:pPr lvl="1"/>
            <a:r>
              <a:rPr lang="en-US" dirty="0"/>
              <a:t>It is a flexible process that builds on our existing adaptation activities and helps integrate climate change into national decision making processes </a:t>
            </a:r>
          </a:p>
          <a:p>
            <a:pPr lvl="1"/>
            <a:endParaRPr lang="en-US" dirty="0"/>
          </a:p>
          <a:p>
            <a:pPr lvl="1"/>
            <a:r>
              <a:rPr lang="en-US" dirty="0"/>
              <a:t>We expect that our NAP will lead to increased coordination and investments in climate adaptation with the ultimate objective to reduce FSM’s vulnerability to climate impacts, therefore</a:t>
            </a:r>
          </a:p>
          <a:p>
            <a:pPr lvl="1"/>
            <a:endParaRPr lang="en-US" dirty="0"/>
          </a:p>
          <a:p>
            <a:pPr lvl="1"/>
            <a:r>
              <a:rPr lang="en-US" dirty="0"/>
              <a:t>The Federated States of Micronesia(FSM) has decided to submit a NAP proposal to the GCF valued at an amount of USD 3 million and implemented over a 5 year period thereafter</a:t>
            </a:r>
          </a:p>
          <a:p>
            <a:pPr marL="457200" lvl="1" indent="0">
              <a:buNone/>
            </a:pPr>
            <a:endParaRPr lang="x-none"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812556"/>
            <a:ext cx="10515600" cy="765988"/>
          </a:xfrm>
        </p:spPr>
        <p:txBody>
          <a:bodyPr>
            <a:normAutofit/>
          </a:bodyPr>
          <a:lstStyle/>
          <a:p>
            <a:r>
              <a:rPr lang="en-US" sz="3200" b="1" dirty="0"/>
              <a:t>Progress since 2019</a:t>
            </a:r>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sz="half" idx="1"/>
          </p:nvPr>
        </p:nvSpPr>
        <p:spPr>
          <a:xfrm>
            <a:off x="592324" y="1490399"/>
            <a:ext cx="5181600" cy="4351338"/>
          </a:xfrm>
        </p:spPr>
        <p:txBody>
          <a:bodyPr>
            <a:normAutofit fontScale="70000" lnSpcReduction="20000"/>
          </a:bodyPr>
          <a:lstStyle/>
          <a:p>
            <a:pPr marL="0" indent="0">
              <a:buNone/>
            </a:pPr>
            <a:endParaRPr lang="en-US" dirty="0"/>
          </a:p>
          <a:p>
            <a:pPr lvl="1">
              <a:buFont typeface="Wingdings" panose="05000000000000000000" pitchFamily="2" charset="2"/>
              <a:buChar char="ü"/>
            </a:pPr>
            <a:r>
              <a:rPr lang="en-US" dirty="0"/>
              <a:t>In April 2019, the Government of FSM through FSM DECEM officially requested SPREP to be their delivery partner for the development and implementation of our National Adaptation Plan Proposal to the GCF</a:t>
            </a:r>
          </a:p>
          <a:p>
            <a:pPr lvl="1"/>
            <a:endParaRPr lang="en-US" dirty="0"/>
          </a:p>
          <a:p>
            <a:pPr lvl="1">
              <a:buFont typeface="Wingdings" panose="05000000000000000000" pitchFamily="2" charset="2"/>
              <a:buChar char="ü"/>
            </a:pPr>
            <a:r>
              <a:rPr lang="en-US" dirty="0"/>
              <a:t>In October 2019, a consultation stakeholder meeting was held in </a:t>
            </a:r>
            <a:r>
              <a:rPr lang="en-US" dirty="0" err="1"/>
              <a:t>Pohnpei</a:t>
            </a:r>
            <a:r>
              <a:rPr lang="en-US" dirty="0"/>
              <a:t>. The mission was designed to plan for and inform the preparation of the NAP proposal</a:t>
            </a:r>
          </a:p>
          <a:p>
            <a:pPr marL="457200" lvl="1" indent="0">
              <a:buNone/>
            </a:pPr>
            <a:endParaRPr lang="en-US" dirty="0"/>
          </a:p>
          <a:p>
            <a:pPr lvl="1">
              <a:buFont typeface="Wingdings" panose="05000000000000000000" pitchFamily="2" charset="2"/>
              <a:buChar char="ü"/>
            </a:pPr>
            <a:r>
              <a:rPr lang="en-US" dirty="0"/>
              <a:t>In April 2022, the FSM NAP Proposal was submitted to the GCF board for review</a:t>
            </a:r>
          </a:p>
          <a:p>
            <a:pPr lvl="1"/>
            <a:endParaRPr lang="en-US" dirty="0"/>
          </a:p>
          <a:p>
            <a:pPr lvl="1">
              <a:buFont typeface="Wingdings" panose="05000000000000000000" pitchFamily="2" charset="2"/>
              <a:buChar char="ü"/>
            </a:pPr>
            <a:r>
              <a:rPr lang="en-US" dirty="0"/>
              <a:t>In September 2022, second resubmission</a:t>
            </a:r>
          </a:p>
          <a:p>
            <a:pPr marL="457200" lvl="1" indent="0">
              <a:buNone/>
            </a:pPr>
            <a:endParaRPr lang="en-US" dirty="0"/>
          </a:p>
          <a:p>
            <a:pPr lvl="1">
              <a:buFont typeface="Wingdings" panose="05000000000000000000" pitchFamily="2" charset="2"/>
              <a:buChar char="ü"/>
            </a:pPr>
            <a:r>
              <a:rPr lang="en-US" dirty="0"/>
              <a:t>In April 2023, third resubmission</a:t>
            </a:r>
          </a:p>
          <a:p>
            <a:pPr marL="457200" lvl="1" indent="0">
              <a:buNone/>
            </a:pPr>
            <a:endParaRPr lang="x-none" dirty="0"/>
          </a:p>
        </p:txBody>
      </p:sp>
      <p:pic>
        <p:nvPicPr>
          <p:cNvPr id="33" name="Content Placeholder 32"/>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172200" y="2274094"/>
            <a:ext cx="5181600" cy="3454400"/>
          </a:xfrm>
        </p:spPr>
      </p:pic>
      <p:pic>
        <p:nvPicPr>
          <p:cNvPr id="5" name="Picture 4">
            <a:extLst>
              <a:ext uri="{FF2B5EF4-FFF2-40B4-BE49-F238E27FC236}">
                <a16:creationId xmlns:a16="http://schemas.microsoft.com/office/drawing/2014/main" id="{30B1F62F-C3FC-52C7-C854-FC0B47CB1CA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8">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 encountered during the development of the NAP Proposal</a:t>
            </a:r>
          </a:p>
          <a:p>
            <a:pPr marL="0" indent="0">
              <a:buNone/>
            </a:pPr>
            <a:endParaRPr lang="en-US" dirty="0"/>
          </a:p>
          <a:p>
            <a:pPr lvl="1"/>
            <a:r>
              <a:rPr lang="en-US" dirty="0"/>
              <a:t>COVID 19</a:t>
            </a:r>
          </a:p>
          <a:p>
            <a:pPr lvl="2">
              <a:buFont typeface="Wingdings" panose="05000000000000000000" pitchFamily="2" charset="2"/>
              <a:buChar char="ü"/>
            </a:pPr>
            <a:r>
              <a:rPr lang="en-US" sz="2800" dirty="0"/>
              <a:t>Travel Restrictions</a:t>
            </a:r>
          </a:p>
          <a:p>
            <a:pPr lvl="2">
              <a:buFont typeface="Wingdings" panose="05000000000000000000" pitchFamily="2" charset="2"/>
              <a:buChar char="ü"/>
            </a:pPr>
            <a:r>
              <a:rPr lang="en-US" sz="2800" dirty="0"/>
              <a:t>During the development stages of the proposal, key partners were operating in reduced capacity therefore causing delays of draft submission of the proposal</a:t>
            </a:r>
          </a:p>
          <a:p>
            <a:pPr lvl="1"/>
            <a:endParaRPr lang="en-US" dirty="0"/>
          </a:p>
          <a:p>
            <a:pPr lvl="1"/>
            <a:r>
              <a:rPr lang="en-US" dirty="0"/>
              <a:t>New GCF Guidelines</a:t>
            </a:r>
          </a:p>
          <a:p>
            <a:pPr lvl="2">
              <a:buFont typeface="Wingdings" panose="05000000000000000000" pitchFamily="2" charset="2"/>
              <a:buChar char="ü"/>
            </a:pPr>
            <a:r>
              <a:rPr lang="en-US" sz="2800" dirty="0"/>
              <a:t> The NAP Log-Frame and Proposal needs to be revised due to new GCF guidelines resulting in back and forth consultations with FSM and SPREP</a:t>
            </a:r>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dirty="0"/>
              <a:t>Opportunities for collaboration/ next steps </a:t>
            </a:r>
          </a:p>
          <a:p>
            <a:pPr marL="0" indent="0">
              <a:buNone/>
            </a:pPr>
            <a:endParaRPr lang="en-US" dirty="0"/>
          </a:p>
          <a:p>
            <a:pPr lvl="1"/>
            <a:r>
              <a:rPr lang="en-US" dirty="0"/>
              <a:t> In May 3, 2023, the GCF Secretariat as approved the Readiness Proposal for the FSM with SPREP as the delivery partner. </a:t>
            </a:r>
          </a:p>
          <a:p>
            <a:pPr lvl="1"/>
            <a:endParaRPr lang="en-US" dirty="0"/>
          </a:p>
          <a:p>
            <a:pPr lvl="1"/>
            <a:r>
              <a:rPr lang="en-US" dirty="0"/>
              <a:t> As of this month, the </a:t>
            </a:r>
            <a:r>
              <a:rPr lang="en-US" dirty="0" err="1"/>
              <a:t>LoA</a:t>
            </a:r>
            <a:r>
              <a:rPr lang="en-US" dirty="0"/>
              <a:t> between SPREP and FSM DECEM is underway and the signing of the </a:t>
            </a:r>
            <a:r>
              <a:rPr lang="en-US" dirty="0" err="1"/>
              <a:t>LoA</a:t>
            </a:r>
            <a:r>
              <a:rPr lang="en-US" dirty="0"/>
              <a:t> is expected to be signed during SPREP’s mission to FSM in September 2023. </a:t>
            </a:r>
          </a:p>
          <a:p>
            <a:pPr lvl="1"/>
            <a:endParaRPr lang="en-US" dirty="0"/>
          </a:p>
          <a:p>
            <a:pPr lvl="1"/>
            <a:r>
              <a:rPr lang="en-US" dirty="0"/>
              <a:t>SPREP will be working closely with FSM DECEM along with state focal points on the NAP Project team including state-based climate change coordinators. </a:t>
            </a:r>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r>
              <a:rPr lang="en-US" dirty="0"/>
              <a:t>Coordination at all levels, awareness raising and capacity building are seen as a high priority</a:t>
            </a:r>
          </a:p>
          <a:p>
            <a:pPr marL="457200" lvl="1" indent="0">
              <a:buNone/>
            </a:pPr>
            <a:endParaRPr lang="en-US" dirty="0"/>
          </a:p>
          <a:p>
            <a:pPr lvl="1"/>
            <a:r>
              <a:rPr lang="en-US" dirty="0"/>
              <a:t>Ensure a State and Municipal focus, aiming for community participation and ownership</a:t>
            </a:r>
          </a:p>
          <a:p>
            <a:pPr lvl="1"/>
            <a:endParaRPr lang="en-US" dirty="0"/>
          </a:p>
          <a:p>
            <a:pPr lvl="1"/>
            <a:r>
              <a:rPr lang="en-US" dirty="0"/>
              <a:t>Strengthen partnership at all levels to maintain and improve coherence between key partners and stakeholders</a:t>
            </a:r>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
        <p:nvSpPr>
          <p:cNvPr id="3" name="Rectangle 2">
            <a:extLst>
              <a:ext uri="{FF2B5EF4-FFF2-40B4-BE49-F238E27FC236}">
                <a16:creationId xmlns:a16="http://schemas.microsoft.com/office/drawing/2014/main" id="{7F9911BD-F88B-96F9-E9AF-DE086B38AD5D}"/>
              </a:ext>
            </a:extLst>
          </p:cNvPr>
          <p:cNvSpPr/>
          <p:nvPr/>
        </p:nvSpPr>
        <p:spPr>
          <a:xfrm>
            <a:off x="3686142" y="2520214"/>
            <a:ext cx="4819717" cy="1323439"/>
          </a:xfrm>
          <a:prstGeom prst="rect">
            <a:avLst/>
          </a:prstGeom>
          <a:noFill/>
        </p:spPr>
        <p:txBody>
          <a:bodyPr wrap="none" lIns="91440" tIns="45720" rIns="91440" bIns="45720">
            <a:spAutoFit/>
          </a:bodyPr>
          <a:lstStyle/>
          <a:p>
            <a:pPr algn="ctr"/>
            <a:r>
              <a:rPr lang="en-US" sz="8000" b="0" cap="none" spc="0" dirty="0">
                <a:ln w="0"/>
                <a:solidFill>
                  <a:schemeClr val="tx1"/>
                </a:solidFill>
                <a:effectLst>
                  <a:outerShdw blurRad="38100" dist="19050" dir="2700000" algn="tl" rotWithShape="0">
                    <a:schemeClr val="dk1">
                      <a:alpha val="40000"/>
                    </a:schemeClr>
                  </a:outerShdw>
                </a:effectLst>
              </a:rPr>
              <a:t>T</a:t>
            </a:r>
            <a:r>
              <a:rPr lang="en-US" sz="8000" dirty="0">
                <a:ln w="0"/>
                <a:effectLst>
                  <a:outerShdw blurRad="38100" dist="19050" dir="2700000" algn="tl" rotWithShape="0">
                    <a:schemeClr val="dk1">
                      <a:alpha val="40000"/>
                    </a:schemeClr>
                  </a:outerShdw>
                </a:effectLst>
              </a:rPr>
              <a:t>hank you!</a:t>
            </a:r>
            <a:endParaRPr lang="en-US" sz="8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56790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3344</TotalTime>
  <Words>589</Words>
  <Application>Microsoft Macintosh PowerPoint</Application>
  <PresentationFormat>Widescreen</PresentationFormat>
  <Paragraphs>61</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Black</vt:lpstr>
      <vt:lpstr>Calibri</vt:lpstr>
      <vt:lpstr>Calibri Light</vt:lpstr>
      <vt:lpstr>Wingdings</vt:lpstr>
      <vt:lpstr>Office Theme</vt:lpstr>
      <vt:lpstr>3rd Joint Environment and Risk Management Platform</vt:lpstr>
      <vt:lpstr>PowerPoint Presentation</vt:lpstr>
      <vt:lpstr>Progress since 2019</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38</cp:revision>
  <dcterms:created xsi:type="dcterms:W3CDTF">2023-08-01T02:39:00Z</dcterms:created>
  <dcterms:modified xsi:type="dcterms:W3CDTF">2023-08-31T10:32:11Z</dcterms:modified>
</cp:coreProperties>
</file>