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image6.jp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64" r:id="rId3"/>
    <p:sldId id="256" r:id="rId4"/>
    <p:sldId id="258" r:id="rId5"/>
    <p:sldId id="260" r:id="rId6"/>
    <p:sldId id="261" r:id="rId7"/>
    <p:sldId id="262" r:id="rId8"/>
    <p:sldId id="263" r:id="rId9"/>
  </p:sldIdLst>
  <p:sldSz cx="12192000" cy="6858000"/>
  <p:notesSz cx="6858000" cy="9144000"/>
  <p:defaultTextStyle>
    <a:defPPr>
      <a:defRPr lang="en-F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6"/>
  </p:normalViewPr>
  <p:slideViewPr>
    <p:cSldViewPr snapToGrid="0">
      <p:cViewPr varScale="1">
        <p:scale>
          <a:sx n="71" d="100"/>
          <a:sy n="71" d="100"/>
        </p:scale>
        <p:origin x="168" y="9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FM"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480710-7682-4E66-A3C2-243D35150580}" type="datetimeFigureOut">
              <a:rPr lang="en-FM" smtClean="0"/>
              <a:t>8/29/23</a:t>
            </a:fld>
            <a:endParaRPr lang="en-FM"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FM"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FM"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B64EC0-AC93-47F0-8B5C-277A528EB23B}" type="slidenum">
              <a:rPr lang="en-FM" smtClean="0"/>
              <a:t>‹#›</a:t>
            </a:fld>
            <a:endParaRPr lang="en-FM" dirty="0"/>
          </a:p>
        </p:txBody>
      </p:sp>
    </p:spTree>
    <p:extLst>
      <p:ext uri="{BB962C8B-B14F-4D97-AF65-F5344CB8AC3E}">
        <p14:creationId xmlns:p14="http://schemas.microsoft.com/office/powerpoint/2010/main" val="2485042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FM" dirty="0"/>
              <a:t>Goals are to keep temperature rise below global warming to below 2 degree celcius and pursuing efforts to limit to 1.5 degree celcius.</a:t>
            </a:r>
          </a:p>
        </p:txBody>
      </p:sp>
      <p:sp>
        <p:nvSpPr>
          <p:cNvPr id="4" name="Slide Number Placeholder 3"/>
          <p:cNvSpPr>
            <a:spLocks noGrp="1"/>
          </p:cNvSpPr>
          <p:nvPr>
            <p:ph type="sldNum" sz="quarter" idx="5"/>
          </p:nvPr>
        </p:nvSpPr>
        <p:spPr/>
        <p:txBody>
          <a:bodyPr/>
          <a:lstStyle/>
          <a:p>
            <a:fld id="{4AB64EC0-AC93-47F0-8B5C-277A528EB23B}" type="slidenum">
              <a:rPr lang="en-FM" smtClean="0"/>
              <a:t>2</a:t>
            </a:fld>
            <a:endParaRPr lang="en-FM" dirty="0"/>
          </a:p>
        </p:txBody>
      </p:sp>
    </p:spTree>
    <p:extLst>
      <p:ext uri="{BB962C8B-B14F-4D97-AF65-F5344CB8AC3E}">
        <p14:creationId xmlns:p14="http://schemas.microsoft.com/office/powerpoint/2010/main" val="37805774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FM" dirty="0"/>
              <a:t>The Government of Italy supported the Development of the FSM NDC. </a:t>
            </a:r>
            <a:r>
              <a:rPr lang="en-US" sz="1800" dirty="0">
                <a:effectLst/>
                <a:latin typeface="Calibri" panose="020F0502020204030204" pitchFamily="34" charset="0"/>
              </a:rPr>
              <a:t>Progress report tracked in accordance with 7 milestones, Completion of preparatory meeting included series of conference telephone calls with government in country and in person meetings w/ relevant new York staff and also finalized details of the project activities, work plan, and timelines and served to ensure that the project remained and aligned w/ the country’s priorities and interests- the planning and organization of the national consultations including the preparatory of the project description for participants. Relevant literature was sourced and reviewed in order to assess the status of national efforts in the implementation of FSM’s NDC. The literature review provided the national context, identifying strengths, weaknesses, and opportunities</a:t>
            </a:r>
            <a:r>
              <a:rPr lang="en-US" sz="1800" b="1" dirty="0">
                <a:effectLst/>
                <a:latin typeface="Calibri" panose="020F0502020204030204" pitchFamily="34" charset="0"/>
              </a:rPr>
              <a:t>, </a:t>
            </a:r>
            <a:r>
              <a:rPr lang="en-US" sz="1800" dirty="0">
                <a:effectLst/>
                <a:latin typeface="Calibri" panose="020F0502020204030204" pitchFamily="34" charset="0"/>
              </a:rPr>
              <a:t>for the draft updated NDC. The literature review assisted in identifying and prioritizing stakeholders for participation in the consultation process and served as a substantive foundation for the national consultations (Milestone #3). It also provided information on the specific activities that participating entities have engaged in throughout the implementation of FSM’s first NDC, and the approach taken to secure support for its implementation. </a:t>
            </a:r>
            <a:endParaRPr lang="en-US" dirty="0"/>
          </a:p>
          <a:p>
            <a:r>
              <a:rPr lang="en-US" sz="1800" dirty="0">
                <a:effectLst/>
                <a:latin typeface="Calibri" panose="020F0502020204030204" pitchFamily="34" charset="0"/>
              </a:rPr>
              <a:t>The objective of the national consultations was threefold: </a:t>
            </a:r>
            <a:endParaRPr lang="en-US" dirty="0"/>
          </a:p>
          <a:p>
            <a:pPr>
              <a:buFont typeface="+mj-lt"/>
              <a:buAutoNum type="arabicPeriod"/>
            </a:pPr>
            <a:r>
              <a:rPr lang="en-US" sz="1800" dirty="0">
                <a:effectLst/>
                <a:latin typeface="Calibri" panose="020F0502020204030204" pitchFamily="34" charset="0"/>
              </a:rPr>
              <a:t>Catalog the full range of climate action taking place and/or planned in FSM, </a:t>
            </a:r>
          </a:p>
          <a:p>
            <a:pPr>
              <a:buFont typeface="+mj-lt"/>
              <a:buAutoNum type="arabicPeriod"/>
            </a:pPr>
            <a:r>
              <a:rPr lang="en-US" sz="1800" dirty="0">
                <a:effectLst/>
                <a:latin typeface="Calibri" panose="020F0502020204030204" pitchFamily="34" charset="0"/>
              </a:rPr>
              <a:t>Assess the appropriateness of climate actions for inclusion in the updated NDC, and </a:t>
            </a:r>
          </a:p>
          <a:p>
            <a:pPr>
              <a:buFont typeface="+mj-lt"/>
              <a:buAutoNum type="arabicPeriod"/>
            </a:pPr>
            <a:r>
              <a:rPr lang="en-US" sz="1800" dirty="0">
                <a:effectLst/>
                <a:latin typeface="Calibri" panose="020F0502020204030204" pitchFamily="34" charset="0"/>
              </a:rPr>
              <a:t>Identify the resources needed for implementation from external sources of support. </a:t>
            </a:r>
          </a:p>
          <a:p>
            <a:r>
              <a:rPr lang="en-US" sz="1800" dirty="0">
                <a:effectLst/>
                <a:latin typeface="Calibri" panose="020F0502020204030204" pitchFamily="34" charset="0"/>
              </a:rPr>
              <a:t>Because of COVID-19 travel restrictions in FSM, the inception workshop was revised and adjusted to in- depth individual and small group consultations that took place over Zoom from July through October 2021. These included interviews with representatives of all relevant ministries, departments, state- owned enterprises, and civil society organizations, including: </a:t>
            </a:r>
            <a:endParaRPr lang="en-US" dirty="0"/>
          </a:p>
          <a:p>
            <a:pPr>
              <a:buFont typeface="+mj-lt"/>
              <a:buAutoNum type="arabicPeriod"/>
            </a:pPr>
            <a:r>
              <a:rPr lang="en-US" sz="1800" dirty="0">
                <a:effectLst/>
                <a:latin typeface="Calibri" panose="020F0502020204030204" pitchFamily="34" charset="0"/>
              </a:rPr>
              <a:t>Department of Environment, Climate Change and Emergency Management </a:t>
            </a:r>
          </a:p>
          <a:p>
            <a:pPr>
              <a:buFont typeface="+mj-lt"/>
              <a:buAutoNum type="arabicPeriod"/>
            </a:pPr>
            <a:r>
              <a:rPr lang="en-US" sz="1800" dirty="0">
                <a:effectLst/>
                <a:latin typeface="Calibri" panose="020F0502020204030204" pitchFamily="34" charset="0"/>
              </a:rPr>
              <a:t>Department of Resources and Development </a:t>
            </a:r>
          </a:p>
          <a:p>
            <a:pPr>
              <a:buFont typeface="+mj-lt"/>
              <a:buAutoNum type="arabicPeriod"/>
            </a:pPr>
            <a:r>
              <a:rPr lang="en-US" sz="1800" dirty="0">
                <a:effectLst/>
                <a:latin typeface="Calibri" panose="020F0502020204030204" pitchFamily="34" charset="0"/>
              </a:rPr>
              <a:t>Department of Transportation, Communication and Infrastructure </a:t>
            </a:r>
          </a:p>
          <a:p>
            <a:pPr>
              <a:buFont typeface="+mj-lt"/>
              <a:buAutoNum type="arabicPeriod"/>
            </a:pPr>
            <a:r>
              <a:rPr lang="en-US" sz="1800" dirty="0">
                <a:effectLst/>
                <a:latin typeface="Calibri" panose="020F0502020204030204" pitchFamily="34" charset="0"/>
              </a:rPr>
              <a:t>FSM Chamber of Commerce </a:t>
            </a:r>
          </a:p>
          <a:p>
            <a:pPr>
              <a:buFont typeface="+mj-lt"/>
              <a:buAutoNum type="arabicPeriod"/>
            </a:pPr>
            <a:r>
              <a:rPr lang="en-US" sz="1800" dirty="0">
                <a:effectLst/>
                <a:latin typeface="Calibri" panose="020F0502020204030204" pitchFamily="34" charset="0"/>
              </a:rPr>
              <a:t>Kosrae Utilities Authority </a:t>
            </a:r>
          </a:p>
          <a:p>
            <a:pPr>
              <a:buFont typeface="+mj-lt"/>
              <a:buAutoNum type="arabicPeriod"/>
            </a:pPr>
            <a:r>
              <a:rPr lang="en-US" sz="1800" dirty="0">
                <a:effectLst/>
                <a:latin typeface="Calibri" panose="020F0502020204030204" pitchFamily="34" charset="0"/>
              </a:rPr>
              <a:t>Micronesia Conservation Trust </a:t>
            </a:r>
          </a:p>
          <a:p>
            <a:pPr>
              <a:buFont typeface="+mj-lt"/>
              <a:buAutoNum type="arabicPeriod"/>
            </a:pPr>
            <a:r>
              <a:rPr lang="en-US" sz="1800" dirty="0">
                <a:effectLst/>
                <a:latin typeface="Calibri" panose="020F0502020204030204" pitchFamily="34" charset="0"/>
              </a:rPr>
              <a:t>National Oceanic Resources Management Authority </a:t>
            </a:r>
          </a:p>
          <a:p>
            <a:pPr>
              <a:buFont typeface="+mj-lt"/>
              <a:buAutoNum type="arabicPeriod"/>
            </a:pPr>
            <a:r>
              <a:rPr lang="en-US" sz="1800" dirty="0">
                <a:effectLst/>
                <a:latin typeface="Calibri" panose="020F0502020204030204" pitchFamily="34" charset="0"/>
              </a:rPr>
              <a:t>Office of the President of Micronesia </a:t>
            </a:r>
          </a:p>
          <a:p>
            <a:pPr>
              <a:buFont typeface="+mj-lt"/>
              <a:buAutoNum type="arabicPeriod"/>
            </a:pPr>
            <a:r>
              <a:rPr lang="en-US" sz="1800" dirty="0">
                <a:effectLst/>
                <a:latin typeface="Calibri" panose="020F0502020204030204" pitchFamily="34" charset="0"/>
              </a:rPr>
              <a:t>Pohnpei Department of Resources and Development </a:t>
            </a:r>
          </a:p>
          <a:p>
            <a:pPr>
              <a:buFont typeface="+mj-lt"/>
              <a:buAutoNum type="arabicPeriod"/>
            </a:pPr>
            <a:r>
              <a:rPr lang="en-US" sz="1800" dirty="0">
                <a:effectLst/>
                <a:latin typeface="Calibri" panose="020F0502020204030204" pitchFamily="34" charset="0"/>
              </a:rPr>
              <a:t>Pohnpei Utilities Corporation </a:t>
            </a:r>
          </a:p>
          <a:p>
            <a:pPr>
              <a:buFont typeface="+mj-lt"/>
              <a:buAutoNum type="arabicPeriod"/>
            </a:pPr>
            <a:r>
              <a:rPr lang="en-US" sz="1800" dirty="0">
                <a:effectLst/>
                <a:latin typeface="Calibri" panose="020F0502020204030204" pitchFamily="34" charset="0"/>
              </a:rPr>
              <a:t>The Nature Conservancy </a:t>
            </a:r>
          </a:p>
          <a:p>
            <a:pPr>
              <a:buFont typeface="+mj-lt"/>
              <a:buAutoNum type="arabicPeriod"/>
            </a:pPr>
            <a:r>
              <a:rPr lang="en-US" sz="1800" dirty="0">
                <a:effectLst/>
                <a:latin typeface="Calibri" panose="020F0502020204030204" pitchFamily="34" charset="0"/>
              </a:rPr>
              <a:t>The World Bank </a:t>
            </a:r>
            <a:endParaRPr lang="en-US" dirty="0"/>
          </a:p>
          <a:p>
            <a:r>
              <a:rPr lang="en-US" sz="1800" dirty="0">
                <a:effectLst/>
                <a:latin typeface="Calibri" panose="020F0502020204030204" pitchFamily="34" charset="0"/>
              </a:rPr>
              <a:t>13. United Airlines</a:t>
            </a:r>
            <a:br>
              <a:rPr lang="en-US" sz="1800" dirty="0">
                <a:effectLst/>
                <a:latin typeface="Calibri" panose="020F0502020204030204" pitchFamily="34" charset="0"/>
              </a:rPr>
            </a:br>
            <a:r>
              <a:rPr lang="en-US" sz="1800" dirty="0">
                <a:effectLst/>
                <a:latin typeface="Calibri" panose="020F0502020204030204" pitchFamily="34" charset="0"/>
              </a:rPr>
              <a:t>14. Vital Petroleum Corporation</a:t>
            </a:r>
            <a:br>
              <a:rPr lang="en-US" sz="1800" dirty="0">
                <a:effectLst/>
                <a:latin typeface="Calibri" panose="020F0502020204030204" pitchFamily="34" charset="0"/>
              </a:rPr>
            </a:br>
            <a:r>
              <a:rPr lang="en-US" sz="1800" dirty="0">
                <a:effectLst/>
                <a:latin typeface="Calibri" panose="020F0502020204030204" pitchFamily="34" charset="0"/>
              </a:rPr>
              <a:t>15. Yap Department of Public Works and Transportation 16. Yap State Public Service Corporation </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rPr>
              <a:t>The initial output of these consultations was a </a:t>
            </a:r>
            <a:r>
              <a:rPr lang="en-US" sz="1800" i="1" dirty="0">
                <a:effectLst/>
                <a:latin typeface="Calibri" panose="020F0502020204030204" pitchFamily="34" charset="0"/>
              </a:rPr>
              <a:t>Scoping Report and Assessment of Implementation Status</a:t>
            </a:r>
            <a:r>
              <a:rPr lang="en-US" sz="1800" dirty="0">
                <a:effectLst/>
                <a:latin typeface="Calibri" panose="020F0502020204030204" pitchFamily="34" charset="0"/>
              </a:rPr>
              <a:t>, which discusses FSM climate actions within seven thematic areas and lays out the potential scope of the draft updated NDC. Based on the analysis of the consolidated information gathered during milestones 1-3, a draft updated NDC has been prepared and presented to the FSM climate change focal point and other relevant stakeholders for their review and initial feedback prior to submission to the UNFCCC. The supporting deliverables, including outreach materials and website, will be completed following COP26 and in anticipation and support of upcoming high-level international meetings.  The FSM NDC was endorsed  and finalized by the  FSM President  before submission to UNFCCC and was launched at Climate of Parties 27 in </a:t>
            </a:r>
            <a:r>
              <a:rPr lang="en-US" sz="1800" dirty="0" err="1">
                <a:effectLst/>
                <a:latin typeface="Calibri" panose="020F0502020204030204" pitchFamily="34" charset="0"/>
              </a:rPr>
              <a:t>sharm</a:t>
            </a:r>
            <a:r>
              <a:rPr lang="en-US" sz="1800" dirty="0">
                <a:effectLst/>
                <a:latin typeface="Calibri" panose="020F0502020204030204" pitchFamily="34" charset="0"/>
              </a:rPr>
              <a:t> </a:t>
            </a:r>
            <a:r>
              <a:rPr lang="en-US" sz="1800" dirty="0" err="1">
                <a:effectLst/>
                <a:latin typeface="Calibri" panose="020F0502020204030204" pitchFamily="34" charset="0"/>
              </a:rPr>
              <a:t>el</a:t>
            </a:r>
            <a:r>
              <a:rPr lang="en-US" sz="1800" dirty="0">
                <a:effectLst/>
                <a:latin typeface="Calibri" panose="020F0502020204030204" pitchFamily="34" charset="0"/>
              </a:rPr>
              <a:t> sheikh Egypt in November 2022.</a:t>
            </a:r>
            <a:endParaRPr lang="en-US" sz="2800"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FM" dirty="0"/>
          </a:p>
        </p:txBody>
      </p:sp>
      <p:sp>
        <p:nvSpPr>
          <p:cNvPr id="4" name="Slide Number Placeholder 3"/>
          <p:cNvSpPr>
            <a:spLocks noGrp="1"/>
          </p:cNvSpPr>
          <p:nvPr>
            <p:ph type="sldNum" sz="quarter" idx="5"/>
          </p:nvPr>
        </p:nvSpPr>
        <p:spPr/>
        <p:txBody>
          <a:bodyPr/>
          <a:lstStyle/>
          <a:p>
            <a:fld id="{4AB64EC0-AC93-47F0-8B5C-277A528EB23B}" type="slidenum">
              <a:rPr lang="en-FM" smtClean="0"/>
              <a:t>3</a:t>
            </a:fld>
            <a:endParaRPr lang="en-FM" dirty="0"/>
          </a:p>
        </p:txBody>
      </p:sp>
    </p:spTree>
    <p:extLst>
      <p:ext uri="{BB962C8B-B14F-4D97-AF65-F5344CB8AC3E}">
        <p14:creationId xmlns:p14="http://schemas.microsoft.com/office/powerpoint/2010/main" val="13239536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FSM requested  the development of awareness materials that includes posters, booklets, brochures, panners, and stickers to the Regional Pacific NDC hub team for launching and implementing the NDC in the 4 states. Status now:  DECEM received the materials and in progress  to work with both national and state and stake holders for  implementation of the FSM NDC. Through technical support, work put in to launch the NDC will build our technical capacity at both national and state level. Developing awareness materials will also increase our capacity in effective communication to the public. </a:t>
            </a:r>
          </a:p>
          <a:p>
            <a:r>
              <a:rPr lang="en-US" dirty="0"/>
              <a:t>At SB 58 in Bonn Germany , we met up with one of Mitigation Action Facility member , named David and offer an opportunity for funding NDCs on the Energy sector from 5 million up to 100 million.</a:t>
            </a:r>
          </a:p>
          <a:p>
            <a:endParaRPr lang="en-FM" dirty="0"/>
          </a:p>
        </p:txBody>
      </p:sp>
      <p:sp>
        <p:nvSpPr>
          <p:cNvPr id="4" name="Slide Number Placeholder 3"/>
          <p:cNvSpPr>
            <a:spLocks noGrp="1"/>
          </p:cNvSpPr>
          <p:nvPr>
            <p:ph type="sldNum" sz="quarter" idx="5"/>
          </p:nvPr>
        </p:nvSpPr>
        <p:spPr/>
        <p:txBody>
          <a:bodyPr/>
          <a:lstStyle/>
          <a:p>
            <a:fld id="{4AB64EC0-AC93-47F0-8B5C-277A528EB23B}" type="slidenum">
              <a:rPr lang="en-FM" smtClean="0"/>
              <a:t>4</a:t>
            </a:fld>
            <a:endParaRPr lang="en-FM" dirty="0"/>
          </a:p>
        </p:txBody>
      </p:sp>
    </p:spTree>
    <p:extLst>
      <p:ext uri="{BB962C8B-B14F-4D97-AF65-F5344CB8AC3E}">
        <p14:creationId xmlns:p14="http://schemas.microsoft.com/office/powerpoint/2010/main" val="9256487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M"/>
          </a:p>
        </p:txBody>
      </p:sp>
      <p:sp>
        <p:nvSpPr>
          <p:cNvPr id="4" name="Slide Number Placeholder 3"/>
          <p:cNvSpPr>
            <a:spLocks noGrp="1"/>
          </p:cNvSpPr>
          <p:nvPr>
            <p:ph type="sldNum" sz="quarter" idx="5"/>
          </p:nvPr>
        </p:nvSpPr>
        <p:spPr/>
        <p:txBody>
          <a:bodyPr/>
          <a:lstStyle/>
          <a:p>
            <a:fld id="{4AB64EC0-AC93-47F0-8B5C-277A528EB23B}" type="slidenum">
              <a:rPr lang="en-FM" smtClean="0"/>
              <a:t>5</a:t>
            </a:fld>
            <a:endParaRPr lang="en-FM" dirty="0"/>
          </a:p>
        </p:txBody>
      </p:sp>
    </p:spTree>
    <p:extLst>
      <p:ext uri="{BB962C8B-B14F-4D97-AF65-F5344CB8AC3E}">
        <p14:creationId xmlns:p14="http://schemas.microsoft.com/office/powerpoint/2010/main" val="17149135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FM" dirty="0"/>
              <a:t>What kind of collaboration? The FSM NDC covers 8 sectors: collaborate with national and state partners and stakeholders to implement on calling on all the sectors to start implementing and ccomitted to do on each sectors.  Fundings is always a challenge , but we have funding donors,( GCF and others.. </a:t>
            </a:r>
            <a:r>
              <a:rPr lang="en-US" dirty="0"/>
              <a:t>A</a:t>
            </a:r>
            <a:r>
              <a:rPr lang="en-FM" dirty="0"/>
              <a:t>nd also opportunities. – plan to do the NDC- compact – Energy sectors to renewable energy. </a:t>
            </a:r>
          </a:p>
        </p:txBody>
      </p:sp>
      <p:sp>
        <p:nvSpPr>
          <p:cNvPr id="4" name="Slide Number Placeholder 3"/>
          <p:cNvSpPr>
            <a:spLocks noGrp="1"/>
          </p:cNvSpPr>
          <p:nvPr>
            <p:ph type="sldNum" sz="quarter" idx="5"/>
          </p:nvPr>
        </p:nvSpPr>
        <p:spPr/>
        <p:txBody>
          <a:bodyPr/>
          <a:lstStyle/>
          <a:p>
            <a:fld id="{4AB64EC0-AC93-47F0-8B5C-277A528EB23B}" type="slidenum">
              <a:rPr lang="en-FM" smtClean="0"/>
              <a:t>6</a:t>
            </a:fld>
            <a:endParaRPr lang="en-FM" dirty="0"/>
          </a:p>
        </p:txBody>
      </p:sp>
    </p:spTree>
    <p:extLst>
      <p:ext uri="{BB962C8B-B14F-4D97-AF65-F5344CB8AC3E}">
        <p14:creationId xmlns:p14="http://schemas.microsoft.com/office/powerpoint/2010/main" val="1311737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t>
            </a:r>
            <a:r>
              <a:rPr lang="en-FM" dirty="0"/>
              <a:t>tart the planning, identification of activities and moving on to implementation to create a NDC strategy team at both national and state level to implement the NDC in the 4 states to execute awareness raising and inception workshops</a:t>
            </a:r>
          </a:p>
        </p:txBody>
      </p:sp>
      <p:sp>
        <p:nvSpPr>
          <p:cNvPr id="4" name="Slide Number Placeholder 3"/>
          <p:cNvSpPr>
            <a:spLocks noGrp="1"/>
          </p:cNvSpPr>
          <p:nvPr>
            <p:ph type="sldNum" sz="quarter" idx="5"/>
          </p:nvPr>
        </p:nvSpPr>
        <p:spPr/>
        <p:txBody>
          <a:bodyPr/>
          <a:lstStyle/>
          <a:p>
            <a:fld id="{4AB64EC0-AC93-47F0-8B5C-277A528EB23B}" type="slidenum">
              <a:rPr lang="en-FM" smtClean="0"/>
              <a:t>7</a:t>
            </a:fld>
            <a:endParaRPr lang="en-FM" dirty="0"/>
          </a:p>
        </p:txBody>
      </p:sp>
    </p:spTree>
    <p:extLst>
      <p:ext uri="{BB962C8B-B14F-4D97-AF65-F5344CB8AC3E}">
        <p14:creationId xmlns:p14="http://schemas.microsoft.com/office/powerpoint/2010/main" val="40332352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FC312-A56B-3F8F-C8A2-FDDB2FAB39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FM"/>
          </a:p>
        </p:txBody>
      </p:sp>
      <p:sp>
        <p:nvSpPr>
          <p:cNvPr id="3" name="Subtitle 2">
            <a:extLst>
              <a:ext uri="{FF2B5EF4-FFF2-40B4-BE49-F238E27FC236}">
                <a16:creationId xmlns:a16="http://schemas.microsoft.com/office/drawing/2014/main" id="{412E1131-B56A-24A6-5E1D-0BE8175D46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FM"/>
          </a:p>
        </p:txBody>
      </p:sp>
      <p:sp>
        <p:nvSpPr>
          <p:cNvPr id="4" name="Date Placeholder 3">
            <a:extLst>
              <a:ext uri="{FF2B5EF4-FFF2-40B4-BE49-F238E27FC236}">
                <a16:creationId xmlns:a16="http://schemas.microsoft.com/office/drawing/2014/main" id="{8EF0D5FE-DB91-BCF8-0A11-1868D8D3EC16}"/>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5" name="Footer Placeholder 4">
            <a:extLst>
              <a:ext uri="{FF2B5EF4-FFF2-40B4-BE49-F238E27FC236}">
                <a16:creationId xmlns:a16="http://schemas.microsoft.com/office/drawing/2014/main" id="{BBC10FED-EB65-1BC1-8CC7-17913337A900}"/>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DECDD5F2-45EC-0CD0-CEEB-619FEAB08EAD}"/>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38430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D4CEB-E8C2-5A83-C25F-28DA61DE9AFC}"/>
              </a:ext>
            </a:extLst>
          </p:cNvPr>
          <p:cNvSpPr>
            <a:spLocks noGrp="1"/>
          </p:cNvSpPr>
          <p:nvPr>
            <p:ph type="title"/>
          </p:nvPr>
        </p:nvSpPr>
        <p:spPr/>
        <p:txBody>
          <a:bodyPr/>
          <a:lstStyle/>
          <a:p>
            <a:r>
              <a:rPr lang="en-US"/>
              <a:t>Click to edit Master title style</a:t>
            </a:r>
            <a:endParaRPr lang="en-FM"/>
          </a:p>
        </p:txBody>
      </p:sp>
      <p:sp>
        <p:nvSpPr>
          <p:cNvPr id="3" name="Vertical Text Placeholder 2">
            <a:extLst>
              <a:ext uri="{FF2B5EF4-FFF2-40B4-BE49-F238E27FC236}">
                <a16:creationId xmlns:a16="http://schemas.microsoft.com/office/drawing/2014/main" id="{B48D6703-D20B-76BC-01E3-ABCA068DCE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DA74B234-B471-B899-857E-A39801A0663C}"/>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5" name="Footer Placeholder 4">
            <a:extLst>
              <a:ext uri="{FF2B5EF4-FFF2-40B4-BE49-F238E27FC236}">
                <a16:creationId xmlns:a16="http://schemas.microsoft.com/office/drawing/2014/main" id="{28C6A3FA-6000-0149-576E-AF13E42CE48A}"/>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03CB55F2-BBA6-D67A-DCFB-606019E7F374}"/>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531172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6AE709-7157-F677-FAC0-1508D65AF77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FM"/>
          </a:p>
        </p:txBody>
      </p:sp>
      <p:sp>
        <p:nvSpPr>
          <p:cNvPr id="3" name="Vertical Text Placeholder 2">
            <a:extLst>
              <a:ext uri="{FF2B5EF4-FFF2-40B4-BE49-F238E27FC236}">
                <a16:creationId xmlns:a16="http://schemas.microsoft.com/office/drawing/2014/main" id="{3181CA95-EBDA-8ACC-9010-A25B0B699B5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A90DCA1A-EE68-CEFB-662C-262A3FCAEBB0}"/>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5" name="Footer Placeholder 4">
            <a:extLst>
              <a:ext uri="{FF2B5EF4-FFF2-40B4-BE49-F238E27FC236}">
                <a16:creationId xmlns:a16="http://schemas.microsoft.com/office/drawing/2014/main" id="{1DA4AF61-44F0-B8EC-324C-00FE08A77262}"/>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75D04425-807A-6A42-2C82-C4C07D27EDFF}"/>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335837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5AA7A-0801-B0B2-D711-C3CBBAD06298}"/>
              </a:ext>
            </a:extLst>
          </p:cNvPr>
          <p:cNvSpPr>
            <a:spLocks noGrp="1"/>
          </p:cNvSpPr>
          <p:nvPr>
            <p:ph type="title"/>
          </p:nvPr>
        </p:nvSpPr>
        <p:spPr/>
        <p:txBody>
          <a:bodyPr/>
          <a:lstStyle/>
          <a:p>
            <a:r>
              <a:rPr lang="en-US"/>
              <a:t>Click to edit Master title style</a:t>
            </a:r>
            <a:endParaRPr lang="en-FM"/>
          </a:p>
        </p:txBody>
      </p:sp>
      <p:sp>
        <p:nvSpPr>
          <p:cNvPr id="3" name="Content Placeholder 2">
            <a:extLst>
              <a:ext uri="{FF2B5EF4-FFF2-40B4-BE49-F238E27FC236}">
                <a16:creationId xmlns:a16="http://schemas.microsoft.com/office/drawing/2014/main" id="{1751C986-8AA2-0CC5-CD98-673309F07D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C5D43277-EC17-A028-EBA5-B95A818809E6}"/>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5" name="Footer Placeholder 4">
            <a:extLst>
              <a:ext uri="{FF2B5EF4-FFF2-40B4-BE49-F238E27FC236}">
                <a16:creationId xmlns:a16="http://schemas.microsoft.com/office/drawing/2014/main" id="{4D444295-9969-ACA1-D560-BCDFA48AF459}"/>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B4A97A9C-0E7D-9332-EA4E-CBBA72F80D2E}"/>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673524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1DE9D-0EBF-900C-7A2F-128CBBE4FB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FM"/>
          </a:p>
        </p:txBody>
      </p:sp>
      <p:sp>
        <p:nvSpPr>
          <p:cNvPr id="3" name="Text Placeholder 2">
            <a:extLst>
              <a:ext uri="{FF2B5EF4-FFF2-40B4-BE49-F238E27FC236}">
                <a16:creationId xmlns:a16="http://schemas.microsoft.com/office/drawing/2014/main" id="{D4FE598B-EE31-8676-533F-8BC362C7CE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6EF884-7C57-9CAA-F8CB-77CC6EE6A8DD}"/>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5" name="Footer Placeholder 4">
            <a:extLst>
              <a:ext uri="{FF2B5EF4-FFF2-40B4-BE49-F238E27FC236}">
                <a16:creationId xmlns:a16="http://schemas.microsoft.com/office/drawing/2014/main" id="{D57AD1C4-8E64-2613-9D7A-AF9400B9F663}"/>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4F4FEB6D-4B3A-6AE8-2C39-39E0023FB23D}"/>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082711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E73C1-3BAA-2566-5480-29EA5828A106}"/>
              </a:ext>
            </a:extLst>
          </p:cNvPr>
          <p:cNvSpPr>
            <a:spLocks noGrp="1"/>
          </p:cNvSpPr>
          <p:nvPr>
            <p:ph type="title"/>
          </p:nvPr>
        </p:nvSpPr>
        <p:spPr/>
        <p:txBody>
          <a:bodyPr/>
          <a:lstStyle/>
          <a:p>
            <a:r>
              <a:rPr lang="en-US"/>
              <a:t>Click to edit Master title style</a:t>
            </a:r>
            <a:endParaRPr lang="en-FM"/>
          </a:p>
        </p:txBody>
      </p:sp>
      <p:sp>
        <p:nvSpPr>
          <p:cNvPr id="3" name="Content Placeholder 2">
            <a:extLst>
              <a:ext uri="{FF2B5EF4-FFF2-40B4-BE49-F238E27FC236}">
                <a16:creationId xmlns:a16="http://schemas.microsoft.com/office/drawing/2014/main" id="{23827054-670E-79A5-2F81-EE4CA787DFF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Content Placeholder 3">
            <a:extLst>
              <a:ext uri="{FF2B5EF4-FFF2-40B4-BE49-F238E27FC236}">
                <a16:creationId xmlns:a16="http://schemas.microsoft.com/office/drawing/2014/main" id="{D6E1F6DE-233E-44F2-E058-FFE1173CCE7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5" name="Date Placeholder 4">
            <a:extLst>
              <a:ext uri="{FF2B5EF4-FFF2-40B4-BE49-F238E27FC236}">
                <a16:creationId xmlns:a16="http://schemas.microsoft.com/office/drawing/2014/main" id="{B5564478-AF11-DB27-D83E-98ABCC8B798B}"/>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6" name="Footer Placeholder 5">
            <a:extLst>
              <a:ext uri="{FF2B5EF4-FFF2-40B4-BE49-F238E27FC236}">
                <a16:creationId xmlns:a16="http://schemas.microsoft.com/office/drawing/2014/main" id="{B8084F48-2496-D538-9332-CD85DCA81028}"/>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9878CE99-DD90-8FA7-D484-97D122663F8B}"/>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674588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52F08-79A2-B411-B978-2C2DB0FED0A5}"/>
              </a:ext>
            </a:extLst>
          </p:cNvPr>
          <p:cNvSpPr>
            <a:spLocks noGrp="1"/>
          </p:cNvSpPr>
          <p:nvPr>
            <p:ph type="title"/>
          </p:nvPr>
        </p:nvSpPr>
        <p:spPr>
          <a:xfrm>
            <a:off x="839788" y="365125"/>
            <a:ext cx="10515600" cy="1325563"/>
          </a:xfrm>
        </p:spPr>
        <p:txBody>
          <a:bodyPr/>
          <a:lstStyle/>
          <a:p>
            <a:r>
              <a:rPr lang="en-US"/>
              <a:t>Click to edit Master title style</a:t>
            </a:r>
            <a:endParaRPr lang="en-FM"/>
          </a:p>
        </p:txBody>
      </p:sp>
      <p:sp>
        <p:nvSpPr>
          <p:cNvPr id="3" name="Text Placeholder 2">
            <a:extLst>
              <a:ext uri="{FF2B5EF4-FFF2-40B4-BE49-F238E27FC236}">
                <a16:creationId xmlns:a16="http://schemas.microsoft.com/office/drawing/2014/main" id="{64244FD1-E400-E4F3-DEE6-F1EADA5951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8D8485-E1DF-E9DB-40DC-2D7ECE55DB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5" name="Text Placeholder 4">
            <a:extLst>
              <a:ext uri="{FF2B5EF4-FFF2-40B4-BE49-F238E27FC236}">
                <a16:creationId xmlns:a16="http://schemas.microsoft.com/office/drawing/2014/main" id="{8CB2D0B5-3E1D-C1AD-729A-A3D24F1D94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4BB7A3-6393-51EC-7A42-BE923DB26CF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7" name="Date Placeholder 6">
            <a:extLst>
              <a:ext uri="{FF2B5EF4-FFF2-40B4-BE49-F238E27FC236}">
                <a16:creationId xmlns:a16="http://schemas.microsoft.com/office/drawing/2014/main" id="{36BE9BD7-DAA1-BA0A-88EF-9102817E918F}"/>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8" name="Footer Placeholder 7">
            <a:extLst>
              <a:ext uri="{FF2B5EF4-FFF2-40B4-BE49-F238E27FC236}">
                <a16:creationId xmlns:a16="http://schemas.microsoft.com/office/drawing/2014/main" id="{42E2C260-8FAE-D859-D227-36D1DF64AE10}"/>
              </a:ext>
            </a:extLst>
          </p:cNvPr>
          <p:cNvSpPr>
            <a:spLocks noGrp="1"/>
          </p:cNvSpPr>
          <p:nvPr>
            <p:ph type="ftr" sz="quarter" idx="11"/>
          </p:nvPr>
        </p:nvSpPr>
        <p:spPr/>
        <p:txBody>
          <a:bodyPr/>
          <a:lstStyle/>
          <a:p>
            <a:endParaRPr lang="en-FM" dirty="0"/>
          </a:p>
        </p:txBody>
      </p:sp>
      <p:sp>
        <p:nvSpPr>
          <p:cNvPr id="9" name="Slide Number Placeholder 8">
            <a:extLst>
              <a:ext uri="{FF2B5EF4-FFF2-40B4-BE49-F238E27FC236}">
                <a16:creationId xmlns:a16="http://schemas.microsoft.com/office/drawing/2014/main" id="{F99906F9-3C3D-D803-CECC-2FB230117DE8}"/>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194591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97845-30C6-5FB1-53FD-97FE133DE7D0}"/>
              </a:ext>
            </a:extLst>
          </p:cNvPr>
          <p:cNvSpPr>
            <a:spLocks noGrp="1"/>
          </p:cNvSpPr>
          <p:nvPr>
            <p:ph type="title"/>
          </p:nvPr>
        </p:nvSpPr>
        <p:spPr/>
        <p:txBody>
          <a:bodyPr/>
          <a:lstStyle/>
          <a:p>
            <a:r>
              <a:rPr lang="en-US"/>
              <a:t>Click to edit Master title style</a:t>
            </a:r>
            <a:endParaRPr lang="en-FM"/>
          </a:p>
        </p:txBody>
      </p:sp>
      <p:sp>
        <p:nvSpPr>
          <p:cNvPr id="3" name="Date Placeholder 2">
            <a:extLst>
              <a:ext uri="{FF2B5EF4-FFF2-40B4-BE49-F238E27FC236}">
                <a16:creationId xmlns:a16="http://schemas.microsoft.com/office/drawing/2014/main" id="{DBDFA9D5-059D-3BDE-5996-91422CC150DE}"/>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4" name="Footer Placeholder 3">
            <a:extLst>
              <a:ext uri="{FF2B5EF4-FFF2-40B4-BE49-F238E27FC236}">
                <a16:creationId xmlns:a16="http://schemas.microsoft.com/office/drawing/2014/main" id="{CF51C613-196C-4C46-5B9D-2F2AB9B8F7EB}"/>
              </a:ext>
            </a:extLst>
          </p:cNvPr>
          <p:cNvSpPr>
            <a:spLocks noGrp="1"/>
          </p:cNvSpPr>
          <p:nvPr>
            <p:ph type="ftr" sz="quarter" idx="11"/>
          </p:nvPr>
        </p:nvSpPr>
        <p:spPr/>
        <p:txBody>
          <a:bodyPr/>
          <a:lstStyle/>
          <a:p>
            <a:endParaRPr lang="en-FM" dirty="0"/>
          </a:p>
        </p:txBody>
      </p:sp>
      <p:sp>
        <p:nvSpPr>
          <p:cNvPr id="5" name="Slide Number Placeholder 4">
            <a:extLst>
              <a:ext uri="{FF2B5EF4-FFF2-40B4-BE49-F238E27FC236}">
                <a16:creationId xmlns:a16="http://schemas.microsoft.com/office/drawing/2014/main" id="{93DA213C-5BDA-0671-D25C-4BEF39725E61}"/>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227225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BFA5AB-A90E-60D1-0590-6B0DC0A6CA39}"/>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3" name="Footer Placeholder 2">
            <a:extLst>
              <a:ext uri="{FF2B5EF4-FFF2-40B4-BE49-F238E27FC236}">
                <a16:creationId xmlns:a16="http://schemas.microsoft.com/office/drawing/2014/main" id="{A6D96D4E-C93B-7447-DB85-BF21AEE56D61}"/>
              </a:ext>
            </a:extLst>
          </p:cNvPr>
          <p:cNvSpPr>
            <a:spLocks noGrp="1"/>
          </p:cNvSpPr>
          <p:nvPr>
            <p:ph type="ftr" sz="quarter" idx="11"/>
          </p:nvPr>
        </p:nvSpPr>
        <p:spPr/>
        <p:txBody>
          <a:bodyPr/>
          <a:lstStyle/>
          <a:p>
            <a:endParaRPr lang="en-FM" dirty="0"/>
          </a:p>
        </p:txBody>
      </p:sp>
      <p:sp>
        <p:nvSpPr>
          <p:cNvPr id="4" name="Slide Number Placeholder 3">
            <a:extLst>
              <a:ext uri="{FF2B5EF4-FFF2-40B4-BE49-F238E27FC236}">
                <a16:creationId xmlns:a16="http://schemas.microsoft.com/office/drawing/2014/main" id="{85AFBF8B-F061-F0B6-1DCB-61DEA07F5FC0}"/>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4203529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3BFF9-ED6E-348B-1A43-FE8E391076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FM"/>
          </a:p>
        </p:txBody>
      </p:sp>
      <p:sp>
        <p:nvSpPr>
          <p:cNvPr id="3" name="Content Placeholder 2">
            <a:extLst>
              <a:ext uri="{FF2B5EF4-FFF2-40B4-BE49-F238E27FC236}">
                <a16:creationId xmlns:a16="http://schemas.microsoft.com/office/drawing/2014/main" id="{6DD36B92-4F69-CFBA-958E-80B2C8B599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Text Placeholder 3">
            <a:extLst>
              <a:ext uri="{FF2B5EF4-FFF2-40B4-BE49-F238E27FC236}">
                <a16:creationId xmlns:a16="http://schemas.microsoft.com/office/drawing/2014/main" id="{BC7F126D-E3B6-3C65-8810-A4A538DE7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11A5DF-7724-1B64-5AF7-EDD20A6DBAED}"/>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6" name="Footer Placeholder 5">
            <a:extLst>
              <a:ext uri="{FF2B5EF4-FFF2-40B4-BE49-F238E27FC236}">
                <a16:creationId xmlns:a16="http://schemas.microsoft.com/office/drawing/2014/main" id="{A2D415CB-79C6-8C16-8440-D13379ED5B0C}"/>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E0840B99-FFE2-A866-6F55-CEF588787E99}"/>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243216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D18A5-4CFE-8745-4B88-2F0DEEFBDB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FM"/>
          </a:p>
        </p:txBody>
      </p:sp>
      <p:sp>
        <p:nvSpPr>
          <p:cNvPr id="3" name="Picture Placeholder 2">
            <a:extLst>
              <a:ext uri="{FF2B5EF4-FFF2-40B4-BE49-F238E27FC236}">
                <a16:creationId xmlns:a16="http://schemas.microsoft.com/office/drawing/2014/main" id="{EF36CF08-1CCF-C7B6-C68B-FFB3B25D73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FM" dirty="0"/>
          </a:p>
        </p:txBody>
      </p:sp>
      <p:sp>
        <p:nvSpPr>
          <p:cNvPr id="4" name="Text Placeholder 3">
            <a:extLst>
              <a:ext uri="{FF2B5EF4-FFF2-40B4-BE49-F238E27FC236}">
                <a16:creationId xmlns:a16="http://schemas.microsoft.com/office/drawing/2014/main" id="{E44C5C16-4A9E-F1F7-06B3-544A15BD5E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BDA499-674E-A165-F885-D16CC40EDA62}"/>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6" name="Footer Placeholder 5">
            <a:extLst>
              <a:ext uri="{FF2B5EF4-FFF2-40B4-BE49-F238E27FC236}">
                <a16:creationId xmlns:a16="http://schemas.microsoft.com/office/drawing/2014/main" id="{90092CB0-E441-0884-1EDB-C5692CF6C10F}"/>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8F212AE2-42C2-2E5B-888E-3E97C062171B}"/>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561359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1000"/>
            <a:lum/>
          </a:blip>
          <a:srcRect/>
          <a:stretch>
            <a:fillRect t="-39000" b="-39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081D3E-8A8A-8AB7-AA05-48303DC0C8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FM"/>
          </a:p>
        </p:txBody>
      </p:sp>
      <p:sp>
        <p:nvSpPr>
          <p:cNvPr id="3" name="Text Placeholder 2">
            <a:extLst>
              <a:ext uri="{FF2B5EF4-FFF2-40B4-BE49-F238E27FC236}">
                <a16:creationId xmlns:a16="http://schemas.microsoft.com/office/drawing/2014/main" id="{171DD8E4-515A-65B9-7AAD-F14DD7C12C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F432AABF-A1D9-A023-144B-94FE0C9B5E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87BC71-67A2-40CF-A793-E678043B93CF}" type="datetimeFigureOut">
              <a:rPr lang="en-FM" smtClean="0"/>
              <a:t>8/29/23</a:t>
            </a:fld>
            <a:endParaRPr lang="en-FM" dirty="0"/>
          </a:p>
        </p:txBody>
      </p:sp>
      <p:sp>
        <p:nvSpPr>
          <p:cNvPr id="5" name="Footer Placeholder 4">
            <a:extLst>
              <a:ext uri="{FF2B5EF4-FFF2-40B4-BE49-F238E27FC236}">
                <a16:creationId xmlns:a16="http://schemas.microsoft.com/office/drawing/2014/main" id="{5B04F1B0-CC41-D4F9-463E-7E152B7218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FM" dirty="0"/>
          </a:p>
        </p:txBody>
      </p:sp>
      <p:sp>
        <p:nvSpPr>
          <p:cNvPr id="6" name="Slide Number Placeholder 5">
            <a:extLst>
              <a:ext uri="{FF2B5EF4-FFF2-40B4-BE49-F238E27FC236}">
                <a16:creationId xmlns:a16="http://schemas.microsoft.com/office/drawing/2014/main" id="{F685E551-8F71-4C3E-FADA-FBAB903AF8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6D5C0D-D7C4-4F57-8078-055CE04983B7}" type="slidenum">
              <a:rPr lang="en-FM" smtClean="0"/>
              <a:t>‹#›</a:t>
            </a:fld>
            <a:endParaRPr lang="en-FM" dirty="0"/>
          </a:p>
        </p:txBody>
      </p:sp>
    </p:spTree>
    <p:extLst>
      <p:ext uri="{BB962C8B-B14F-4D97-AF65-F5344CB8AC3E}">
        <p14:creationId xmlns:p14="http://schemas.microsoft.com/office/powerpoint/2010/main" val="2388201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8.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8.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8.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8.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0000"/>
            <a:lum/>
          </a:blip>
          <a:srcRect/>
          <a:stretch>
            <a:fillRect t="-39000" b="-3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FECA3-3B56-E8E4-1B6C-CC0AB76831D8}"/>
              </a:ext>
            </a:extLst>
          </p:cNvPr>
          <p:cNvSpPr>
            <a:spLocks noGrp="1"/>
          </p:cNvSpPr>
          <p:nvPr>
            <p:ph type="title"/>
          </p:nvPr>
        </p:nvSpPr>
        <p:spPr>
          <a:xfrm>
            <a:off x="1284050" y="365125"/>
            <a:ext cx="10069749" cy="1325563"/>
          </a:xfrm>
          <a:effectLst>
            <a:outerShdw blurRad="50800" dist="38100" dir="16200000" rotWithShape="0">
              <a:schemeClr val="bg1"/>
            </a:outerShdw>
          </a:effectLst>
        </p:spPr>
        <p:txBody>
          <a:bodyPr>
            <a:normAutofit/>
          </a:bodyPr>
          <a:lstStyle/>
          <a:p>
            <a:pPr algn="ctr"/>
            <a:r>
              <a:rPr lang="en-US" sz="3600" u="sng" dirty="0">
                <a:latin typeface="Arial Black" panose="020B0A04020102020204" pitchFamily="34" charset="0"/>
              </a:rPr>
              <a:t>3</a:t>
            </a:r>
            <a:r>
              <a:rPr lang="en-US" sz="3600" u="sng" baseline="30000" dirty="0">
                <a:latin typeface="Arial Black" panose="020B0A04020102020204" pitchFamily="34" charset="0"/>
              </a:rPr>
              <a:t>rd</a:t>
            </a:r>
            <a:r>
              <a:rPr lang="en-US" sz="3600" u="sng" dirty="0">
                <a:latin typeface="Arial Black" panose="020B0A04020102020204" pitchFamily="34" charset="0"/>
              </a:rPr>
              <a:t> Joint Environment and Risk Management Platform</a:t>
            </a:r>
            <a:endParaRPr lang="en-FM" sz="3600" u="sng" dirty="0">
              <a:latin typeface="Arial Black" panose="020B0A04020102020204" pitchFamily="34" charset="0"/>
            </a:endParaRPr>
          </a:p>
        </p:txBody>
      </p:sp>
      <p:pic>
        <p:nvPicPr>
          <p:cNvPr id="5" name="Content Placeholder 4">
            <a:extLst>
              <a:ext uri="{FF2B5EF4-FFF2-40B4-BE49-F238E27FC236}">
                <a16:creationId xmlns:a16="http://schemas.microsoft.com/office/drawing/2014/main" id="{C9F6AB6D-13B1-9A33-9E23-DB3CAB6D7AC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794929" y="5251884"/>
            <a:ext cx="2259062" cy="1194832"/>
          </a:xfrm>
        </p:spPr>
      </p:pic>
      <p:pic>
        <p:nvPicPr>
          <p:cNvPr id="7" name="Picture 6">
            <a:extLst>
              <a:ext uri="{FF2B5EF4-FFF2-40B4-BE49-F238E27FC236}">
                <a16:creationId xmlns:a16="http://schemas.microsoft.com/office/drawing/2014/main" id="{5F0DE3C8-C1DE-9B5D-800B-618BCB94B51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37" y="5254533"/>
            <a:ext cx="2260732" cy="1194832"/>
          </a:xfrm>
          <a:prstGeom prst="rect">
            <a:avLst/>
          </a:prstGeom>
        </p:spPr>
      </p:pic>
      <p:pic>
        <p:nvPicPr>
          <p:cNvPr id="9" name="Picture 8">
            <a:extLst>
              <a:ext uri="{FF2B5EF4-FFF2-40B4-BE49-F238E27FC236}">
                <a16:creationId xmlns:a16="http://schemas.microsoft.com/office/drawing/2014/main" id="{9EF7EDBC-B625-64E3-F9B8-AC6C54AE8C1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89567" y="5254067"/>
            <a:ext cx="2385298" cy="1192649"/>
          </a:xfrm>
          <a:prstGeom prst="rect">
            <a:avLst/>
          </a:prstGeom>
        </p:spPr>
      </p:pic>
      <p:pic>
        <p:nvPicPr>
          <p:cNvPr id="11" name="Picture 10">
            <a:extLst>
              <a:ext uri="{FF2B5EF4-FFF2-40B4-BE49-F238E27FC236}">
                <a16:creationId xmlns:a16="http://schemas.microsoft.com/office/drawing/2014/main" id="{6E3C3F5E-949A-359A-34A0-36149943DFF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81345" y="5257183"/>
            <a:ext cx="2260731" cy="1189533"/>
          </a:xfrm>
          <a:prstGeom prst="rect">
            <a:avLst/>
          </a:prstGeom>
        </p:spPr>
      </p:pic>
      <p:sp>
        <p:nvSpPr>
          <p:cNvPr id="3" name="TextBox 2">
            <a:extLst>
              <a:ext uri="{FF2B5EF4-FFF2-40B4-BE49-F238E27FC236}">
                <a16:creationId xmlns:a16="http://schemas.microsoft.com/office/drawing/2014/main" id="{4E133D77-E3CF-BB5A-383A-16C9053117C7}"/>
              </a:ext>
            </a:extLst>
          </p:cNvPr>
          <p:cNvSpPr txBox="1"/>
          <p:nvPr/>
        </p:nvSpPr>
        <p:spPr>
          <a:xfrm>
            <a:off x="2331341" y="1732789"/>
            <a:ext cx="7771592" cy="553998"/>
          </a:xfrm>
          <a:prstGeom prst="rect">
            <a:avLst/>
          </a:prstGeom>
          <a:noFill/>
          <a:effectLst>
            <a:outerShdw blurRad="50800" dist="50800" dir="5400000" algn="ctr" rotWithShape="0">
              <a:schemeClr val="bg1">
                <a:alpha val="68000"/>
              </a:schemeClr>
            </a:outerShdw>
          </a:effectLst>
        </p:spPr>
        <p:txBody>
          <a:bodyPr wrap="square" rtlCol="0">
            <a:spAutoFit/>
          </a:bodyPr>
          <a:lstStyle/>
          <a:p>
            <a:r>
              <a:rPr lang="en-US" sz="3000" b="1" i="1" dirty="0"/>
              <a:t>“Enhancing Synergies for a Resilient Tomorrow”</a:t>
            </a:r>
            <a:endParaRPr lang="en-FM" sz="3000" b="1" i="1" dirty="0"/>
          </a:p>
        </p:txBody>
      </p:sp>
      <p:sp>
        <p:nvSpPr>
          <p:cNvPr id="4" name="TextBox 3">
            <a:extLst>
              <a:ext uri="{FF2B5EF4-FFF2-40B4-BE49-F238E27FC236}">
                <a16:creationId xmlns:a16="http://schemas.microsoft.com/office/drawing/2014/main" id="{5397E90A-AAEE-6FCF-321C-A72D945B0264}"/>
              </a:ext>
            </a:extLst>
          </p:cNvPr>
          <p:cNvSpPr txBox="1"/>
          <p:nvPr/>
        </p:nvSpPr>
        <p:spPr>
          <a:xfrm>
            <a:off x="3754874" y="3859322"/>
            <a:ext cx="4674140" cy="523220"/>
          </a:xfrm>
          <a:prstGeom prst="rect">
            <a:avLst/>
          </a:prstGeom>
          <a:noFill/>
        </p:spPr>
        <p:txBody>
          <a:bodyPr wrap="square" rtlCol="0">
            <a:spAutoFit/>
          </a:bodyPr>
          <a:lstStyle/>
          <a:p>
            <a:pPr algn="ctr"/>
            <a:r>
              <a:rPr lang="en-US" sz="2800" b="1" dirty="0"/>
              <a:t>August 30-September 1, 2023</a:t>
            </a:r>
            <a:endParaRPr lang="en-FM" sz="2800" b="1" dirty="0"/>
          </a:p>
        </p:txBody>
      </p:sp>
      <p:sp>
        <p:nvSpPr>
          <p:cNvPr id="8" name="TextBox 7">
            <a:extLst>
              <a:ext uri="{FF2B5EF4-FFF2-40B4-BE49-F238E27FC236}">
                <a16:creationId xmlns:a16="http://schemas.microsoft.com/office/drawing/2014/main" id="{73BE2410-CFCE-DE5E-28A8-B1F6A40A1368}"/>
              </a:ext>
            </a:extLst>
          </p:cNvPr>
          <p:cNvSpPr txBox="1"/>
          <p:nvPr/>
        </p:nvSpPr>
        <p:spPr>
          <a:xfrm>
            <a:off x="3754874" y="4307443"/>
            <a:ext cx="4674140" cy="523220"/>
          </a:xfrm>
          <a:prstGeom prst="rect">
            <a:avLst/>
          </a:prstGeom>
          <a:noFill/>
        </p:spPr>
        <p:txBody>
          <a:bodyPr wrap="square" rtlCol="0">
            <a:spAutoFit/>
          </a:bodyPr>
          <a:lstStyle/>
          <a:p>
            <a:pPr algn="ctr"/>
            <a:r>
              <a:rPr lang="en-US" sz="2800" b="1" dirty="0"/>
              <a:t>Weno, Chuuk</a:t>
            </a:r>
            <a:endParaRPr lang="en-FM" sz="2800" b="1" dirty="0"/>
          </a:p>
        </p:txBody>
      </p:sp>
      <p:pic>
        <p:nvPicPr>
          <p:cNvPr id="12" name="Picture 11">
            <a:extLst>
              <a:ext uri="{FF2B5EF4-FFF2-40B4-BE49-F238E27FC236}">
                <a16:creationId xmlns:a16="http://schemas.microsoft.com/office/drawing/2014/main" id="{C173391E-B969-BE7D-BA39-9636FFD3BF5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0579" y="342138"/>
            <a:ext cx="1838144" cy="1830321"/>
          </a:xfrm>
          <a:prstGeom prst="rect">
            <a:avLst/>
          </a:prstGeom>
        </p:spPr>
      </p:pic>
      <p:sp>
        <p:nvSpPr>
          <p:cNvPr id="13" name="TextBox 12">
            <a:extLst>
              <a:ext uri="{FF2B5EF4-FFF2-40B4-BE49-F238E27FC236}">
                <a16:creationId xmlns:a16="http://schemas.microsoft.com/office/drawing/2014/main" id="{1D1BC2A8-9B05-3573-5078-F729C0F45BE8}"/>
              </a:ext>
            </a:extLst>
          </p:cNvPr>
          <p:cNvSpPr txBox="1"/>
          <p:nvPr/>
        </p:nvSpPr>
        <p:spPr>
          <a:xfrm>
            <a:off x="3754874" y="2622764"/>
            <a:ext cx="4674140" cy="523220"/>
          </a:xfrm>
          <a:prstGeom prst="rect">
            <a:avLst/>
          </a:prstGeom>
          <a:noFill/>
        </p:spPr>
        <p:txBody>
          <a:bodyPr wrap="square" rtlCol="0">
            <a:spAutoFit/>
          </a:bodyPr>
          <a:lstStyle/>
          <a:p>
            <a:pPr algn="ctr"/>
            <a:r>
              <a:rPr lang="en-US" sz="2800" b="1" dirty="0">
                <a:solidFill>
                  <a:schemeClr val="accent1">
                    <a:lumMod val="75000"/>
                  </a:schemeClr>
                </a:solidFill>
              </a:rPr>
              <a:t>7.2 FSM’s Updated NCD</a:t>
            </a:r>
            <a:endParaRPr lang="en-FM" sz="2800" b="1" dirty="0">
              <a:solidFill>
                <a:schemeClr val="accent1">
                  <a:lumMod val="75000"/>
                </a:schemeClr>
              </a:solidFill>
            </a:endParaRPr>
          </a:p>
        </p:txBody>
      </p:sp>
      <p:sp>
        <p:nvSpPr>
          <p:cNvPr id="14" name="TextBox 13">
            <a:extLst>
              <a:ext uri="{FF2B5EF4-FFF2-40B4-BE49-F238E27FC236}">
                <a16:creationId xmlns:a16="http://schemas.microsoft.com/office/drawing/2014/main" id="{A600D996-6B2A-AD38-2148-665B58E713F0}"/>
              </a:ext>
            </a:extLst>
          </p:cNvPr>
          <p:cNvSpPr txBox="1"/>
          <p:nvPr/>
        </p:nvSpPr>
        <p:spPr>
          <a:xfrm>
            <a:off x="1613647" y="3070885"/>
            <a:ext cx="8695765" cy="523220"/>
          </a:xfrm>
          <a:prstGeom prst="rect">
            <a:avLst/>
          </a:prstGeom>
          <a:noFill/>
        </p:spPr>
        <p:txBody>
          <a:bodyPr wrap="square" rtlCol="0">
            <a:spAutoFit/>
          </a:bodyPr>
          <a:lstStyle/>
          <a:p>
            <a:pPr algn="ctr"/>
            <a:r>
              <a:rPr lang="en-US" sz="2800" b="1" dirty="0">
                <a:solidFill>
                  <a:schemeClr val="accent1">
                    <a:lumMod val="75000"/>
                  </a:schemeClr>
                </a:solidFill>
              </a:rPr>
              <a:t>Ann Albert, DAS for Mitigation, DECEM</a:t>
            </a:r>
            <a:endParaRPr lang="en-FM" sz="2800" b="1" dirty="0">
              <a:solidFill>
                <a:schemeClr val="accent1">
                  <a:lumMod val="75000"/>
                </a:schemeClr>
              </a:solidFill>
            </a:endParaRPr>
          </a:p>
        </p:txBody>
      </p:sp>
    </p:spTree>
    <p:extLst>
      <p:ext uri="{BB962C8B-B14F-4D97-AF65-F5344CB8AC3E}">
        <p14:creationId xmlns:p14="http://schemas.microsoft.com/office/powerpoint/2010/main" val="2607128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7" name="Picture 36">
            <a:extLst>
              <a:ext uri="{FF2B5EF4-FFF2-40B4-BE49-F238E27FC236}">
                <a16:creationId xmlns:a16="http://schemas.microsoft.com/office/drawing/2014/main" id="{CE5AFBD6-73CD-E977-9FAB-079203371010}"/>
              </a:ext>
            </a:extLst>
          </p:cNvPr>
          <p:cNvPicPr>
            <a:picLocks noChangeAspect="1"/>
          </p:cNvPicPr>
          <p:nvPr/>
        </p:nvPicPr>
        <p:blipFill rotWithShape="1">
          <a:blip r:embed="rId3">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2" name="TextBox 1">
            <a:extLst>
              <a:ext uri="{FF2B5EF4-FFF2-40B4-BE49-F238E27FC236}">
                <a16:creationId xmlns:a16="http://schemas.microsoft.com/office/drawing/2014/main" id="{845AB913-AE19-45DC-4552-2A64A4ADDE6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160832" y="1215729"/>
            <a:ext cx="10439433" cy="4829716"/>
          </a:xfrm>
          <a:solidFill>
            <a:schemeClr val="bg1"/>
          </a:solidFill>
        </p:spPr>
        <p:txBody>
          <a:bodyPr>
            <a:normAutofit/>
          </a:bodyPr>
          <a:lstStyle/>
          <a:p>
            <a:r>
              <a:rPr lang="en-US" dirty="0"/>
              <a:t>Nationally Determined Contribution: </a:t>
            </a:r>
          </a:p>
          <a:p>
            <a:pPr marL="0" indent="0">
              <a:buNone/>
            </a:pPr>
            <a:endParaRPr lang="en-US" dirty="0"/>
          </a:p>
          <a:p>
            <a:pPr lvl="1">
              <a:buClr>
                <a:schemeClr val="accent6">
                  <a:lumMod val="50000"/>
                </a:schemeClr>
              </a:buClr>
              <a:buFont typeface="Wingdings" pitchFamily="2" charset="2"/>
              <a:buChar char="ü"/>
            </a:pPr>
            <a:r>
              <a:rPr lang="en-US" dirty="0"/>
              <a:t> </a:t>
            </a:r>
            <a:r>
              <a:rPr lang="en-FM" dirty="0"/>
              <a:t>FSM National voluntary commitments for climate actions to reduce GHG emissions in order to reach the goals of the Paris Agreement</a:t>
            </a:r>
          </a:p>
          <a:p>
            <a:pPr lvl="1">
              <a:buClr>
                <a:schemeClr val="accent6">
                  <a:lumMod val="50000"/>
                </a:schemeClr>
              </a:buClr>
              <a:buFont typeface="Wingdings" pitchFamily="2" charset="2"/>
              <a:buChar char="ü"/>
            </a:pPr>
            <a:endParaRPr lang="en-FM" dirty="0"/>
          </a:p>
        </p:txBody>
      </p:sp>
      <p:pic>
        <p:nvPicPr>
          <p:cNvPr id="10" name="Picture 9">
            <a:extLst>
              <a:ext uri="{FF2B5EF4-FFF2-40B4-BE49-F238E27FC236}">
                <a16:creationId xmlns:a16="http://schemas.microsoft.com/office/drawing/2014/main" id="{9CB15E35-A89E-4FF5-2115-306C9A683C9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11" name="Picture 10">
            <a:extLst>
              <a:ext uri="{FF2B5EF4-FFF2-40B4-BE49-F238E27FC236}">
                <a16:creationId xmlns:a16="http://schemas.microsoft.com/office/drawing/2014/main" id="{11F59AFB-ACF3-6428-BF37-95DD6FAA7F1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12" name="Picture 11">
            <a:extLst>
              <a:ext uri="{FF2B5EF4-FFF2-40B4-BE49-F238E27FC236}">
                <a16:creationId xmlns:a16="http://schemas.microsoft.com/office/drawing/2014/main" id="{8BB0D16D-7865-CB03-41C6-B9C4F5FFE28B}"/>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13" name="Picture 12">
            <a:extLst>
              <a:ext uri="{FF2B5EF4-FFF2-40B4-BE49-F238E27FC236}">
                <a16:creationId xmlns:a16="http://schemas.microsoft.com/office/drawing/2014/main" id="{725E20EE-768D-9578-9D0C-E9696D749AF4}"/>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14" name="Picture 13">
            <a:extLst>
              <a:ext uri="{FF2B5EF4-FFF2-40B4-BE49-F238E27FC236}">
                <a16:creationId xmlns:a16="http://schemas.microsoft.com/office/drawing/2014/main" id="{B087EA27-BE57-9AAC-2F68-607E760D3CD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5" name="Picture 14">
            <a:extLst>
              <a:ext uri="{FF2B5EF4-FFF2-40B4-BE49-F238E27FC236}">
                <a16:creationId xmlns:a16="http://schemas.microsoft.com/office/drawing/2014/main" id="{C195B1CD-DBCA-31FB-6E03-70F4E0347B0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6" name="Picture 15">
            <a:extLst>
              <a:ext uri="{FF2B5EF4-FFF2-40B4-BE49-F238E27FC236}">
                <a16:creationId xmlns:a16="http://schemas.microsoft.com/office/drawing/2014/main" id="{513A08AF-D8E3-D3E3-0238-C792BED9F933}"/>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7" name="Picture 16">
            <a:extLst>
              <a:ext uri="{FF2B5EF4-FFF2-40B4-BE49-F238E27FC236}">
                <a16:creationId xmlns:a16="http://schemas.microsoft.com/office/drawing/2014/main" id="{B519BEBB-8DFF-737D-255E-19E80EA14A7D}"/>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8" name="Picture 17">
            <a:extLst>
              <a:ext uri="{FF2B5EF4-FFF2-40B4-BE49-F238E27FC236}">
                <a16:creationId xmlns:a16="http://schemas.microsoft.com/office/drawing/2014/main" id="{910BD4AE-F18C-C122-8355-703776FC2BF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9" name="Picture 18">
            <a:extLst>
              <a:ext uri="{FF2B5EF4-FFF2-40B4-BE49-F238E27FC236}">
                <a16:creationId xmlns:a16="http://schemas.microsoft.com/office/drawing/2014/main" id="{D10B7FCC-06A1-3A77-F438-199AD361C22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20" name="Picture 19">
            <a:extLst>
              <a:ext uri="{FF2B5EF4-FFF2-40B4-BE49-F238E27FC236}">
                <a16:creationId xmlns:a16="http://schemas.microsoft.com/office/drawing/2014/main" id="{1C6C499D-3EB1-F1A4-90FE-720B5A9FEE5F}"/>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21" name="Picture 20">
            <a:extLst>
              <a:ext uri="{FF2B5EF4-FFF2-40B4-BE49-F238E27FC236}">
                <a16:creationId xmlns:a16="http://schemas.microsoft.com/office/drawing/2014/main" id="{23D16202-5AAB-3E38-6194-4B02473468D9}"/>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22" name="Picture 21">
            <a:extLst>
              <a:ext uri="{FF2B5EF4-FFF2-40B4-BE49-F238E27FC236}">
                <a16:creationId xmlns:a16="http://schemas.microsoft.com/office/drawing/2014/main" id="{91C28BF1-BB4B-A9AD-B134-01FB6CB8DCC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23" name="Picture 22">
            <a:extLst>
              <a:ext uri="{FF2B5EF4-FFF2-40B4-BE49-F238E27FC236}">
                <a16:creationId xmlns:a16="http://schemas.microsoft.com/office/drawing/2014/main" id="{B99294BB-BDE5-316F-061E-EABBF5C9BE2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24" name="Picture 23">
            <a:extLst>
              <a:ext uri="{FF2B5EF4-FFF2-40B4-BE49-F238E27FC236}">
                <a16:creationId xmlns:a16="http://schemas.microsoft.com/office/drawing/2014/main" id="{F9AC36B5-9B68-4B51-E703-A4146E0FB290}"/>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5" name="Picture 24">
            <a:extLst>
              <a:ext uri="{FF2B5EF4-FFF2-40B4-BE49-F238E27FC236}">
                <a16:creationId xmlns:a16="http://schemas.microsoft.com/office/drawing/2014/main" id="{BD7346DA-0CEB-B667-B3BF-FF8712D5F926}"/>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6" name="Picture 25">
            <a:extLst>
              <a:ext uri="{FF2B5EF4-FFF2-40B4-BE49-F238E27FC236}">
                <a16:creationId xmlns:a16="http://schemas.microsoft.com/office/drawing/2014/main" id="{2F9D5296-A1EC-A0FF-4D84-C3A03DCF5D1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7" name="Picture 26">
            <a:extLst>
              <a:ext uri="{FF2B5EF4-FFF2-40B4-BE49-F238E27FC236}">
                <a16:creationId xmlns:a16="http://schemas.microsoft.com/office/drawing/2014/main" id="{13FDE4F4-B8C2-0BF2-7115-27B7D81603F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8" name="Picture 27">
            <a:extLst>
              <a:ext uri="{FF2B5EF4-FFF2-40B4-BE49-F238E27FC236}">
                <a16:creationId xmlns:a16="http://schemas.microsoft.com/office/drawing/2014/main" id="{9A26BC4B-3E4D-7D1B-7148-EB45C6384EFA}"/>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9" name="Picture 28">
            <a:extLst>
              <a:ext uri="{FF2B5EF4-FFF2-40B4-BE49-F238E27FC236}">
                <a16:creationId xmlns:a16="http://schemas.microsoft.com/office/drawing/2014/main" id="{1CA30A7A-0222-5552-BC66-90AE21DB276D}"/>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30" name="Picture 29">
            <a:extLst>
              <a:ext uri="{FF2B5EF4-FFF2-40B4-BE49-F238E27FC236}">
                <a16:creationId xmlns:a16="http://schemas.microsoft.com/office/drawing/2014/main" id="{6359937C-53F2-0459-15B4-E82DA8A0758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31" name="Picture 30">
            <a:extLst>
              <a:ext uri="{FF2B5EF4-FFF2-40B4-BE49-F238E27FC236}">
                <a16:creationId xmlns:a16="http://schemas.microsoft.com/office/drawing/2014/main" id="{28B25B00-9D3E-8C44-B16E-4DF7968BBA0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32" name="Picture 31">
            <a:extLst>
              <a:ext uri="{FF2B5EF4-FFF2-40B4-BE49-F238E27FC236}">
                <a16:creationId xmlns:a16="http://schemas.microsoft.com/office/drawing/2014/main" id="{AAB500DA-1ABE-C796-2127-A31A2AA6B13E}"/>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33" name="Picture 32">
            <a:extLst>
              <a:ext uri="{FF2B5EF4-FFF2-40B4-BE49-F238E27FC236}">
                <a16:creationId xmlns:a16="http://schemas.microsoft.com/office/drawing/2014/main" id="{133BE191-D07C-82EC-464B-B9721559ACC0}"/>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34" name="Picture 33">
            <a:extLst>
              <a:ext uri="{FF2B5EF4-FFF2-40B4-BE49-F238E27FC236}">
                <a16:creationId xmlns:a16="http://schemas.microsoft.com/office/drawing/2014/main" id="{6ABE1DCB-3481-E8C3-C42E-91E0B739825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5" name="Picture 34">
            <a:extLst>
              <a:ext uri="{FF2B5EF4-FFF2-40B4-BE49-F238E27FC236}">
                <a16:creationId xmlns:a16="http://schemas.microsoft.com/office/drawing/2014/main" id="{3E0A3A25-09C1-2E58-6B56-ADBDEB5FD402}"/>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spTree>
    <p:extLst>
      <p:ext uri="{BB962C8B-B14F-4D97-AF65-F5344CB8AC3E}">
        <p14:creationId xmlns:p14="http://schemas.microsoft.com/office/powerpoint/2010/main" val="3387444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7" name="Picture 36">
            <a:extLst>
              <a:ext uri="{FF2B5EF4-FFF2-40B4-BE49-F238E27FC236}">
                <a16:creationId xmlns:a16="http://schemas.microsoft.com/office/drawing/2014/main" id="{CE5AFBD6-73CD-E977-9FAB-079203371010}"/>
              </a:ext>
            </a:extLst>
          </p:cNvPr>
          <p:cNvPicPr>
            <a:picLocks noChangeAspect="1"/>
          </p:cNvPicPr>
          <p:nvPr/>
        </p:nvPicPr>
        <p:blipFill rotWithShape="1">
          <a:blip r:embed="rId3">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2" name="TextBox 1">
            <a:extLst>
              <a:ext uri="{FF2B5EF4-FFF2-40B4-BE49-F238E27FC236}">
                <a16:creationId xmlns:a16="http://schemas.microsoft.com/office/drawing/2014/main" id="{845AB913-AE19-45DC-4552-2A64A4ADDE6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160832" y="1215729"/>
            <a:ext cx="10439433" cy="4829716"/>
          </a:xfrm>
          <a:solidFill>
            <a:schemeClr val="bg1"/>
          </a:solidFill>
        </p:spPr>
        <p:txBody>
          <a:bodyPr>
            <a:normAutofit fontScale="85000" lnSpcReduction="20000"/>
          </a:bodyPr>
          <a:lstStyle/>
          <a:p>
            <a:r>
              <a:rPr lang="en-US" dirty="0"/>
              <a:t>Development of the NDC: </a:t>
            </a:r>
          </a:p>
          <a:p>
            <a:pPr marL="0" indent="0">
              <a:buNone/>
            </a:pPr>
            <a:endParaRPr lang="en-US" dirty="0"/>
          </a:p>
          <a:p>
            <a:pPr lvl="1">
              <a:buClr>
                <a:schemeClr val="accent6">
                  <a:lumMod val="50000"/>
                </a:schemeClr>
              </a:buClr>
              <a:buFont typeface="Wingdings" pitchFamily="2" charset="2"/>
              <a:buChar char="ü"/>
            </a:pPr>
            <a:r>
              <a:rPr lang="en-US" dirty="0"/>
              <a:t> October 2021- Progress report to the Government of Italy regarding the development of the FSM’s NDC. </a:t>
            </a:r>
          </a:p>
          <a:p>
            <a:pPr lvl="1">
              <a:buClr>
                <a:schemeClr val="accent6">
                  <a:lumMod val="50000"/>
                </a:schemeClr>
              </a:buClr>
              <a:buFont typeface="Wingdings" pitchFamily="2" charset="2"/>
              <a:buChar char="ü"/>
            </a:pPr>
            <a:endParaRPr lang="en-US" dirty="0"/>
          </a:p>
          <a:p>
            <a:pPr lvl="1">
              <a:buClr>
                <a:schemeClr val="accent6">
                  <a:lumMod val="50000"/>
                </a:schemeClr>
              </a:buClr>
              <a:buFont typeface="Wingdings" pitchFamily="2" charset="2"/>
              <a:buChar char="ü"/>
            </a:pPr>
            <a:r>
              <a:rPr lang="en-US" dirty="0"/>
              <a:t> October 2021-Completion of preparatory meeting, literature review, and national consultation</a:t>
            </a:r>
          </a:p>
          <a:p>
            <a:pPr lvl="1">
              <a:buClr>
                <a:schemeClr val="accent6">
                  <a:lumMod val="50000"/>
                </a:schemeClr>
              </a:buClr>
              <a:buFont typeface="Wingdings" pitchFamily="2" charset="2"/>
              <a:buChar char="ü"/>
            </a:pPr>
            <a:endParaRPr lang="en-US" dirty="0"/>
          </a:p>
          <a:p>
            <a:pPr lvl="1">
              <a:buClr>
                <a:schemeClr val="accent6">
                  <a:lumMod val="50000"/>
                </a:schemeClr>
              </a:buClr>
              <a:buFont typeface="Wingdings" pitchFamily="2" charset="2"/>
              <a:buChar char="ü"/>
            </a:pPr>
            <a:r>
              <a:rPr lang="en-US" dirty="0"/>
              <a:t>October 2022 – Completion of draft NDC &amp; supporting deliverables, and finalization of NDC</a:t>
            </a:r>
          </a:p>
          <a:p>
            <a:pPr lvl="1">
              <a:buClr>
                <a:schemeClr val="accent6">
                  <a:lumMod val="50000"/>
                </a:schemeClr>
              </a:buClr>
              <a:buFont typeface="Wingdings" pitchFamily="2" charset="2"/>
              <a:buChar char="ü"/>
            </a:pPr>
            <a:endParaRPr lang="en-US" dirty="0"/>
          </a:p>
          <a:p>
            <a:pPr lvl="1">
              <a:buClr>
                <a:schemeClr val="accent6">
                  <a:lumMod val="50000"/>
                </a:schemeClr>
              </a:buClr>
              <a:buFont typeface="Wingdings" pitchFamily="2" charset="2"/>
              <a:buChar char="ü"/>
            </a:pPr>
            <a:r>
              <a:rPr lang="en-US" dirty="0"/>
              <a:t>November 2022- FSM’s NDC submitted to UNFCCC, and launched at COP 27</a:t>
            </a:r>
          </a:p>
          <a:p>
            <a:pPr lvl="1">
              <a:buClr>
                <a:schemeClr val="accent6">
                  <a:lumMod val="50000"/>
                </a:schemeClr>
              </a:buClr>
              <a:buFont typeface="Wingdings" pitchFamily="2" charset="2"/>
              <a:buChar char="ü"/>
            </a:pPr>
            <a:endParaRPr lang="en-US" dirty="0"/>
          </a:p>
          <a:p>
            <a:pPr lvl="1">
              <a:buClr>
                <a:schemeClr val="accent6">
                  <a:lumMod val="50000"/>
                </a:schemeClr>
              </a:buClr>
              <a:buFont typeface="Wingdings" pitchFamily="2" charset="2"/>
              <a:buChar char="ü"/>
            </a:pPr>
            <a:r>
              <a:rPr lang="en-US" dirty="0"/>
              <a:t>December 2022- Final Report to the Government of Italy of the FSM’s NDC</a:t>
            </a:r>
          </a:p>
          <a:p>
            <a:pPr marL="457200" lvl="1" indent="0">
              <a:buNone/>
            </a:pPr>
            <a:endParaRPr lang="en-FM" dirty="0"/>
          </a:p>
        </p:txBody>
      </p:sp>
      <p:pic>
        <p:nvPicPr>
          <p:cNvPr id="10" name="Picture 9">
            <a:extLst>
              <a:ext uri="{FF2B5EF4-FFF2-40B4-BE49-F238E27FC236}">
                <a16:creationId xmlns:a16="http://schemas.microsoft.com/office/drawing/2014/main" id="{9CB15E35-A89E-4FF5-2115-306C9A683C9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11" name="Picture 10">
            <a:extLst>
              <a:ext uri="{FF2B5EF4-FFF2-40B4-BE49-F238E27FC236}">
                <a16:creationId xmlns:a16="http://schemas.microsoft.com/office/drawing/2014/main" id="{11F59AFB-ACF3-6428-BF37-95DD6FAA7F1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12" name="Picture 11">
            <a:extLst>
              <a:ext uri="{FF2B5EF4-FFF2-40B4-BE49-F238E27FC236}">
                <a16:creationId xmlns:a16="http://schemas.microsoft.com/office/drawing/2014/main" id="{8BB0D16D-7865-CB03-41C6-B9C4F5FFE28B}"/>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13" name="Picture 12">
            <a:extLst>
              <a:ext uri="{FF2B5EF4-FFF2-40B4-BE49-F238E27FC236}">
                <a16:creationId xmlns:a16="http://schemas.microsoft.com/office/drawing/2014/main" id="{725E20EE-768D-9578-9D0C-E9696D749AF4}"/>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14" name="Picture 13">
            <a:extLst>
              <a:ext uri="{FF2B5EF4-FFF2-40B4-BE49-F238E27FC236}">
                <a16:creationId xmlns:a16="http://schemas.microsoft.com/office/drawing/2014/main" id="{B087EA27-BE57-9AAC-2F68-607E760D3CD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5" name="Picture 14">
            <a:extLst>
              <a:ext uri="{FF2B5EF4-FFF2-40B4-BE49-F238E27FC236}">
                <a16:creationId xmlns:a16="http://schemas.microsoft.com/office/drawing/2014/main" id="{C195B1CD-DBCA-31FB-6E03-70F4E0347B0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6" name="Picture 15">
            <a:extLst>
              <a:ext uri="{FF2B5EF4-FFF2-40B4-BE49-F238E27FC236}">
                <a16:creationId xmlns:a16="http://schemas.microsoft.com/office/drawing/2014/main" id="{513A08AF-D8E3-D3E3-0238-C792BED9F933}"/>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7" name="Picture 16">
            <a:extLst>
              <a:ext uri="{FF2B5EF4-FFF2-40B4-BE49-F238E27FC236}">
                <a16:creationId xmlns:a16="http://schemas.microsoft.com/office/drawing/2014/main" id="{B519BEBB-8DFF-737D-255E-19E80EA14A7D}"/>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8" name="Picture 17">
            <a:extLst>
              <a:ext uri="{FF2B5EF4-FFF2-40B4-BE49-F238E27FC236}">
                <a16:creationId xmlns:a16="http://schemas.microsoft.com/office/drawing/2014/main" id="{910BD4AE-F18C-C122-8355-703776FC2BF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9" name="Picture 18">
            <a:extLst>
              <a:ext uri="{FF2B5EF4-FFF2-40B4-BE49-F238E27FC236}">
                <a16:creationId xmlns:a16="http://schemas.microsoft.com/office/drawing/2014/main" id="{D10B7FCC-06A1-3A77-F438-199AD361C22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20" name="Picture 19">
            <a:extLst>
              <a:ext uri="{FF2B5EF4-FFF2-40B4-BE49-F238E27FC236}">
                <a16:creationId xmlns:a16="http://schemas.microsoft.com/office/drawing/2014/main" id="{1C6C499D-3EB1-F1A4-90FE-720B5A9FEE5F}"/>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21" name="Picture 20">
            <a:extLst>
              <a:ext uri="{FF2B5EF4-FFF2-40B4-BE49-F238E27FC236}">
                <a16:creationId xmlns:a16="http://schemas.microsoft.com/office/drawing/2014/main" id="{23D16202-5AAB-3E38-6194-4B02473468D9}"/>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22" name="Picture 21">
            <a:extLst>
              <a:ext uri="{FF2B5EF4-FFF2-40B4-BE49-F238E27FC236}">
                <a16:creationId xmlns:a16="http://schemas.microsoft.com/office/drawing/2014/main" id="{91C28BF1-BB4B-A9AD-B134-01FB6CB8DCC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23" name="Picture 22">
            <a:extLst>
              <a:ext uri="{FF2B5EF4-FFF2-40B4-BE49-F238E27FC236}">
                <a16:creationId xmlns:a16="http://schemas.microsoft.com/office/drawing/2014/main" id="{B99294BB-BDE5-316F-061E-EABBF5C9BE2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24" name="Picture 23">
            <a:extLst>
              <a:ext uri="{FF2B5EF4-FFF2-40B4-BE49-F238E27FC236}">
                <a16:creationId xmlns:a16="http://schemas.microsoft.com/office/drawing/2014/main" id="{F9AC36B5-9B68-4B51-E703-A4146E0FB290}"/>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5" name="Picture 24">
            <a:extLst>
              <a:ext uri="{FF2B5EF4-FFF2-40B4-BE49-F238E27FC236}">
                <a16:creationId xmlns:a16="http://schemas.microsoft.com/office/drawing/2014/main" id="{BD7346DA-0CEB-B667-B3BF-FF8712D5F926}"/>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6" name="Picture 25">
            <a:extLst>
              <a:ext uri="{FF2B5EF4-FFF2-40B4-BE49-F238E27FC236}">
                <a16:creationId xmlns:a16="http://schemas.microsoft.com/office/drawing/2014/main" id="{2F9D5296-A1EC-A0FF-4D84-C3A03DCF5D1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7" name="Picture 26">
            <a:extLst>
              <a:ext uri="{FF2B5EF4-FFF2-40B4-BE49-F238E27FC236}">
                <a16:creationId xmlns:a16="http://schemas.microsoft.com/office/drawing/2014/main" id="{13FDE4F4-B8C2-0BF2-7115-27B7D81603F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8" name="Picture 27">
            <a:extLst>
              <a:ext uri="{FF2B5EF4-FFF2-40B4-BE49-F238E27FC236}">
                <a16:creationId xmlns:a16="http://schemas.microsoft.com/office/drawing/2014/main" id="{9A26BC4B-3E4D-7D1B-7148-EB45C6384EFA}"/>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9" name="Picture 28">
            <a:extLst>
              <a:ext uri="{FF2B5EF4-FFF2-40B4-BE49-F238E27FC236}">
                <a16:creationId xmlns:a16="http://schemas.microsoft.com/office/drawing/2014/main" id="{1CA30A7A-0222-5552-BC66-90AE21DB276D}"/>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30" name="Picture 29">
            <a:extLst>
              <a:ext uri="{FF2B5EF4-FFF2-40B4-BE49-F238E27FC236}">
                <a16:creationId xmlns:a16="http://schemas.microsoft.com/office/drawing/2014/main" id="{6359937C-53F2-0459-15B4-E82DA8A0758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31" name="Picture 30">
            <a:extLst>
              <a:ext uri="{FF2B5EF4-FFF2-40B4-BE49-F238E27FC236}">
                <a16:creationId xmlns:a16="http://schemas.microsoft.com/office/drawing/2014/main" id="{28B25B00-9D3E-8C44-B16E-4DF7968BBA0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32" name="Picture 31">
            <a:extLst>
              <a:ext uri="{FF2B5EF4-FFF2-40B4-BE49-F238E27FC236}">
                <a16:creationId xmlns:a16="http://schemas.microsoft.com/office/drawing/2014/main" id="{AAB500DA-1ABE-C796-2127-A31A2AA6B13E}"/>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33" name="Picture 32">
            <a:extLst>
              <a:ext uri="{FF2B5EF4-FFF2-40B4-BE49-F238E27FC236}">
                <a16:creationId xmlns:a16="http://schemas.microsoft.com/office/drawing/2014/main" id="{133BE191-D07C-82EC-464B-B9721559ACC0}"/>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34" name="Picture 33">
            <a:extLst>
              <a:ext uri="{FF2B5EF4-FFF2-40B4-BE49-F238E27FC236}">
                <a16:creationId xmlns:a16="http://schemas.microsoft.com/office/drawing/2014/main" id="{6ABE1DCB-3481-E8C3-C42E-91E0B739825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5" name="Picture 34">
            <a:extLst>
              <a:ext uri="{FF2B5EF4-FFF2-40B4-BE49-F238E27FC236}">
                <a16:creationId xmlns:a16="http://schemas.microsoft.com/office/drawing/2014/main" id="{3E0A3A25-09C1-2E58-6B56-ADBDEB5FD402}"/>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spTree>
    <p:extLst>
      <p:ext uri="{BB962C8B-B14F-4D97-AF65-F5344CB8AC3E}">
        <p14:creationId xmlns:p14="http://schemas.microsoft.com/office/powerpoint/2010/main" val="1357314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160832" y="941281"/>
            <a:ext cx="11764075" cy="5505833"/>
          </a:xfrm>
        </p:spPr>
        <p:txBody>
          <a:bodyPr>
            <a:normAutofit/>
          </a:bodyPr>
          <a:lstStyle/>
          <a:p>
            <a:r>
              <a:rPr lang="en-US" dirty="0"/>
              <a:t>Ongoing and upcoming projects and activities</a:t>
            </a:r>
          </a:p>
          <a:p>
            <a:pPr>
              <a:buFont typeface="Wingdings" pitchFamily="2" charset="2"/>
              <a:buChar char="ü"/>
            </a:pPr>
            <a:endParaRPr lang="en-US" dirty="0"/>
          </a:p>
          <a:p>
            <a:pPr lvl="1">
              <a:buFont typeface="Wingdings" pitchFamily="2" charset="2"/>
              <a:buChar char="ü"/>
            </a:pPr>
            <a:r>
              <a:rPr lang="en-US" dirty="0"/>
              <a:t>Launching and Implementing the NDC in the FSM (Regional Pacific NDC Hub)</a:t>
            </a:r>
          </a:p>
          <a:p>
            <a:pPr lvl="1">
              <a:buFont typeface="Wingdings" pitchFamily="2" charset="2"/>
              <a:buChar char="ü"/>
            </a:pPr>
            <a:endParaRPr lang="en-US" dirty="0"/>
          </a:p>
          <a:p>
            <a:pPr lvl="1">
              <a:buFont typeface="Wingdings" pitchFamily="2" charset="2"/>
              <a:buChar char="ü"/>
            </a:pPr>
            <a:r>
              <a:rPr lang="en-US" dirty="0"/>
              <a:t>Development of FSM NDC Tourism Action Plan (GIZ)</a:t>
            </a:r>
          </a:p>
          <a:p>
            <a:pPr lvl="1">
              <a:buFont typeface="Wingdings" pitchFamily="2" charset="2"/>
              <a:buChar char="ü"/>
            </a:pPr>
            <a:endParaRPr lang="en-US" dirty="0"/>
          </a:p>
          <a:p>
            <a:pPr lvl="1">
              <a:buFont typeface="Wingdings" pitchFamily="2" charset="2"/>
              <a:buChar char="ü"/>
            </a:pPr>
            <a:r>
              <a:rPr lang="en-US" dirty="0"/>
              <a:t> Development of MAF Concept paper of the FSM Implementation of NDC strategy through reduction of GHG (MAF)</a:t>
            </a:r>
          </a:p>
          <a:p>
            <a:pPr lvl="1"/>
            <a:endParaRPr lang="en-US" dirty="0"/>
          </a:p>
          <a:p>
            <a:pPr marL="457200" lvl="1" indent="0">
              <a:buNone/>
            </a:pPr>
            <a:endParaRPr lang="en-US" dirty="0"/>
          </a:p>
          <a:p>
            <a:pPr marL="457200" lvl="1" indent="0">
              <a:buNone/>
            </a:pPr>
            <a:endParaRPr lang="en-US" dirty="0"/>
          </a:p>
          <a:p>
            <a:pPr marL="457200" lvl="1" indent="0">
              <a:buNone/>
            </a:pPr>
            <a:endParaRPr lang="en-FM" dirty="0"/>
          </a:p>
        </p:txBody>
      </p:sp>
      <p:pic>
        <p:nvPicPr>
          <p:cNvPr id="5" name="Picture 4">
            <a:extLst>
              <a:ext uri="{FF2B5EF4-FFF2-40B4-BE49-F238E27FC236}">
                <a16:creationId xmlns:a16="http://schemas.microsoft.com/office/drawing/2014/main" id="{30B1F62F-C3FC-52C7-C854-FC0B47CB1CA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647152F-AE7A-3609-7D65-D3B0252B62CE}"/>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6CD037AA-8B2F-DBB1-FC2E-DB001BDE269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F1DDC019-B543-9111-ADD6-0BDF73FA5008}"/>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BB806AA2-9680-ACB2-A27E-79671DA3AAA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406D55FE-85B4-F426-6FA9-1165219F294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D25A24DE-73F1-EC1E-4D24-BBFC3BC06A1A}"/>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9BD31263-F971-D76E-DBED-6F0DA995404E}"/>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BF0F90A6-2977-981A-ACFB-A98A4687ACA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8477B4C2-3F61-8E7F-E475-9E9C39C68AE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638DD52C-904E-2A56-84D7-B0B289EB39D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4D1BF320-10B3-29D5-6CC1-6442BB1E3666}"/>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EB9C9FB2-C9A3-8D73-D8BA-A6FA8824608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6BF1090F-484A-BA2D-4E66-5B14E469DB8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09C0A341-6E1B-0205-0F3F-ADC79C3062DD}"/>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74359C2B-F4F9-1FFE-28CD-5A08B5B09705}"/>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6026500C-28A6-31CA-EBDE-CCB85DCCC6A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70136C8B-A69B-42F6-FB83-E087BAFDE1CA}"/>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9CE19C9E-14AF-375F-2099-E23AAC263C7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B6663F97-A3BC-3E09-00A3-8CCFA9EF2247}"/>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E724C7E1-4C4D-B81D-8FD4-0C041AE809F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9D7298C5-B950-1B29-F9AB-20A653279CC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086817C7-B0D9-12AE-5447-17937E542ED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5E750A15-8048-5298-95A4-A9A11994E820}"/>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A6A22128-F3E4-B0A1-FB27-9FF65CDC817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09715531-C57B-93BA-F506-DBF503B6C5FF}"/>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A155BA01-9C5E-FF6F-2738-98FD7FC4C434}"/>
              </a:ext>
            </a:extLst>
          </p:cNvPr>
          <p:cNvPicPr>
            <a:picLocks noChangeAspect="1"/>
          </p:cNvPicPr>
          <p:nvPr/>
        </p:nvPicPr>
        <p:blipFill rotWithShape="1">
          <a:blip r:embed="rId7">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B9B62D55-BE26-B165-36C3-FF01D7045EEA}"/>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853301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941281"/>
            <a:ext cx="11961063" cy="5505833"/>
          </a:xfrm>
        </p:spPr>
        <p:txBody>
          <a:bodyPr>
            <a:normAutofit/>
          </a:bodyPr>
          <a:lstStyle/>
          <a:p>
            <a:r>
              <a:rPr lang="en-US" dirty="0"/>
              <a:t>Challenges</a:t>
            </a:r>
          </a:p>
          <a:p>
            <a:pPr marL="0" indent="0">
              <a:buNone/>
            </a:pPr>
            <a:endParaRPr lang="en-US" dirty="0"/>
          </a:p>
          <a:p>
            <a:pPr lvl="1">
              <a:buFont typeface="Wingdings" pitchFamily="2" charset="2"/>
              <a:buChar char="v"/>
            </a:pPr>
            <a:r>
              <a:rPr lang="en-US" dirty="0"/>
              <a:t>The COVID-19 pandemic causes delays to the project as a result of :</a:t>
            </a:r>
          </a:p>
          <a:p>
            <a:pPr marL="457200" lvl="1" indent="0">
              <a:buNone/>
            </a:pPr>
            <a:endParaRPr lang="en-US" dirty="0"/>
          </a:p>
          <a:p>
            <a:pPr marL="1720850" lvl="1" indent="-573088">
              <a:buClr>
                <a:schemeClr val="accent6">
                  <a:lumMod val="50000"/>
                </a:schemeClr>
              </a:buClr>
              <a:buFont typeface="Wingdings" pitchFamily="2" charset="2"/>
              <a:buChar char="ü"/>
            </a:pPr>
            <a:r>
              <a:rPr lang="en-US" dirty="0"/>
              <a:t>Travel restriction</a:t>
            </a:r>
          </a:p>
          <a:p>
            <a:pPr marL="1720850" lvl="1" indent="-573088">
              <a:buClr>
                <a:schemeClr val="accent6">
                  <a:lumMod val="50000"/>
                </a:schemeClr>
              </a:buClr>
              <a:buFont typeface="Wingdings" pitchFamily="2" charset="2"/>
              <a:buChar char="ü"/>
            </a:pPr>
            <a:r>
              <a:rPr lang="en-US" dirty="0"/>
              <a:t>Funding delays due to Donor country’s internal issues from the pandemic</a:t>
            </a:r>
          </a:p>
          <a:p>
            <a:pPr marL="1720850" lvl="1" indent="-573088">
              <a:buClr>
                <a:schemeClr val="accent6">
                  <a:lumMod val="50000"/>
                </a:schemeClr>
              </a:buClr>
              <a:buFont typeface="Wingdings" pitchFamily="2" charset="2"/>
              <a:buChar char="ü"/>
            </a:pPr>
            <a:r>
              <a:rPr lang="en-US" dirty="0"/>
              <a:t>Recruitment of Consultant delayed due to funding constraints</a:t>
            </a:r>
          </a:p>
          <a:p>
            <a:pPr lvl="1"/>
            <a:endParaRPr lang="en-US" dirty="0"/>
          </a:p>
          <a:p>
            <a:pPr marL="457200" lvl="1" indent="0">
              <a:buNone/>
            </a:pPr>
            <a:endParaRPr lang="en-US" dirty="0"/>
          </a:p>
          <a:p>
            <a:pPr marL="457200" lvl="1" indent="0">
              <a:buNone/>
            </a:pPr>
            <a:endParaRPr lang="en-US" dirty="0"/>
          </a:p>
          <a:p>
            <a:pPr lvl="1"/>
            <a:endParaRPr lang="en-US" dirty="0"/>
          </a:p>
          <a:p>
            <a:pPr marL="457200" lvl="1" indent="0">
              <a:buNone/>
            </a:pPr>
            <a:endParaRPr lang="en-US" dirty="0"/>
          </a:p>
        </p:txBody>
      </p:sp>
      <p:pic>
        <p:nvPicPr>
          <p:cNvPr id="5" name="Picture 4">
            <a:extLst>
              <a:ext uri="{FF2B5EF4-FFF2-40B4-BE49-F238E27FC236}">
                <a16:creationId xmlns:a16="http://schemas.microsoft.com/office/drawing/2014/main" id="{6A1F2635-D00A-520F-A5DA-AEB20EF4ECE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F74E64FB-25A8-90FA-B581-73B1EDB54CCC}"/>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86863617-F058-A44E-308C-27888D6776A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7304EB3F-A0BB-6A71-533F-872EBF292D21}"/>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7538FA89-2570-632E-580E-250DEC2E425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DAB0972F-F31B-B845-F1CB-D5EE593E3AC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024A8EF0-3B12-8D65-14AE-0F09E3072B90}"/>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C8CD64EB-AB21-7B3F-B8AD-DF3BB1E48217}"/>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28FDBB94-19FB-71AD-F565-5D2DAEE0037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0B2A70A8-2B32-FA0F-3C48-C769E6C5556E}"/>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2429B709-C89A-B3C0-C6BD-95350423049B}"/>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A827E738-5A5B-29DA-EB6B-A3971CDAEB44}"/>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C3618A58-407D-36F4-E41D-C91965801A3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4D752620-C9E1-608C-59AB-62F9D9E7741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044793F-0594-6E37-F570-284189922A08}"/>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D9E534EF-E296-D856-36F5-316D42307D14}"/>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38643D28-9513-04FF-FA6A-C52342F7863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6A573F6-34AF-3233-0D54-8631FABC88A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7A799C27-58C8-30EC-731E-90FA1F7B9DFE}"/>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8822C711-2459-1D3A-B914-081C3232D487}"/>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F884D70C-3E6E-B60A-4D94-FCD0A7D3D40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1D5DAD5B-B7A6-2267-2213-765A79A57F9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9885C77-5B67-D8E2-A49E-3D996B78593F}"/>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7870AA1C-F36C-266D-D111-7004540E0169}"/>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1B6BD132-34F7-6F4C-6E6B-463AC22FA7A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BE4BDB12-F729-E583-FE0E-07255895A2A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DEF21DEE-4E80-EDB6-1477-F8F740DCBB3C}"/>
              </a:ext>
            </a:extLst>
          </p:cNvPr>
          <p:cNvPicPr>
            <a:picLocks noChangeAspect="1"/>
          </p:cNvPicPr>
          <p:nvPr/>
        </p:nvPicPr>
        <p:blipFill rotWithShape="1">
          <a:blip r:embed="rId7">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5175AB69-2B86-409C-414D-A42C56877E0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1790624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941281"/>
            <a:ext cx="11951636" cy="5505833"/>
          </a:xfrm>
        </p:spPr>
        <p:txBody>
          <a:bodyPr>
            <a:normAutofit/>
          </a:bodyPr>
          <a:lstStyle/>
          <a:p>
            <a:pPr marL="0" indent="0">
              <a:buNone/>
            </a:pPr>
            <a:r>
              <a:rPr lang="en-US" dirty="0"/>
              <a:t>Opportunities for collaboration</a:t>
            </a:r>
          </a:p>
          <a:p>
            <a:pPr marL="0" indent="0">
              <a:buNone/>
            </a:pPr>
            <a:endParaRPr lang="en-US" dirty="0"/>
          </a:p>
          <a:p>
            <a:pPr marL="0" indent="0">
              <a:buNone/>
            </a:pPr>
            <a:r>
              <a:rPr lang="en-US" dirty="0"/>
              <a:t>Integrated implementation </a:t>
            </a:r>
          </a:p>
          <a:p>
            <a:pPr lvl="1">
              <a:buClr>
                <a:schemeClr val="accent6">
                  <a:lumMod val="50000"/>
                </a:schemeClr>
              </a:buClr>
              <a:buFont typeface="Wingdings" pitchFamily="2" charset="2"/>
              <a:buChar char="ü"/>
            </a:pPr>
            <a:r>
              <a:rPr lang="en-US" dirty="0"/>
              <a:t>Collaborate with national and state partners and stakeholders to implement the NDC</a:t>
            </a:r>
          </a:p>
          <a:p>
            <a:pPr lvl="1">
              <a:buClr>
                <a:schemeClr val="accent6">
                  <a:lumMod val="50000"/>
                </a:schemeClr>
              </a:buClr>
              <a:buFont typeface="Wingdings" pitchFamily="2" charset="2"/>
              <a:buChar char="ü"/>
            </a:pPr>
            <a:endParaRPr lang="en-US" dirty="0"/>
          </a:p>
          <a:p>
            <a:pPr lvl="1">
              <a:buClr>
                <a:schemeClr val="accent6">
                  <a:lumMod val="50000"/>
                </a:schemeClr>
              </a:buClr>
              <a:buFont typeface="Wingdings" pitchFamily="2" charset="2"/>
              <a:buChar char="ü"/>
            </a:pPr>
            <a:r>
              <a:rPr lang="en-US" dirty="0"/>
              <a:t>Collaborate with multi donors to fund different portions of the NDC Strategy</a:t>
            </a:r>
          </a:p>
          <a:p>
            <a:pPr lvl="1">
              <a:buClr>
                <a:schemeClr val="accent6">
                  <a:lumMod val="50000"/>
                </a:schemeClr>
              </a:buClr>
              <a:buFont typeface="Wingdings" pitchFamily="2" charset="2"/>
              <a:buChar char="ü"/>
            </a:pPr>
            <a:endParaRPr lang="en-US" dirty="0"/>
          </a:p>
          <a:p>
            <a:pPr lvl="1">
              <a:buClr>
                <a:schemeClr val="accent6">
                  <a:lumMod val="50000"/>
                </a:schemeClr>
              </a:buClr>
              <a:buFont typeface="Wingdings" pitchFamily="2" charset="2"/>
              <a:buChar char="ü"/>
            </a:pPr>
            <a:r>
              <a:rPr lang="en-US" dirty="0"/>
              <a:t>Collaborate with  Energy private sectors to implement the energy security and short-lived climate pollutants</a:t>
            </a:r>
          </a:p>
          <a:p>
            <a:pPr lvl="1"/>
            <a:endParaRPr lang="en-US" dirty="0"/>
          </a:p>
          <a:p>
            <a:pPr marL="457200" lvl="1" indent="0">
              <a:buNone/>
            </a:pPr>
            <a:endParaRPr lang="en-US" dirty="0"/>
          </a:p>
        </p:txBody>
      </p:sp>
      <p:pic>
        <p:nvPicPr>
          <p:cNvPr id="5" name="Picture 4">
            <a:extLst>
              <a:ext uri="{FF2B5EF4-FFF2-40B4-BE49-F238E27FC236}">
                <a16:creationId xmlns:a16="http://schemas.microsoft.com/office/drawing/2014/main" id="{8617DEED-9E5A-0E21-5446-633122B11A5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89313409-438A-3449-823D-1B46FF455ED4}"/>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D7A680B9-196B-038B-1AE2-A47A5E2D59DF}"/>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9A125A87-D025-2CEF-5F0F-87FC6771A7AC}"/>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FE8FCB82-4C05-C7A3-45AC-F1C8BF5902C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169704EC-84CB-2D15-B13E-516ECEF6813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70993007-3552-041C-101F-9F9EB71FC752}"/>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100CCCD-739E-E575-47E1-78D942293ABF}"/>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302336FB-5F45-27C0-29DC-AD0F53227DA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4BFC6B5F-FF1F-B4C4-C309-974B129DA0B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ECCEBD72-16A3-6656-BB63-28D9AC9F11C8}"/>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D3DFE057-7E0A-B682-D7CA-53821DA0C577}"/>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55D09399-3AFD-3921-A822-4747101ECE8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F3EAB480-932A-8648-FBFF-6EAE0CA25414}"/>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56B3572C-3338-9775-F34C-F4BB16E24950}"/>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8D5921C6-128C-FADB-84F4-4CBF27ABC82C}"/>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C1ACA591-04FD-99EB-FA8E-C9D0083CB60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43E8CEE-B687-D0B4-F46D-DB96D9CBE6F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C1B26AE4-A136-22A9-B804-0C6D5955159B}"/>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CD2F6A16-B3E9-759E-520A-ECBF4AA34926}"/>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1F145C82-04B7-203B-3FAE-9295127EB4F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D303855D-D315-1A4F-6A04-58FECE5F18C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E8B009D-AD6D-E9B8-FDE3-3C0D65A1224B}"/>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E92549F4-99E6-E28D-8D6E-534CB73C34DA}"/>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9E24925E-8DA4-CD8B-430E-500EF398BAB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9C395327-EAB7-5449-3DB0-D72EDCCAD2A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47740580-71EC-C042-A69D-D9ADE789F055}"/>
              </a:ext>
            </a:extLst>
          </p:cNvPr>
          <p:cNvPicPr>
            <a:picLocks noChangeAspect="1"/>
          </p:cNvPicPr>
          <p:nvPr/>
        </p:nvPicPr>
        <p:blipFill rotWithShape="1">
          <a:blip r:embed="rId7">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4E1F762F-9435-783B-8AF5-025BBC71C3F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1484366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1014141"/>
            <a:ext cx="11998770" cy="5432973"/>
          </a:xfrm>
        </p:spPr>
        <p:txBody>
          <a:bodyPr>
            <a:normAutofit/>
          </a:bodyPr>
          <a:lstStyle/>
          <a:p>
            <a:r>
              <a:rPr lang="en-US" dirty="0"/>
              <a:t>Recommendations</a:t>
            </a:r>
          </a:p>
          <a:p>
            <a:pPr marL="0" indent="0">
              <a:buNone/>
            </a:pPr>
            <a:endParaRPr lang="en-US" dirty="0"/>
          </a:p>
          <a:p>
            <a:pPr lvl="1">
              <a:buFont typeface="Wingdings" pitchFamily="2" charset="2"/>
              <a:buChar char="v"/>
            </a:pPr>
            <a:r>
              <a:rPr lang="en-US" dirty="0"/>
              <a:t>Create a NDC Strategy Team (national and state)  to  implement  and launch the FSM NDC in the 4 states.  The team to execute:</a:t>
            </a:r>
          </a:p>
          <a:p>
            <a:pPr lvl="2">
              <a:buClr>
                <a:schemeClr val="accent6">
                  <a:lumMod val="50000"/>
                </a:schemeClr>
              </a:buClr>
              <a:buFont typeface="Wingdings" pitchFamily="2" charset="2"/>
              <a:buChar char="ü"/>
            </a:pPr>
            <a:r>
              <a:rPr lang="en-US" dirty="0"/>
              <a:t>  Interactive Awareness raising</a:t>
            </a:r>
          </a:p>
          <a:p>
            <a:pPr lvl="2">
              <a:buClr>
                <a:schemeClr val="accent6">
                  <a:lumMod val="50000"/>
                </a:schemeClr>
              </a:buClr>
              <a:buFont typeface="Wingdings" pitchFamily="2" charset="2"/>
              <a:buChar char="ü"/>
            </a:pPr>
            <a:r>
              <a:rPr lang="en-US" dirty="0"/>
              <a:t>  Collaborative and </a:t>
            </a:r>
            <a:r>
              <a:rPr lang="en-US"/>
              <a:t>interactive state  Inception workshops</a:t>
            </a:r>
            <a:endParaRPr lang="en-US" dirty="0"/>
          </a:p>
          <a:p>
            <a:pPr lvl="1"/>
            <a:endParaRPr lang="en-US" dirty="0"/>
          </a:p>
          <a:p>
            <a:pPr lvl="1"/>
            <a:endParaRPr lang="en-US" dirty="0"/>
          </a:p>
          <a:p>
            <a:pPr marL="914400" lvl="2" indent="0">
              <a:buNone/>
            </a:pPr>
            <a:endParaRPr lang="en-US" dirty="0"/>
          </a:p>
          <a:p>
            <a:pPr marL="457200" lvl="1" indent="0">
              <a:buNone/>
            </a:pPr>
            <a:endParaRPr lang="en-US" dirty="0"/>
          </a:p>
          <a:p>
            <a:pPr lvl="1"/>
            <a:endParaRPr lang="en-US" dirty="0"/>
          </a:p>
          <a:p>
            <a:pPr marL="457200" lvl="1" indent="0">
              <a:buNone/>
            </a:pPr>
            <a:endParaRPr lang="en-US" dirty="0"/>
          </a:p>
        </p:txBody>
      </p:sp>
      <p:pic>
        <p:nvPicPr>
          <p:cNvPr id="5" name="Picture 4">
            <a:extLst>
              <a:ext uri="{FF2B5EF4-FFF2-40B4-BE49-F238E27FC236}">
                <a16:creationId xmlns:a16="http://schemas.microsoft.com/office/drawing/2014/main" id="{214044A7-6E6E-9705-A39A-1FF5181A7FE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534F419-0DC2-84B0-30FB-EE24F1DE940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9A89EC23-04AF-F6C2-B067-7F375F59D68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8C407284-233B-7EAB-7AC3-F4DB870FE9C3}"/>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D1A8CD43-DC46-A708-9682-D8E5BD36617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57FC7EBD-50CD-EEDA-3255-D922B970A98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CC30CB6F-B687-7D97-3F8C-B5CD68AFDDFD}"/>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700A798-CD46-3806-C17F-8418DA6E17CC}"/>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89D684B6-9D5E-3D11-CC40-30FD5BCBADF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5B4407A8-4799-5030-204C-C350FAB1E91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94452DC5-CE9F-B86B-1A88-4E97F81325B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E2F48AFA-4795-84B4-69E5-69185BEE2745}"/>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B094E2A9-DC33-8B7B-0D3E-74E1B35BFD5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9DFF5D5A-0F16-69F8-716B-A51CC8B75B7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17E0936-BFF3-6C9C-7287-FE4E7553B00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16188FF0-7574-3277-5166-76C9D0D3D759}"/>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2D38AD9E-FD66-151B-B512-8A93EA72FD1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2BF121DE-E19F-3481-5069-DAECB34A804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80150ABD-F8D8-32A2-A1FB-83B734292A7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2C1413D6-6F00-3CA8-BA95-303080482E33}"/>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6B5A16FA-7E5D-1A2C-642B-9C8D8FAE530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4AC8DD35-2F0B-20DD-CE22-86E783F8391F}"/>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8FEFCC40-9245-BE3A-2D4D-ADF3B952FAD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2A67558B-D0AF-BB8A-8875-AD0551F1EAE6}"/>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81875355-A16C-7918-EDF2-596EC148636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1EF7C44E-105E-7F96-183B-7CD551EEDDD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5F2F84DC-45AB-2542-8688-E2D51255E75C}"/>
              </a:ext>
            </a:extLst>
          </p:cNvPr>
          <p:cNvPicPr>
            <a:picLocks noChangeAspect="1"/>
          </p:cNvPicPr>
          <p:nvPr/>
        </p:nvPicPr>
        <p:blipFill rotWithShape="1">
          <a:blip r:embed="rId7">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1C743C2E-ED10-39BF-4DE3-36FD91DD56C8}"/>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4052519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4236140" y="3166217"/>
            <a:ext cx="3601746" cy="1875241"/>
          </a:xfrm>
        </p:spPr>
        <p:txBody>
          <a:bodyPr>
            <a:normAutofit/>
          </a:bodyPr>
          <a:lstStyle/>
          <a:p>
            <a:pPr marL="0" indent="0">
              <a:buNone/>
            </a:pPr>
            <a:r>
              <a:rPr lang="en-US" sz="5400" dirty="0"/>
              <a:t>Thank you</a:t>
            </a:r>
          </a:p>
          <a:p>
            <a:pPr lvl="1"/>
            <a:endParaRPr lang="en-US" dirty="0"/>
          </a:p>
          <a:p>
            <a:pPr lvl="1"/>
            <a:endParaRPr lang="en-US" dirty="0"/>
          </a:p>
          <a:p>
            <a:pPr lvl="2"/>
            <a:endParaRPr lang="en-US" dirty="0"/>
          </a:p>
          <a:p>
            <a:pPr lvl="1"/>
            <a:endParaRPr lang="en-US" dirty="0"/>
          </a:p>
          <a:p>
            <a:pPr lvl="2"/>
            <a:endParaRPr lang="en-US" dirty="0"/>
          </a:p>
          <a:p>
            <a:pPr lvl="2"/>
            <a:endParaRPr lang="en-US" dirty="0"/>
          </a:p>
          <a:p>
            <a:pPr marL="0" indent="0">
              <a:buNone/>
            </a:pPr>
            <a:endParaRPr lang="en-US" dirty="0"/>
          </a:p>
          <a:p>
            <a:pPr lvl="2"/>
            <a:endParaRPr lang="en-US" dirty="0"/>
          </a:p>
          <a:p>
            <a:pPr lvl="2"/>
            <a:endParaRPr lang="en-US" dirty="0"/>
          </a:p>
          <a:p>
            <a:pPr lvl="2"/>
            <a:endParaRPr lang="en-US" dirty="0"/>
          </a:p>
          <a:p>
            <a:pPr lvl="2"/>
            <a:endParaRPr lang="en-US" dirty="0"/>
          </a:p>
          <a:p>
            <a:pPr marL="914400" lvl="2" indent="0">
              <a:buNone/>
            </a:pPr>
            <a:endParaRPr lang="en-US" dirty="0"/>
          </a:p>
          <a:p>
            <a:pPr lvl="2"/>
            <a:endParaRPr lang="en-US" dirty="0"/>
          </a:p>
          <a:p>
            <a:pPr lvl="2"/>
            <a:endParaRPr lang="en-US" dirty="0"/>
          </a:p>
          <a:p>
            <a:pPr marL="457200" lvl="1" indent="0">
              <a:buNone/>
            </a:pPr>
            <a:endParaRPr lang="en-US" dirty="0"/>
          </a:p>
          <a:p>
            <a:pPr lvl="1"/>
            <a:endParaRPr lang="en-US" dirty="0"/>
          </a:p>
          <a:p>
            <a:pPr marL="457200" lvl="1" indent="0">
              <a:buNone/>
            </a:pPr>
            <a:endParaRPr lang="en-US" dirty="0"/>
          </a:p>
          <a:p>
            <a:pPr marL="457200" lvl="1" indent="0">
              <a:buNone/>
            </a:pPr>
            <a:endParaRPr lang="en-US" dirty="0"/>
          </a:p>
        </p:txBody>
      </p:sp>
      <p:pic>
        <p:nvPicPr>
          <p:cNvPr id="5" name="Picture 4">
            <a:extLst>
              <a:ext uri="{FF2B5EF4-FFF2-40B4-BE49-F238E27FC236}">
                <a16:creationId xmlns:a16="http://schemas.microsoft.com/office/drawing/2014/main" id="{214044A7-6E6E-9705-A39A-1FF5181A7F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534F419-0DC2-84B0-30FB-EE24F1DE940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9A89EC23-04AF-F6C2-B067-7F375F59D68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8C407284-233B-7EAB-7AC3-F4DB870FE9C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D1A8CD43-DC46-A708-9682-D8E5BD36617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57FC7EBD-50CD-EEDA-3255-D922B970A98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CC30CB6F-B687-7D97-3F8C-B5CD68AFDDF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700A798-CD46-3806-C17F-8418DA6E17C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89D684B6-9D5E-3D11-CC40-30FD5BCBADF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5B4407A8-4799-5030-204C-C350FAB1E91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94452DC5-CE9F-B86B-1A88-4E97F81325B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E2F48AFA-4795-84B4-69E5-69185BEE274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B094E2A9-DC33-8B7B-0D3E-74E1B35BFD5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9DFF5D5A-0F16-69F8-716B-A51CC8B75B7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17E0936-BFF3-6C9C-7287-FE4E7553B00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16188FF0-7574-3277-5166-76C9D0D3D75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2D38AD9E-FD66-151B-B512-8A93EA72FD1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2BF121DE-E19F-3481-5069-DAECB34A804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80150ABD-F8D8-32A2-A1FB-83B734292A7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2C1413D6-6F00-3CA8-BA95-303080482E3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6B5A16FA-7E5D-1A2C-642B-9C8D8FAE530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4AC8DD35-2F0B-20DD-CE22-86E783F8391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8FEFCC40-9245-BE3A-2D4D-ADF3B952FAD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2A67558B-D0AF-BB8A-8875-AD0551F1EAE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81875355-A16C-7918-EDF2-596EC148636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1EF7C44E-105E-7F96-183B-7CD551EEDDD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5F2F84DC-45AB-2542-8688-E2D51255E75C}"/>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1C743C2E-ED10-39BF-4DE3-36FD91DD56C8}"/>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7784790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11194</TotalTime>
  <Words>1182</Words>
  <Application>Microsoft Macintosh PowerPoint</Application>
  <PresentationFormat>Widescreen</PresentationFormat>
  <Paragraphs>112</Paragraphs>
  <Slides>8</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Arial Black</vt:lpstr>
      <vt:lpstr>Calibri</vt:lpstr>
      <vt:lpstr>Calibri Light</vt:lpstr>
      <vt:lpstr>Wingdings</vt:lpstr>
      <vt:lpstr>Office Theme</vt:lpstr>
      <vt:lpstr>3rd Joint Environment and Risk Management Platform</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R.Nash</dc:creator>
  <cp:lastModifiedBy>Rosalinda Yatilman</cp:lastModifiedBy>
  <cp:revision>23</cp:revision>
  <dcterms:created xsi:type="dcterms:W3CDTF">2023-08-01T02:39:00Z</dcterms:created>
  <dcterms:modified xsi:type="dcterms:W3CDTF">2023-08-29T04:20:09Z</dcterms:modified>
</cp:coreProperties>
</file>