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64" r:id="rId4"/>
    <p:sldId id="258" r:id="rId5"/>
    <p:sldId id="260" r:id="rId6"/>
    <p:sldId id="261" r:id="rId7"/>
    <p:sldId id="262" r:id="rId8"/>
    <p:sldId id="265" r:id="rId9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51698"/>
  </p:normalViewPr>
  <p:slideViewPr>
    <p:cSldViewPr snapToGrid="0">
      <p:cViewPr varScale="1">
        <p:scale>
          <a:sx n="54" d="100"/>
          <a:sy n="54" d="100"/>
        </p:scale>
        <p:origin x="10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70015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6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6007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7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86417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8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1922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11" Type="http://schemas.openxmlformats.org/officeDocument/2006/relationships/image" Target="../media/image20.jpe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2331341" y="2622764"/>
            <a:ext cx="6984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7.1 UNFCCC/TNCBUR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2188723" y="3070885"/>
            <a:ext cx="7518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Chandra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Legdesog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, Climate Change Advisor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983DA-3BD6-E8A1-2F72-7D5CA53E1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2921" y="1294253"/>
            <a:ext cx="3329269" cy="1325563"/>
          </a:xfrm>
        </p:spPr>
        <p:txBody>
          <a:bodyPr/>
          <a:lstStyle/>
          <a:p>
            <a:r>
              <a:rPr lang="en-US" dirty="0"/>
              <a:t>UNFCCC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AE646-2BDA-62F0-04E7-57CCF501A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02" y="2620393"/>
            <a:ext cx="7023609" cy="37379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The United Nations Framework Convention on Climate Change is an international treaty that seeks to stabilize concentrations of greenhouse gases to prevent dangerous human interference with the climate system (1994)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FSM is a Party to the Convention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FSM is not a major emitter however we are at the forefront of climate change impacts 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C10B9-E199-9E56-9B62-F78C679872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3" y="1061885"/>
            <a:ext cx="4001337" cy="52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42" y="947101"/>
            <a:ext cx="5423700" cy="496379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Progress since 2018 </a:t>
            </a:r>
          </a:p>
          <a:p>
            <a:pPr lvl="1"/>
            <a:r>
              <a:rPr lang="en-US" dirty="0"/>
              <a:t>Third National Communication to the UNFCCC (2023) </a:t>
            </a:r>
          </a:p>
          <a:p>
            <a:pPr lvl="1"/>
            <a:r>
              <a:rPr lang="en-US" dirty="0"/>
              <a:t>First Biennial Update Report to the UNFCCC (2023)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F7C5E669-58CF-D658-A535-12FCC281CD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336" y="1324617"/>
            <a:ext cx="6751664" cy="506842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1416A80-BE58-965C-4564-25BC0F83F8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0" y="3064059"/>
            <a:ext cx="3442581" cy="3442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A9717A-2190-2AEF-7D71-007169A913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755" y="3064059"/>
            <a:ext cx="1374710" cy="1374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A834F9-8ECC-56EA-2E77-B1631A751F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429" y="4263476"/>
            <a:ext cx="2070348" cy="224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2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2716319"/>
          </a:xfrm>
        </p:spPr>
        <p:txBody>
          <a:bodyPr>
            <a:normAutofit/>
          </a:bodyPr>
          <a:lstStyle/>
          <a:p>
            <a:r>
              <a:rPr lang="en-US" dirty="0"/>
              <a:t>Ongoing and upcoming projects and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National Communications (every 4 years)</a:t>
            </a:r>
          </a:p>
          <a:p>
            <a:pPr lvl="1"/>
            <a:r>
              <a:rPr lang="en-US" dirty="0"/>
              <a:t>Biennial Update Reports (every 2 years)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F78888-F0FF-7EC8-8AE6-073693B7B4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745" y="4633664"/>
            <a:ext cx="10678510" cy="19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r>
              <a:rPr lang="en-US" dirty="0"/>
              <a:t>Challenges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Covid-19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Data availability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Turnover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Institutional arrangements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8152" y="844276"/>
            <a:ext cx="5629062" cy="58287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Opportunities for collaboration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Consultations, workshops, assessments, trainings, interviews</a:t>
            </a:r>
          </a:p>
          <a:p>
            <a:pPr lvl="1"/>
            <a:r>
              <a:rPr lang="en-US" dirty="0"/>
              <a:t>State-level engagement </a:t>
            </a:r>
          </a:p>
          <a:p>
            <a:pPr lvl="2"/>
            <a:r>
              <a:rPr lang="en-US" dirty="0"/>
              <a:t>FSM’s Greenhouse Gas Inventory (2006 IPCC Guidelines) consultations</a:t>
            </a:r>
          </a:p>
          <a:p>
            <a:pPr lvl="2"/>
            <a:r>
              <a:rPr lang="en-US" dirty="0"/>
              <a:t>2.5-day Mitigation Workshop </a:t>
            </a:r>
          </a:p>
          <a:p>
            <a:pPr lvl="2"/>
            <a:r>
              <a:rPr lang="en-US" dirty="0"/>
              <a:t>Vulnerability and Adaptation Assessments </a:t>
            </a:r>
          </a:p>
          <a:p>
            <a:pPr lvl="2"/>
            <a:r>
              <a:rPr lang="en-US" dirty="0"/>
              <a:t>2-day MRV Workshop</a:t>
            </a:r>
          </a:p>
          <a:p>
            <a:pPr lvl="2"/>
            <a:r>
              <a:rPr lang="en-US" dirty="0"/>
              <a:t>2 half-day Gender Trainings [and] Gender Surveys [and] Gender Interviews</a:t>
            </a:r>
          </a:p>
          <a:p>
            <a:pPr lvl="2"/>
            <a:r>
              <a:rPr lang="en-US" dirty="0"/>
              <a:t>4 half-day National Circumstances and Institutional Arrangements Workshop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3978A4-FA7D-F2D9-2121-D1CE0FE1E6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50" y="1441045"/>
            <a:ext cx="4188385" cy="25102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1DB238B-A03B-CB9D-D078-6B46CE22EE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84" y="1499359"/>
            <a:ext cx="2416528" cy="18089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736D3B7-EA42-0160-2266-0E9FC7AF45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645" y="4161819"/>
            <a:ext cx="4171990" cy="22522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A64E299-69E2-EDC9-1831-15E2290E2B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722" y="3451192"/>
            <a:ext cx="2275640" cy="303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0544314" cy="5432977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Recommendations</a:t>
            </a:r>
          </a:p>
          <a:p>
            <a:pPr marL="0" indent="0">
              <a:buNone/>
            </a:pPr>
            <a:endParaRPr lang="en-US" sz="3600" dirty="0"/>
          </a:p>
          <a:p>
            <a:pPr lvl="1"/>
            <a:r>
              <a:rPr lang="en-US" sz="3200" dirty="0"/>
              <a:t>Establish Central Archive for data storage for future inventories</a:t>
            </a:r>
          </a:p>
          <a:p>
            <a:pPr lvl="1"/>
            <a:r>
              <a:rPr lang="en-US" sz="3200" dirty="0"/>
              <a:t>Establish renewable energy focal points</a:t>
            </a:r>
          </a:p>
          <a:p>
            <a:pPr lvl="2"/>
            <a:r>
              <a:rPr lang="en-US" sz="2800" dirty="0"/>
              <a:t>largest emissions sector – Energy - Fuel combustion for electricity generation</a:t>
            </a:r>
          </a:p>
          <a:p>
            <a:pPr lvl="2"/>
            <a:r>
              <a:rPr lang="en-US" sz="2800" dirty="0"/>
              <a:t>public utilities companies and private sector – supply and demand for EE appliances</a:t>
            </a:r>
          </a:p>
          <a:p>
            <a:pPr lvl="2"/>
            <a:r>
              <a:rPr lang="en-US" sz="2800" dirty="0"/>
              <a:t>nature-based solutions that have co-benefits  - land use planning that protect carbon sinks such as seagrasses, mangroves and ocean.</a:t>
            </a:r>
          </a:p>
          <a:p>
            <a:pPr lvl="1"/>
            <a:r>
              <a:rPr lang="en-US" sz="3200" dirty="0"/>
              <a:t>Compile vulnerability and adaptation assessments from all sectors in preparation for the NAP</a:t>
            </a:r>
          </a:p>
          <a:p>
            <a:pPr lvl="2"/>
            <a:r>
              <a:rPr lang="en-US" sz="2800" dirty="0"/>
              <a:t>Infrastructure, environment, agriculture, fisheries, health, education, social/cultural, private sector/economic resilience</a:t>
            </a:r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2"/>
            <a:endParaRPr lang="en-US" sz="2800" dirty="0"/>
          </a:p>
          <a:p>
            <a:pPr lvl="1"/>
            <a:endParaRPr lang="en-US" sz="32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marL="0" indent="0">
              <a:buNone/>
            </a:pPr>
            <a:endParaRPr lang="en-US" sz="36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marL="457200" lvl="1" indent="0">
              <a:buNone/>
            </a:pPr>
            <a:endParaRPr lang="en-US" sz="3200" dirty="0"/>
          </a:p>
          <a:p>
            <a:pPr lvl="1"/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9911BD-F88B-96F9-E9AF-DE086B38AD5D}"/>
              </a:ext>
            </a:extLst>
          </p:cNvPr>
          <p:cNvSpPr/>
          <p:nvPr/>
        </p:nvSpPr>
        <p:spPr>
          <a:xfrm>
            <a:off x="3686142" y="2520214"/>
            <a:ext cx="481971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hank you!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790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353</Words>
  <Application>Microsoft Macintosh PowerPoint</Application>
  <PresentationFormat>Widescreen</PresentationFormat>
  <Paragraphs>85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UNFCCC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37</cp:revision>
  <dcterms:created xsi:type="dcterms:W3CDTF">2023-08-01T02:39:00Z</dcterms:created>
  <dcterms:modified xsi:type="dcterms:W3CDTF">2023-08-31T10:55:31Z</dcterms:modified>
</cp:coreProperties>
</file>