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1" r:id="rId4"/>
    <p:sldId id="264" r:id="rId5"/>
    <p:sldId id="262" r:id="rId6"/>
    <p:sldId id="271" r:id="rId7"/>
    <p:sldId id="272" r:id="rId8"/>
    <p:sldId id="273" r:id="rId9"/>
    <p:sldId id="265" r:id="rId10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4"/>
    <p:restoredTop sz="94715"/>
  </p:normalViewPr>
  <p:slideViewPr>
    <p:cSldViewPr snapToGrid="0">
      <p:cViewPr varScale="1">
        <p:scale>
          <a:sx n="110" d="100"/>
          <a:sy n="110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7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0385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64EC0-AC93-47F0-8B5C-277A528EB23B}" type="slidenum">
              <a:rPr lang="x-none" smtClean="0"/>
              <a:t>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201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en-FM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BC2A8-9B05-3573-5078-F729C0F45BE8}"/>
              </a:ext>
            </a:extLst>
          </p:cNvPr>
          <p:cNvSpPr txBox="1"/>
          <p:nvPr/>
        </p:nvSpPr>
        <p:spPr>
          <a:xfrm>
            <a:off x="2456331" y="2542079"/>
            <a:ext cx="715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6.1 GEF 8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D996-6B2A-AD38-2148-665B58E713F0}"/>
              </a:ext>
            </a:extLst>
          </p:cNvPr>
          <p:cNvSpPr txBox="1"/>
          <p:nvPr/>
        </p:nvSpPr>
        <p:spPr>
          <a:xfrm>
            <a:off x="2331341" y="3022790"/>
            <a:ext cx="740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Cynthia H.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Ehmes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 Acting Secretary, DECEM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F0A32A8-FD66-814E-8A1C-CC7A78E55A8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097" y="4321023"/>
            <a:ext cx="464175" cy="46417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73B7C76-E0EA-3417-F242-3BE6A6474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2" y="1080361"/>
            <a:ext cx="10857297" cy="2057400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Global Environment Facility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9907505-50EF-62A8-E039-F15C2B85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43" y="1284182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E703B96-F3DB-6E25-347C-8BD31DEEC612}"/>
              </a:ext>
            </a:extLst>
          </p:cNvPr>
          <p:cNvSpPr txBox="1">
            <a:spLocks noChangeArrowheads="1"/>
          </p:cNvSpPr>
          <p:nvPr/>
        </p:nvSpPr>
        <p:spPr>
          <a:xfrm>
            <a:off x="1024821" y="3137760"/>
            <a:ext cx="10558913" cy="263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600" dirty="0"/>
              <a:t>The GEF was established in 1991 to forge international cooperation and finance actions to address critical threats to the global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grpSp>
        <p:nvGrpSpPr>
          <p:cNvPr id="38" name="Group 393">
            <a:extLst>
              <a:ext uri="{FF2B5EF4-FFF2-40B4-BE49-F238E27FC236}">
                <a16:creationId xmlns:a16="http://schemas.microsoft.com/office/drawing/2014/main" id="{C850C679-76F7-FDAD-73C4-23870BF0EC73}"/>
              </a:ext>
            </a:extLst>
          </p:cNvPr>
          <p:cNvGrpSpPr>
            <a:grpSpLocks/>
          </p:cNvGrpSpPr>
          <p:nvPr/>
        </p:nvGrpSpPr>
        <p:grpSpPr bwMode="auto">
          <a:xfrm>
            <a:off x="784283" y="826361"/>
            <a:ext cx="3459746" cy="2378164"/>
            <a:chOff x="124" y="1105"/>
            <a:chExt cx="1988" cy="1728"/>
          </a:xfrm>
        </p:grpSpPr>
        <p:sp>
          <p:nvSpPr>
            <p:cNvPr id="39" name="Rectangle 387">
              <a:extLst>
                <a:ext uri="{FF2B5EF4-FFF2-40B4-BE49-F238E27FC236}">
                  <a16:creationId xmlns:a16="http://schemas.microsoft.com/office/drawing/2014/main" id="{53468D53-A485-6026-3042-CE6762FC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1105"/>
              <a:ext cx="1824" cy="1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Rectangle 377">
              <a:extLst>
                <a:ext uri="{FF2B5EF4-FFF2-40B4-BE49-F238E27FC236}">
                  <a16:creationId xmlns:a16="http://schemas.microsoft.com/office/drawing/2014/main" id="{23915B14-7282-4443-612A-3BC9EB0E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1345"/>
              <a:ext cx="145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CONVENTIONS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378">
              <a:extLst>
                <a:ext uri="{FF2B5EF4-FFF2-40B4-BE49-F238E27FC236}">
                  <a16:creationId xmlns:a16="http://schemas.microsoft.com/office/drawing/2014/main" id="{8413DBFB-EEDE-DE08-0D44-27EE6429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1872"/>
              <a:ext cx="1680" cy="762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Provides Guidance on Policy &amp; Programme Issues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Line 391">
              <a:extLst>
                <a:ext uri="{FF2B5EF4-FFF2-40B4-BE49-F238E27FC236}">
                  <a16:creationId xmlns:a16="http://schemas.microsoft.com/office/drawing/2014/main" id="{840B095B-5148-A121-9DC3-61C95A179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920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FM"/>
            </a:p>
          </p:txBody>
        </p:sp>
      </p:grpSp>
      <p:grpSp>
        <p:nvGrpSpPr>
          <p:cNvPr id="43" name="Group 392">
            <a:extLst>
              <a:ext uri="{FF2B5EF4-FFF2-40B4-BE49-F238E27FC236}">
                <a16:creationId xmlns:a16="http://schemas.microsoft.com/office/drawing/2014/main" id="{EB315E08-581B-57DD-EB7B-FD34BF3F651F}"/>
              </a:ext>
            </a:extLst>
          </p:cNvPr>
          <p:cNvGrpSpPr>
            <a:grpSpLocks/>
          </p:cNvGrpSpPr>
          <p:nvPr/>
        </p:nvGrpSpPr>
        <p:grpSpPr bwMode="auto">
          <a:xfrm>
            <a:off x="4949664" y="837657"/>
            <a:ext cx="5438775" cy="2505610"/>
            <a:chOff x="2067" y="773"/>
            <a:chExt cx="3509" cy="1892"/>
          </a:xfrm>
        </p:grpSpPr>
        <p:sp>
          <p:nvSpPr>
            <p:cNvPr id="44" name="Oval 366">
              <a:extLst>
                <a:ext uri="{FF2B5EF4-FFF2-40B4-BE49-F238E27FC236}">
                  <a16:creationId xmlns:a16="http://schemas.microsoft.com/office/drawing/2014/main" id="{E3122111-FD42-D117-1866-E8FEC324F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773"/>
              <a:ext cx="3509" cy="18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367">
              <a:extLst>
                <a:ext uri="{FF2B5EF4-FFF2-40B4-BE49-F238E27FC236}">
                  <a16:creationId xmlns:a16="http://schemas.microsoft.com/office/drawing/2014/main" id="{1A021E6D-CEC7-BD3E-463B-C1BF179DC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987"/>
              <a:ext cx="1491" cy="1504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hlink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FM" altLang="en-FM"/>
            </a:p>
          </p:txBody>
        </p:sp>
        <p:sp>
          <p:nvSpPr>
            <p:cNvPr id="46" name="Rectangle 368">
              <a:extLst>
                <a:ext uri="{FF2B5EF4-FFF2-40B4-BE49-F238E27FC236}">
                  <a16:creationId xmlns:a16="http://schemas.microsoft.com/office/drawing/2014/main" id="{EEBAE3A1-AA48-BB24-CAA8-74AB48C80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1150"/>
              <a:ext cx="109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COUNCIL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369">
              <a:extLst>
                <a:ext uri="{FF2B5EF4-FFF2-40B4-BE49-F238E27FC236}">
                  <a16:creationId xmlns:a16="http://schemas.microsoft.com/office/drawing/2014/main" id="{024AF679-767D-84BF-E3B2-C7C19EA38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1447"/>
              <a:ext cx="128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32 Members</a:t>
              </a:r>
              <a:r>
                <a:rPr lang="en-US" altLang="en-FM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: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370">
              <a:extLst>
                <a:ext uri="{FF2B5EF4-FFF2-40B4-BE49-F238E27FC236}">
                  <a16:creationId xmlns:a16="http://schemas.microsoft.com/office/drawing/2014/main" id="{2621D89D-94B6-53CE-6758-D0C00464A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696"/>
              <a:ext cx="12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18 Recipients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371">
              <a:extLst>
                <a:ext uri="{FF2B5EF4-FFF2-40B4-BE49-F238E27FC236}">
                  <a16:creationId xmlns:a16="http://schemas.microsoft.com/office/drawing/2014/main" id="{4D92FD76-ADEE-7653-E726-1B1416A3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1979"/>
              <a:ext cx="97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14 Donors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372">
              <a:extLst>
                <a:ext uri="{FF2B5EF4-FFF2-40B4-BE49-F238E27FC236}">
                  <a16:creationId xmlns:a16="http://schemas.microsoft.com/office/drawing/2014/main" id="{08524EDF-E853-1EFD-B498-0CF7FE933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100"/>
              <a:ext cx="1345" cy="123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FM" altLang="en-FM"/>
            </a:p>
          </p:txBody>
        </p:sp>
        <p:sp>
          <p:nvSpPr>
            <p:cNvPr id="51" name="Rectangle 373">
              <a:extLst>
                <a:ext uri="{FF2B5EF4-FFF2-40B4-BE49-F238E27FC236}">
                  <a16:creationId xmlns:a16="http://schemas.microsoft.com/office/drawing/2014/main" id="{B56E13A8-908A-DE71-B01F-87FD5E03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260"/>
              <a:ext cx="126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2800" b="1" dirty="0">
                  <a:latin typeface="Times New Roman" panose="02020603050405020304" pitchFamily="18" charset="0"/>
                </a:rPr>
                <a:t>ASSEMBLY</a:t>
              </a:r>
            </a:p>
          </p:txBody>
        </p:sp>
        <p:sp>
          <p:nvSpPr>
            <p:cNvPr id="52" name="Rectangle 374">
              <a:extLst>
                <a:ext uri="{FF2B5EF4-FFF2-40B4-BE49-F238E27FC236}">
                  <a16:creationId xmlns:a16="http://schemas.microsoft.com/office/drawing/2014/main" id="{B424E4FC-C336-59A4-75C5-9A320F77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1587"/>
              <a:ext cx="80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3200" dirty="0">
                  <a:latin typeface="Times New Roman" panose="02020603050405020304" pitchFamily="18" charset="0"/>
                </a:rPr>
                <a:t>All 185</a:t>
              </a:r>
            </a:p>
          </p:txBody>
        </p:sp>
        <p:sp>
          <p:nvSpPr>
            <p:cNvPr id="53" name="Rectangle 375">
              <a:extLst>
                <a:ext uri="{FF2B5EF4-FFF2-40B4-BE49-F238E27FC236}">
                  <a16:creationId xmlns:a16="http://schemas.microsoft.com/office/drawing/2014/main" id="{05A27124-63BD-C23C-8108-ADDCC76CF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905"/>
              <a:ext cx="125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FM" sz="3200" dirty="0">
                  <a:latin typeface="Times New Roman" panose="02020603050405020304" pitchFamily="18" charset="0"/>
                </a:rPr>
                <a:t>Participants</a:t>
              </a:r>
              <a:endParaRPr lang="en-US" altLang="en-FM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4" name="Rectangle 386">
            <a:extLst>
              <a:ext uri="{FF2B5EF4-FFF2-40B4-BE49-F238E27FC236}">
                <a16:creationId xmlns:a16="http://schemas.microsoft.com/office/drawing/2014/main" id="{C79C8F31-4C2C-70C7-8EB6-AEAA40C4E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3281236"/>
            <a:ext cx="1170432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FM" sz="2000" dirty="0">
                <a:latin typeface="Times New Roman" panose="02020603050405020304" pitchFamily="18" charset="0"/>
              </a:rPr>
              <a:t>  </a:t>
            </a:r>
            <a:r>
              <a:rPr lang="en-US" altLang="en-FM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GEF Council</a:t>
            </a: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meets every 6 months to review and approve all projects, Work </a:t>
            </a:r>
            <a:r>
              <a:rPr lang="en-US" altLang="en-FM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Programmes</a:t>
            </a: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Business Plans, policies.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FM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GEF Assembly</a:t>
            </a: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meets every 4 years to review general policies, operations, and amendments to the GEF Instrument.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14 Pacific Countries plus Philippines, Indonesia and Timor </a:t>
            </a:r>
            <a:r>
              <a:rPr lang="en-US" altLang="en-FM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Leste</a:t>
            </a: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Constituency meets once a year 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  <a:cs typeface="FreesiaUPC" panose="020B0502040204020203" pitchFamily="34" charset="-34"/>
              </a:rPr>
              <a:t>Current council member: Solomon Islands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  <a:cs typeface="FreesiaUPC" panose="020B0502040204020203" pitchFamily="34" charset="-34"/>
              </a:rPr>
              <a:t>FSM Operational Focal Point:  Secretary Andrew Yatilman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  <a:cs typeface="FreesiaUPC" panose="020B0502040204020203" pitchFamily="34" charset="-34"/>
              </a:rPr>
              <a:t>Political Focal Point:  Ambassador </a:t>
            </a:r>
            <a:r>
              <a:rPr lang="en-US" altLang="en-FM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FreesiaUPC" panose="020B0502040204020203" pitchFamily="34" charset="-34"/>
              </a:rPr>
              <a:t>Jeem</a:t>
            </a:r>
            <a:r>
              <a:rPr lang="en-US" altLang="en-FM" sz="2000" dirty="0">
                <a:solidFill>
                  <a:srgbClr val="000000"/>
                </a:solidFill>
                <a:latin typeface="Times New Roman" panose="02020603050405020304" pitchFamily="18" charset="0"/>
                <a:cs typeface="FreesiaUPC" panose="020B0502040204020203" pitchFamily="34" charset="-34"/>
              </a:rPr>
              <a:t> Lippwe</a:t>
            </a:r>
          </a:p>
        </p:txBody>
      </p:sp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7AAEB-A2DA-99D8-E7C1-459C91EE3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2555"/>
            <a:ext cx="12191999" cy="57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Sea Surge 1">
            <a:extLst>
              <a:ext uri="{FF2B5EF4-FFF2-40B4-BE49-F238E27FC236}">
                <a16:creationId xmlns:a16="http://schemas.microsoft.com/office/drawing/2014/main" id="{30EF602F-3A2F-3977-6E4C-E6F24FA3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96" y="812555"/>
            <a:ext cx="4081849" cy="200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C4706-A647-A6D6-3F70-28AAFD8FFFF6}"/>
              </a:ext>
            </a:extLst>
          </p:cNvPr>
          <p:cNvSpPr txBox="1">
            <a:spLocks/>
          </p:cNvSpPr>
          <p:nvPr/>
        </p:nvSpPr>
        <p:spPr>
          <a:xfrm>
            <a:off x="213364" y="941282"/>
            <a:ext cx="8672308" cy="337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en-US" altLang="en-FM" b="1" dirty="0"/>
              <a:t>GEF8 STAR ALLOCATION by Country</a:t>
            </a:r>
            <a:r>
              <a:rPr lang="en-US" altLang="en-FM" dirty="0"/>
              <a:t>: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FM" dirty="0"/>
              <a:t>(Global benefit, performance index)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FM" dirty="0"/>
              <a:t>9.15M FOR FSM FOR THE  4yr PERIOD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FM" dirty="0"/>
              <a:t>(PNG 29, SI 13, FJ 11) 8M other PICs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FM" dirty="0"/>
          </a:p>
          <a:p>
            <a:r>
              <a:rPr lang="en-US" altLang="en-FM" sz="4000" dirty="0"/>
              <a:t>2.0m climate change</a:t>
            </a:r>
          </a:p>
          <a:p>
            <a:r>
              <a:rPr lang="en-US" altLang="en-FM" sz="4000" dirty="0"/>
              <a:t>5.15m biodiversity</a:t>
            </a:r>
          </a:p>
          <a:p>
            <a:r>
              <a:rPr lang="en-US" altLang="en-FM" sz="4000" dirty="0"/>
              <a:t>2.0m land degradation</a:t>
            </a:r>
          </a:p>
          <a:p>
            <a:pPr lvl="1"/>
            <a:r>
              <a:rPr lang="en-US" altLang="en-FM" i="1" dirty="0">
                <a:solidFill>
                  <a:schemeClr val="accent6">
                    <a:lumMod val="75000"/>
                  </a:schemeClr>
                </a:solidFill>
              </a:rPr>
              <a:t>FLEXIBILITY RULE ELIGIBLE</a:t>
            </a:r>
          </a:p>
          <a:p>
            <a:endParaRPr lang="en-US" altLang="en-FM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FM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FM" dirty="0"/>
          </a:p>
          <a:p>
            <a:endParaRPr lang="th-TH" altLang="en-FM" dirty="0">
              <a:ea typeface="Cordia New" panose="020B0304020202020204" pitchFamily="34" charset="-34"/>
            </a:endParaRPr>
          </a:p>
        </p:txBody>
      </p:sp>
      <p:pic>
        <p:nvPicPr>
          <p:cNvPr id="33" name="Picture 5" descr="MVC-007F">
            <a:extLst>
              <a:ext uri="{FF2B5EF4-FFF2-40B4-BE49-F238E27FC236}">
                <a16:creationId xmlns:a16="http://schemas.microsoft.com/office/drawing/2014/main" id="{3A4D573E-9955-7FE6-48E1-7A1CE9E5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96" y="4501086"/>
            <a:ext cx="4081849" cy="21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green turtle">
            <a:extLst>
              <a:ext uri="{FF2B5EF4-FFF2-40B4-BE49-F238E27FC236}">
                <a16:creationId xmlns:a16="http://schemas.microsoft.com/office/drawing/2014/main" id="{15B54EC9-2D45-97AC-5767-EF974F9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96" y="2817428"/>
            <a:ext cx="3620440" cy="16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5-Point Star 4">
            <a:extLst>
              <a:ext uri="{FF2B5EF4-FFF2-40B4-BE49-F238E27FC236}">
                <a16:creationId xmlns:a16="http://schemas.microsoft.com/office/drawing/2014/main" id="{DC0CB99B-C5CC-2428-772F-1295FC33880D}"/>
              </a:ext>
            </a:extLst>
          </p:cNvPr>
          <p:cNvSpPr/>
          <p:nvPr/>
        </p:nvSpPr>
        <p:spPr>
          <a:xfrm>
            <a:off x="245649" y="4284614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5-Point Star 4">
            <a:extLst>
              <a:ext uri="{FF2B5EF4-FFF2-40B4-BE49-F238E27FC236}">
                <a16:creationId xmlns:a16="http://schemas.microsoft.com/office/drawing/2014/main" id="{77D1299C-FA2C-8260-FE22-A169C1B98E4D}"/>
              </a:ext>
            </a:extLst>
          </p:cNvPr>
          <p:cNvSpPr/>
          <p:nvPr/>
        </p:nvSpPr>
        <p:spPr>
          <a:xfrm>
            <a:off x="1355698" y="4684141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5-Point Star 4">
            <a:extLst>
              <a:ext uri="{FF2B5EF4-FFF2-40B4-BE49-F238E27FC236}">
                <a16:creationId xmlns:a16="http://schemas.microsoft.com/office/drawing/2014/main" id="{041F7083-FDBA-BF14-440F-26ACB893B852}"/>
              </a:ext>
            </a:extLst>
          </p:cNvPr>
          <p:cNvSpPr/>
          <p:nvPr/>
        </p:nvSpPr>
        <p:spPr>
          <a:xfrm>
            <a:off x="2694809" y="5141341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F68A74F0-C915-D55E-B083-37043F501627}"/>
              </a:ext>
            </a:extLst>
          </p:cNvPr>
          <p:cNvSpPr/>
          <p:nvPr/>
        </p:nvSpPr>
        <p:spPr>
          <a:xfrm>
            <a:off x="4033920" y="5569507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1E5860-8E48-9903-74B0-F1329A63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22" y="941281"/>
            <a:ext cx="9514701" cy="6854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FM" b="1" dirty="0">
                <a:latin typeface="+mn-lt"/>
              </a:rPr>
              <a:t>GEF 8 STAR $9.15M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97CF-45D3-72B2-331E-168994949946}"/>
              </a:ext>
            </a:extLst>
          </p:cNvPr>
          <p:cNvSpPr txBox="1"/>
          <p:nvPr/>
        </p:nvSpPr>
        <p:spPr>
          <a:xfrm>
            <a:off x="189353" y="1645978"/>
            <a:ext cx="113449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/>
              <a:t>Blue Green Islands 3M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dirty="0"/>
              <a:t>Project concept approved (June)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dirty="0"/>
              <a:t>Project sites – Yap and Kosrae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dirty="0"/>
              <a:t>Progressing the work from R2R Project on MPAs and bringing Tourism to support Biodiversity Conservation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dirty="0"/>
              <a:t>IA is IUCN (FSM approached IUCN with a Concept Note to build on R2R)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800" dirty="0"/>
              <a:t>PPG development (November)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Remaining 6.15M (TBD)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/>
              <a:t>Preliminary consultation on focal area project/concept (now till Dec 2023)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/>
              <a:t>Encourage counterparts and stakeholders to begin internal consultations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218A96-C626-4F26-C9DC-7EF33D5DBE71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C95F0021-1B4A-BD1C-81C6-FA665767E698}"/>
              </a:ext>
            </a:extLst>
          </p:cNvPr>
          <p:cNvSpPr/>
          <p:nvPr/>
        </p:nvSpPr>
        <p:spPr>
          <a:xfrm>
            <a:off x="8126844" y="844574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F0869696-DE7A-2067-D050-031BA0A71FBC}"/>
              </a:ext>
            </a:extLst>
          </p:cNvPr>
          <p:cNvSpPr/>
          <p:nvPr/>
        </p:nvSpPr>
        <p:spPr>
          <a:xfrm>
            <a:off x="8888844" y="1120799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FA65D315-CDE8-F09B-3724-458355A34DAD}"/>
              </a:ext>
            </a:extLst>
          </p:cNvPr>
          <p:cNvSpPr/>
          <p:nvPr/>
        </p:nvSpPr>
        <p:spPr>
          <a:xfrm>
            <a:off x="9650844" y="1463699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969D4565-B258-F6A7-B12D-1FC2EA33165A}"/>
              </a:ext>
            </a:extLst>
          </p:cNvPr>
          <p:cNvSpPr/>
          <p:nvPr/>
        </p:nvSpPr>
        <p:spPr>
          <a:xfrm>
            <a:off x="10489044" y="1758974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“Enhancing Synergies for a Resilient Tomorrow”</a:t>
            </a:r>
            <a:endParaRPr kumimoji="0" lang="en-FM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639ED-3E47-84B4-0F9F-0F14220DE3C4}"/>
              </a:ext>
            </a:extLst>
          </p:cNvPr>
          <p:cNvSpPr txBox="1"/>
          <p:nvPr/>
        </p:nvSpPr>
        <p:spPr>
          <a:xfrm>
            <a:off x="160720" y="780674"/>
            <a:ext cx="114533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I</a:t>
            </a:r>
            <a:r>
              <a:rPr lang="en-US" sz="3000" dirty="0"/>
              <a:t>ssues: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000" dirty="0"/>
              <a:t>Timely submission to council meeting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000" dirty="0"/>
              <a:t>Continued state involvement/ownership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000" dirty="0"/>
              <a:t>Country driven vs. IA driven</a:t>
            </a:r>
          </a:p>
        </p:txBody>
      </p:sp>
      <p:graphicFrame>
        <p:nvGraphicFramePr>
          <p:cNvPr id="34" name="Table 7">
            <a:extLst>
              <a:ext uri="{FF2B5EF4-FFF2-40B4-BE49-F238E27FC236}">
                <a16:creationId xmlns:a16="http://schemas.microsoft.com/office/drawing/2014/main" id="{3317E3A7-89DB-D5ED-7893-A1F5D175E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17878"/>
              </p:ext>
            </p:extLst>
          </p:nvPr>
        </p:nvGraphicFramePr>
        <p:xfrm>
          <a:off x="199993" y="941282"/>
          <a:ext cx="1183128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057">
                  <a:extLst>
                    <a:ext uri="{9D8B030D-6E8A-4147-A177-3AD203B41FA5}">
                      <a16:colId xmlns:a16="http://schemas.microsoft.com/office/drawing/2014/main" val="1690804285"/>
                    </a:ext>
                  </a:extLst>
                </a:gridCol>
                <a:gridCol w="4657230">
                  <a:extLst>
                    <a:ext uri="{9D8B030D-6E8A-4147-A177-3AD203B41FA5}">
                      <a16:colId xmlns:a16="http://schemas.microsoft.com/office/drawing/2014/main" val="362830608"/>
                    </a:ext>
                  </a:extLst>
                </a:gridCol>
              </a:tblGrid>
              <a:tr h="415694">
                <a:tc>
                  <a:txBody>
                    <a:bodyPr/>
                    <a:lstStyle/>
                    <a:p>
                      <a:r>
                        <a:rPr lang="en-US" sz="2400" dirty="0"/>
                        <a:t>GEF 8 PROJECT (6.15M)</a:t>
                      </a:r>
                      <a:endParaRPr lang="en-FM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BLUE GREEN ISLANDS (3M)</a:t>
                      </a:r>
                      <a:endParaRPr lang="en-FM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356743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r>
                        <a:rPr lang="en-US" sz="2400" dirty="0"/>
                        <a:t>Identify PROJECT FOCUS  by December 2023</a:t>
                      </a:r>
                      <a:endParaRPr lang="en-FM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CONSULTANT Contracting by IUCN</a:t>
                      </a:r>
                      <a:endParaRPr lang="en-FM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14820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Identify the Implementing Agency (currently UNDP)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PPG Phase October…Consultations</a:t>
                      </a:r>
                      <a:endParaRPr lang="en-FM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58917"/>
                  </a:ext>
                </a:extLst>
              </a:tr>
              <a:tr h="748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PIF by January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Submission of PIF to COUNCIL June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Submit PROPOSAL for CEO</a:t>
                      </a:r>
                    </a:p>
                    <a:p>
                      <a:r>
                        <a:rPr lang="en-US" sz="2400" dirty="0"/>
                        <a:t>June 2024</a:t>
                      </a:r>
                      <a:endParaRPr lang="en-FM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69427"/>
                  </a:ext>
                </a:extLst>
              </a:tr>
              <a:tr h="1080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PPG Phase after approval (18 months max)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PROPOSAL to CEO after Proposal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IMPLEMENTATION could be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IMPLEMENTATION Target</a:t>
                      </a:r>
                    </a:p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October 2024</a:t>
                      </a:r>
                      <a:endParaRPr lang="en-FM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2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“Enhancing Synergies for a Resilient Tomorrow”</a:t>
            </a:r>
            <a:endParaRPr kumimoji="0" lang="en-FM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639ED-3E47-84B4-0F9F-0F14220DE3C4}"/>
              </a:ext>
            </a:extLst>
          </p:cNvPr>
          <p:cNvSpPr txBox="1"/>
          <p:nvPr/>
        </p:nvSpPr>
        <p:spPr>
          <a:xfrm>
            <a:off x="261811" y="768918"/>
            <a:ext cx="11453347" cy="5837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BREAKOUT SESSION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GEF8 INTERVENTIONS: 6.15M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</a:t>
            </a: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improve conservation, sustainable use and restoration of natural ecosystems.  To effectively implement the Cartagena and Nagoya protocols.  To increase mobilization of domestic resources for biodiversity</a:t>
            </a:r>
            <a:r>
              <a:rPr lang="en-US" sz="2500" kern="0" dirty="0">
                <a:solidFill>
                  <a:srgbClr val="635441"/>
                </a:solidFill>
                <a:effectLst/>
                <a:latin typeface="TwCenMT-Regular"/>
                <a:ea typeface="Calibri" panose="020F0502020204030204" pitchFamily="34" charset="0"/>
                <a:cs typeface="TwCenMT-Regular"/>
              </a:rPr>
              <a:t> </a:t>
            </a: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Mitigation: </a:t>
            </a: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Innovation, technology transfer and enabling policies for mitigation options.  Implement FSM NDC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Degradation:</a:t>
            </a:r>
            <a:r>
              <a:rPr lang="en-US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Sustainable land management, land restoration, address land degradation and drought, improving the enabling policy and institutional framework for land degradation neutrality</a:t>
            </a:r>
          </a:p>
        </p:txBody>
      </p:sp>
    </p:spTree>
    <p:extLst>
      <p:ext uri="{BB962C8B-B14F-4D97-AF65-F5344CB8AC3E}">
        <p14:creationId xmlns:p14="http://schemas.microsoft.com/office/powerpoint/2010/main" val="406074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x-none" sz="28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902558-F1E4-C6E5-81B6-734B87708ACB}"/>
              </a:ext>
            </a:extLst>
          </p:cNvPr>
          <p:cNvSpPr txBox="1"/>
          <p:nvPr/>
        </p:nvSpPr>
        <p:spPr>
          <a:xfrm>
            <a:off x="2760596" y="2535674"/>
            <a:ext cx="6160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Thank you!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51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534</Words>
  <Application>Microsoft Macintosh PowerPoint</Application>
  <PresentationFormat>Widescreen</PresentationFormat>
  <Paragraphs>95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Tahoma</vt:lpstr>
      <vt:lpstr>Times New Roman</vt:lpstr>
      <vt:lpstr>TwCenMT-Regular</vt:lpstr>
      <vt:lpstr>Wingdings</vt:lpstr>
      <vt:lpstr>Wingdings 3</vt:lpstr>
      <vt:lpstr>Office Theme</vt:lpstr>
      <vt:lpstr>3rd Joint Environment and Risk Management Platform</vt:lpstr>
      <vt:lpstr>Global Environment Facility </vt:lpstr>
      <vt:lpstr>PowerPoint Presentation</vt:lpstr>
      <vt:lpstr>PowerPoint Presentation</vt:lpstr>
      <vt:lpstr>PowerPoint Presentation</vt:lpstr>
      <vt:lpstr>GEF 8 STAR $9.15M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25</cp:revision>
  <dcterms:created xsi:type="dcterms:W3CDTF">2023-08-01T02:39:00Z</dcterms:created>
  <dcterms:modified xsi:type="dcterms:W3CDTF">2023-08-31T06:43:40Z</dcterms:modified>
</cp:coreProperties>
</file>