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png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61" r:id="rId4"/>
    <p:sldId id="264" r:id="rId5"/>
    <p:sldId id="262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63" r:id="rId20"/>
  </p:sldIdLst>
  <p:sldSz cx="12192000" cy="6858000"/>
  <p:notesSz cx="6858000" cy="9144000"/>
  <p:defaultTextStyle>
    <a:defPPr>
      <a:defRPr lang="en-F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4"/>
    <p:restoredTop sz="94676"/>
  </p:normalViewPr>
  <p:slideViewPr>
    <p:cSldViewPr snapToGrid="0">
      <p:cViewPr varScale="1">
        <p:scale>
          <a:sx n="77" d="100"/>
          <a:sy n="77" d="100"/>
        </p:scale>
        <p:origin x="7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66F2D-06B1-461E-9AF4-5FA3175C530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DD04-449B-41A6-9D9E-99D38E067790}">
      <dgm:prSet phldrT="[Text]"/>
      <dgm:spPr>
        <a:solidFill>
          <a:srgbClr val="00659B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Training &amp; Engagements</a:t>
          </a:r>
        </a:p>
      </dgm:t>
    </dgm:pt>
    <dgm:pt modelId="{CA609CC3-7C76-4215-B778-7CBD6A7C1CAA}" type="parTrans" cxnId="{B5E959EE-2103-406F-B7A3-603990B5B813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CB712B-8B80-48A3-8B9F-9F3846588AD2}" type="sibTrans" cxnId="{B5E959EE-2103-406F-B7A3-603990B5B813}">
      <dgm:prSet/>
      <dgm:spPr>
        <a:ln w="28575"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BAF6EF-2427-4D41-BE2D-3C62AD6B950B}">
      <dgm:prSet phldrT="[Text]"/>
      <dgm:spPr>
        <a:solidFill>
          <a:srgbClr val="00659B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Plans, Programs, &amp; Analysis</a:t>
          </a:r>
        </a:p>
      </dgm:t>
    </dgm:pt>
    <dgm:pt modelId="{00413F14-7BC1-4D1C-9D9D-8A835BC79734}" type="parTrans" cxnId="{F7656081-83B2-49BD-B1A7-55987649620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14C60-51D0-4CEF-959A-E3B5252C8C01}" type="sibTrans" cxnId="{F7656081-83B2-49BD-B1A7-559876496209}">
      <dgm:prSet/>
      <dgm:spPr>
        <a:ln w="28575"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96DDAA-6821-46D2-8570-8804FCA7B0C5}">
      <dgm:prSet phldrT="[Text]"/>
      <dgm:spPr>
        <a:solidFill>
          <a:srgbClr val="00659B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Applied Research &amp; Information Sharing</a:t>
          </a:r>
        </a:p>
      </dgm:t>
    </dgm:pt>
    <dgm:pt modelId="{A6DAF2E4-23DB-4FF9-972B-4CB931E4A711}" type="parTrans" cxnId="{329C23A0-5B50-45FC-8980-75F713BC4AD6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7EB8EA-7ADE-44E4-B44A-525B8A4B6CA3}" type="sibTrans" cxnId="{329C23A0-5B50-45FC-8980-75F713BC4AD6}">
      <dgm:prSet/>
      <dgm:spPr>
        <a:ln w="28575"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F9A75-7007-4785-BAFB-5D73F551A459}">
      <dgm:prSet phldrT="[Text]"/>
      <dgm:spPr>
        <a:solidFill>
          <a:srgbClr val="00659B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Climate Change Impact Program</a:t>
          </a:r>
          <a:endParaRPr lang="en-US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430E8A-2B94-4B2F-8B49-6C4D750D6EEF}" type="parTrans" cxnId="{E29281D7-6C5F-42B9-8176-E3C206CAF625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699EA3-BABA-488E-8F59-532A5FDF8407}" type="sibTrans" cxnId="{E29281D7-6C5F-42B9-8176-E3C206CAF625}">
      <dgm:prSet/>
      <dgm:spPr>
        <a:ln w="28575"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E4941-A4AA-40D1-926E-1EA07F88F907}" type="pres">
      <dgm:prSet presAssocID="{CA066F2D-06B1-461E-9AF4-5FA3175C53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A691C8-2CD9-4D93-B0C2-643E75131EF5}" type="pres">
      <dgm:prSet presAssocID="{32BBDD04-449B-41A6-9D9E-99D38E06779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E3C5B6-0385-4811-B6B6-9484FAD6CBD7}" type="pres">
      <dgm:prSet presAssocID="{32BBDD04-449B-41A6-9D9E-99D38E067790}" presName="spNode" presStyleCnt="0"/>
      <dgm:spPr/>
    </dgm:pt>
    <dgm:pt modelId="{C2A197A0-9268-49C3-92B5-B18A97233D21}" type="pres">
      <dgm:prSet presAssocID="{9ACB712B-8B80-48A3-8B9F-9F3846588AD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61EB799E-1365-4E06-845D-986EA7880827}" type="pres">
      <dgm:prSet presAssocID="{03BAF6EF-2427-4D41-BE2D-3C62AD6B950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68FA1-D9D4-42D2-869B-8BBFCC6BD500}" type="pres">
      <dgm:prSet presAssocID="{03BAF6EF-2427-4D41-BE2D-3C62AD6B950B}" presName="spNode" presStyleCnt="0"/>
      <dgm:spPr/>
    </dgm:pt>
    <dgm:pt modelId="{24C74C7B-1559-420E-925E-F48CAA652186}" type="pres">
      <dgm:prSet presAssocID="{A2914C60-51D0-4CEF-959A-E3B5252C8C01}" presName="sibTrans" presStyleLbl="sibTrans1D1" presStyleIdx="1" presStyleCnt="4"/>
      <dgm:spPr/>
      <dgm:t>
        <a:bodyPr/>
        <a:lstStyle/>
        <a:p>
          <a:endParaRPr lang="en-US"/>
        </a:p>
      </dgm:t>
    </dgm:pt>
    <dgm:pt modelId="{3A70691A-586C-4205-8A51-648C4BDAD9E9}" type="pres">
      <dgm:prSet presAssocID="{3996DDAA-6821-46D2-8570-8804FCA7B0C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1C9F7-971D-4968-969A-9BA756F47D3A}" type="pres">
      <dgm:prSet presAssocID="{3996DDAA-6821-46D2-8570-8804FCA7B0C5}" presName="spNode" presStyleCnt="0"/>
      <dgm:spPr/>
    </dgm:pt>
    <dgm:pt modelId="{D039B148-6A68-4D1C-A74B-2C7CA18AC3D2}" type="pres">
      <dgm:prSet presAssocID="{097EB8EA-7ADE-44E4-B44A-525B8A4B6CA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A642FE70-E81A-4E91-8BB6-5A7E8EEDFD39}" type="pres">
      <dgm:prSet presAssocID="{879F9A75-7007-4785-BAFB-5D73F551A45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46F99-B72F-4035-B8D7-AF5739DD3C61}" type="pres">
      <dgm:prSet presAssocID="{879F9A75-7007-4785-BAFB-5D73F551A459}" presName="spNode" presStyleCnt="0"/>
      <dgm:spPr/>
    </dgm:pt>
    <dgm:pt modelId="{D007D562-C46F-4DD1-8074-07A22D318839}" type="pres">
      <dgm:prSet presAssocID="{87699EA3-BABA-488E-8F59-532A5FDF8407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77E58A67-1268-448F-9175-F687757C3D11}" type="presOf" srcId="{CA066F2D-06B1-461E-9AF4-5FA3175C530E}" destId="{4E5E4941-A4AA-40D1-926E-1EA07F88F907}" srcOrd="0" destOrd="0" presId="urn:microsoft.com/office/officeart/2005/8/layout/cycle6"/>
    <dgm:cxn modelId="{FDEBA7DD-0C3D-4271-8283-479622334114}" type="presOf" srcId="{03BAF6EF-2427-4D41-BE2D-3C62AD6B950B}" destId="{61EB799E-1365-4E06-845D-986EA7880827}" srcOrd="0" destOrd="0" presId="urn:microsoft.com/office/officeart/2005/8/layout/cycle6"/>
    <dgm:cxn modelId="{E9D9F1F0-96C8-4307-A0A7-2F5F71AB9345}" type="presOf" srcId="{9ACB712B-8B80-48A3-8B9F-9F3846588AD2}" destId="{C2A197A0-9268-49C3-92B5-B18A97233D21}" srcOrd="0" destOrd="0" presId="urn:microsoft.com/office/officeart/2005/8/layout/cycle6"/>
    <dgm:cxn modelId="{3343123C-63BD-435A-B2FF-1C25D29019DF}" type="presOf" srcId="{097EB8EA-7ADE-44E4-B44A-525B8A4B6CA3}" destId="{D039B148-6A68-4D1C-A74B-2C7CA18AC3D2}" srcOrd="0" destOrd="0" presId="urn:microsoft.com/office/officeart/2005/8/layout/cycle6"/>
    <dgm:cxn modelId="{329C23A0-5B50-45FC-8980-75F713BC4AD6}" srcId="{CA066F2D-06B1-461E-9AF4-5FA3175C530E}" destId="{3996DDAA-6821-46D2-8570-8804FCA7B0C5}" srcOrd="2" destOrd="0" parTransId="{A6DAF2E4-23DB-4FF9-972B-4CB931E4A711}" sibTransId="{097EB8EA-7ADE-44E4-B44A-525B8A4B6CA3}"/>
    <dgm:cxn modelId="{B7F3A615-0F2A-4414-BADC-B50DFB2CE87F}" type="presOf" srcId="{A2914C60-51D0-4CEF-959A-E3B5252C8C01}" destId="{24C74C7B-1559-420E-925E-F48CAA652186}" srcOrd="0" destOrd="0" presId="urn:microsoft.com/office/officeart/2005/8/layout/cycle6"/>
    <dgm:cxn modelId="{B5E959EE-2103-406F-B7A3-603990B5B813}" srcId="{CA066F2D-06B1-461E-9AF4-5FA3175C530E}" destId="{32BBDD04-449B-41A6-9D9E-99D38E067790}" srcOrd="0" destOrd="0" parTransId="{CA609CC3-7C76-4215-B778-7CBD6A7C1CAA}" sibTransId="{9ACB712B-8B80-48A3-8B9F-9F3846588AD2}"/>
    <dgm:cxn modelId="{E29281D7-6C5F-42B9-8176-E3C206CAF625}" srcId="{CA066F2D-06B1-461E-9AF4-5FA3175C530E}" destId="{879F9A75-7007-4785-BAFB-5D73F551A459}" srcOrd="3" destOrd="0" parTransId="{F1430E8A-2B94-4B2F-8B49-6C4D750D6EEF}" sibTransId="{87699EA3-BABA-488E-8F59-532A5FDF8407}"/>
    <dgm:cxn modelId="{6C9B545F-FD39-4486-AAF9-5DEC78C464E2}" type="presOf" srcId="{87699EA3-BABA-488E-8F59-532A5FDF8407}" destId="{D007D562-C46F-4DD1-8074-07A22D318839}" srcOrd="0" destOrd="0" presId="urn:microsoft.com/office/officeart/2005/8/layout/cycle6"/>
    <dgm:cxn modelId="{CE5B18CA-6734-4B12-A9A6-EA68B93F2F3E}" type="presOf" srcId="{879F9A75-7007-4785-BAFB-5D73F551A459}" destId="{A642FE70-E81A-4E91-8BB6-5A7E8EEDFD39}" srcOrd="0" destOrd="0" presId="urn:microsoft.com/office/officeart/2005/8/layout/cycle6"/>
    <dgm:cxn modelId="{73A44CE8-C187-4C5D-9E85-6C96F1519E4A}" type="presOf" srcId="{3996DDAA-6821-46D2-8570-8804FCA7B0C5}" destId="{3A70691A-586C-4205-8A51-648C4BDAD9E9}" srcOrd="0" destOrd="0" presId="urn:microsoft.com/office/officeart/2005/8/layout/cycle6"/>
    <dgm:cxn modelId="{0FE63FDE-C672-46E0-B563-5D1F4F771330}" type="presOf" srcId="{32BBDD04-449B-41A6-9D9E-99D38E067790}" destId="{E2A691C8-2CD9-4D93-B0C2-643E75131EF5}" srcOrd="0" destOrd="0" presId="urn:microsoft.com/office/officeart/2005/8/layout/cycle6"/>
    <dgm:cxn modelId="{F7656081-83B2-49BD-B1A7-559876496209}" srcId="{CA066F2D-06B1-461E-9AF4-5FA3175C530E}" destId="{03BAF6EF-2427-4D41-BE2D-3C62AD6B950B}" srcOrd="1" destOrd="0" parTransId="{00413F14-7BC1-4D1C-9D9D-8A835BC79734}" sibTransId="{A2914C60-51D0-4CEF-959A-E3B5252C8C01}"/>
    <dgm:cxn modelId="{3FEF2E0D-F41C-43A7-981B-AB880E50DBC5}" type="presParOf" srcId="{4E5E4941-A4AA-40D1-926E-1EA07F88F907}" destId="{E2A691C8-2CD9-4D93-B0C2-643E75131EF5}" srcOrd="0" destOrd="0" presId="urn:microsoft.com/office/officeart/2005/8/layout/cycle6"/>
    <dgm:cxn modelId="{FDE9D3B3-CDC4-4A1A-819D-24797ADEBF85}" type="presParOf" srcId="{4E5E4941-A4AA-40D1-926E-1EA07F88F907}" destId="{23E3C5B6-0385-4811-B6B6-9484FAD6CBD7}" srcOrd="1" destOrd="0" presId="urn:microsoft.com/office/officeart/2005/8/layout/cycle6"/>
    <dgm:cxn modelId="{865F2BC9-8B1A-4A4F-92E8-1AB0AFB3AEF3}" type="presParOf" srcId="{4E5E4941-A4AA-40D1-926E-1EA07F88F907}" destId="{C2A197A0-9268-49C3-92B5-B18A97233D21}" srcOrd="2" destOrd="0" presId="urn:microsoft.com/office/officeart/2005/8/layout/cycle6"/>
    <dgm:cxn modelId="{4C9B0E9A-566D-4418-B15B-6F03D83B2F93}" type="presParOf" srcId="{4E5E4941-A4AA-40D1-926E-1EA07F88F907}" destId="{61EB799E-1365-4E06-845D-986EA7880827}" srcOrd="3" destOrd="0" presId="urn:microsoft.com/office/officeart/2005/8/layout/cycle6"/>
    <dgm:cxn modelId="{D9FD1F7B-B941-468F-9741-7FBB56724A5D}" type="presParOf" srcId="{4E5E4941-A4AA-40D1-926E-1EA07F88F907}" destId="{9F968FA1-D9D4-42D2-869B-8BBFCC6BD500}" srcOrd="4" destOrd="0" presId="urn:microsoft.com/office/officeart/2005/8/layout/cycle6"/>
    <dgm:cxn modelId="{D619EF7D-E894-4FE3-9EC7-4FB0FF785D02}" type="presParOf" srcId="{4E5E4941-A4AA-40D1-926E-1EA07F88F907}" destId="{24C74C7B-1559-420E-925E-F48CAA652186}" srcOrd="5" destOrd="0" presId="urn:microsoft.com/office/officeart/2005/8/layout/cycle6"/>
    <dgm:cxn modelId="{A4B4C8F6-99BD-4216-A47B-035806041539}" type="presParOf" srcId="{4E5E4941-A4AA-40D1-926E-1EA07F88F907}" destId="{3A70691A-586C-4205-8A51-648C4BDAD9E9}" srcOrd="6" destOrd="0" presId="urn:microsoft.com/office/officeart/2005/8/layout/cycle6"/>
    <dgm:cxn modelId="{169B47D5-5CDA-4AF3-B129-18EDD717DE22}" type="presParOf" srcId="{4E5E4941-A4AA-40D1-926E-1EA07F88F907}" destId="{C351C9F7-971D-4968-969A-9BA756F47D3A}" srcOrd="7" destOrd="0" presId="urn:microsoft.com/office/officeart/2005/8/layout/cycle6"/>
    <dgm:cxn modelId="{81750B50-8956-49A6-A897-F705EBA687BD}" type="presParOf" srcId="{4E5E4941-A4AA-40D1-926E-1EA07F88F907}" destId="{D039B148-6A68-4D1C-A74B-2C7CA18AC3D2}" srcOrd="8" destOrd="0" presId="urn:microsoft.com/office/officeart/2005/8/layout/cycle6"/>
    <dgm:cxn modelId="{CDED9701-B467-486A-968A-B4AC0E635BA0}" type="presParOf" srcId="{4E5E4941-A4AA-40D1-926E-1EA07F88F907}" destId="{A642FE70-E81A-4E91-8BB6-5A7E8EEDFD39}" srcOrd="9" destOrd="0" presId="urn:microsoft.com/office/officeart/2005/8/layout/cycle6"/>
    <dgm:cxn modelId="{4EDB23EB-85B7-4BEE-A229-57D1002B0FA3}" type="presParOf" srcId="{4E5E4941-A4AA-40D1-926E-1EA07F88F907}" destId="{58B46F99-B72F-4035-B8D7-AF5739DD3C61}" srcOrd="10" destOrd="0" presId="urn:microsoft.com/office/officeart/2005/8/layout/cycle6"/>
    <dgm:cxn modelId="{124D2AE9-7842-44C0-9CBC-AB02AF021390}" type="presParOf" srcId="{4E5E4941-A4AA-40D1-926E-1EA07F88F907}" destId="{D007D562-C46F-4DD1-8074-07A22D31883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691C8-2CD9-4D93-B0C2-643E75131EF5}">
      <dsp:nvSpPr>
        <dsp:cNvPr id="0" name=""/>
        <dsp:cNvSpPr/>
      </dsp:nvSpPr>
      <dsp:spPr>
        <a:xfrm>
          <a:off x="2365845" y="1653"/>
          <a:ext cx="1500143" cy="975093"/>
        </a:xfrm>
        <a:prstGeom prst="roundRect">
          <a:avLst/>
        </a:prstGeom>
        <a:solidFill>
          <a:srgbClr val="00659B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Training &amp; Engagements</a:t>
          </a:r>
        </a:p>
      </dsp:txBody>
      <dsp:txXfrm>
        <a:off x="2413445" y="49253"/>
        <a:ext cx="1404943" cy="879893"/>
      </dsp:txXfrm>
    </dsp:sp>
    <dsp:sp modelId="{C2A197A0-9268-49C3-92B5-B18A97233D21}">
      <dsp:nvSpPr>
        <dsp:cNvPr id="0" name=""/>
        <dsp:cNvSpPr/>
      </dsp:nvSpPr>
      <dsp:spPr>
        <a:xfrm>
          <a:off x="1505318" y="489200"/>
          <a:ext cx="3221198" cy="3221198"/>
        </a:xfrm>
        <a:custGeom>
          <a:avLst/>
          <a:gdLst/>
          <a:ahLst/>
          <a:cxnLst/>
          <a:rect l="0" t="0" r="0" b="0"/>
          <a:pathLst>
            <a:path>
              <a:moveTo>
                <a:pt x="2371471" y="191055"/>
              </a:moveTo>
              <a:arcTo wR="1610599" hR="1610599" stAng="17891472" swAng="2625193"/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B799E-1365-4E06-845D-986EA7880827}">
      <dsp:nvSpPr>
        <dsp:cNvPr id="0" name=""/>
        <dsp:cNvSpPr/>
      </dsp:nvSpPr>
      <dsp:spPr>
        <a:xfrm>
          <a:off x="3976445" y="1612252"/>
          <a:ext cx="1500143" cy="975093"/>
        </a:xfrm>
        <a:prstGeom prst="roundRect">
          <a:avLst/>
        </a:prstGeom>
        <a:solidFill>
          <a:srgbClr val="00659B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Plans, Programs, &amp; Analysis</a:t>
          </a:r>
        </a:p>
      </dsp:txBody>
      <dsp:txXfrm>
        <a:off x="4024045" y="1659852"/>
        <a:ext cx="1404943" cy="879893"/>
      </dsp:txXfrm>
    </dsp:sp>
    <dsp:sp modelId="{24C74C7B-1559-420E-925E-F48CAA652186}">
      <dsp:nvSpPr>
        <dsp:cNvPr id="0" name=""/>
        <dsp:cNvSpPr/>
      </dsp:nvSpPr>
      <dsp:spPr>
        <a:xfrm>
          <a:off x="1505318" y="489200"/>
          <a:ext cx="3221198" cy="3221198"/>
        </a:xfrm>
        <a:custGeom>
          <a:avLst/>
          <a:gdLst/>
          <a:ahLst/>
          <a:cxnLst/>
          <a:rect l="0" t="0" r="0" b="0"/>
          <a:pathLst>
            <a:path>
              <a:moveTo>
                <a:pt x="3141887" y="2109787"/>
              </a:moveTo>
              <a:arcTo wR="1610599" hR="1610599" stAng="1083334" swAng="2625193"/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0691A-586C-4205-8A51-648C4BDAD9E9}">
      <dsp:nvSpPr>
        <dsp:cNvPr id="0" name=""/>
        <dsp:cNvSpPr/>
      </dsp:nvSpPr>
      <dsp:spPr>
        <a:xfrm>
          <a:off x="2365845" y="3222852"/>
          <a:ext cx="1500143" cy="975093"/>
        </a:xfrm>
        <a:prstGeom prst="roundRect">
          <a:avLst/>
        </a:prstGeom>
        <a:solidFill>
          <a:srgbClr val="0065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Applied Research &amp; Information Sharing</a:t>
          </a:r>
        </a:p>
      </dsp:txBody>
      <dsp:txXfrm>
        <a:off x="2413445" y="3270452"/>
        <a:ext cx="1404943" cy="879893"/>
      </dsp:txXfrm>
    </dsp:sp>
    <dsp:sp modelId="{D039B148-6A68-4D1C-A74B-2C7CA18AC3D2}">
      <dsp:nvSpPr>
        <dsp:cNvPr id="0" name=""/>
        <dsp:cNvSpPr/>
      </dsp:nvSpPr>
      <dsp:spPr>
        <a:xfrm>
          <a:off x="1505318" y="489200"/>
          <a:ext cx="3221198" cy="3221198"/>
        </a:xfrm>
        <a:custGeom>
          <a:avLst/>
          <a:gdLst/>
          <a:ahLst/>
          <a:cxnLst/>
          <a:rect l="0" t="0" r="0" b="0"/>
          <a:pathLst>
            <a:path>
              <a:moveTo>
                <a:pt x="849727" y="3030143"/>
              </a:moveTo>
              <a:arcTo wR="1610599" hR="1610599" stAng="7091472" swAng="2625193"/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2FE70-E81A-4E91-8BB6-5A7E8EEDFD39}">
      <dsp:nvSpPr>
        <dsp:cNvPr id="0" name=""/>
        <dsp:cNvSpPr/>
      </dsp:nvSpPr>
      <dsp:spPr>
        <a:xfrm>
          <a:off x="755246" y="1612252"/>
          <a:ext cx="1500143" cy="975093"/>
        </a:xfrm>
        <a:prstGeom prst="roundRect">
          <a:avLst/>
        </a:prstGeom>
        <a:solidFill>
          <a:srgbClr val="0065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Climate Change Impact Program</a:t>
          </a:r>
          <a:endParaRPr lang="en-US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6" y="1659852"/>
        <a:ext cx="1404943" cy="879893"/>
      </dsp:txXfrm>
    </dsp:sp>
    <dsp:sp modelId="{D007D562-C46F-4DD1-8074-07A22D318839}">
      <dsp:nvSpPr>
        <dsp:cNvPr id="0" name=""/>
        <dsp:cNvSpPr/>
      </dsp:nvSpPr>
      <dsp:spPr>
        <a:xfrm>
          <a:off x="1505318" y="489200"/>
          <a:ext cx="3221198" cy="3221198"/>
        </a:xfrm>
        <a:custGeom>
          <a:avLst/>
          <a:gdLst/>
          <a:ahLst/>
          <a:cxnLst/>
          <a:rect l="0" t="0" r="0" b="0"/>
          <a:pathLst>
            <a:path>
              <a:moveTo>
                <a:pt x="79311" y="1111411"/>
              </a:moveTo>
              <a:arcTo wR="1610599" hR="1610599" stAng="11883334" swAng="2625193"/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M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0710-7682-4E66-A3C2-243D35150580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M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64EC0-AC93-47F0-8B5C-277A528EB23B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48504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64EC0-AC93-47F0-8B5C-277A528EB23B}" type="slidenum">
              <a:rPr lang="en-FM" smtClean="0"/>
              <a:t>2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32395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64EC0-AC93-47F0-8B5C-277A528EB23B}" type="slidenum">
              <a:rPr lang="en-FM" smtClean="0"/>
              <a:t>14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39988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C312-A56B-3F8F-C8A2-FDDB2FA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E1131-B56A-24A6-5E1D-0BE8175D4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D5FE-DB91-BCF8-0A11-1868D8D3E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10FED-EB65-1BC1-8CC7-17913337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DD5F2-45EC-0CD0-CEEB-619FEAB0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3843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4CEB-E8C2-5A83-C25F-28DA61DE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D6703-D20B-76BC-01E3-ABCA068DC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4B234-B471-B899-857E-A39801A0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A3FA-6000-0149-576E-AF13E42C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B55F2-BBA6-D67A-DCFB-606019E7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53117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AE709-7157-F677-FAC0-1508D65AF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1CA95-EBDA-8ACC-9010-A25B0B699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CA1A-EE68-CEFB-662C-262A3FCAE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4AF61-44F0-B8EC-324C-00FE08A7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04425-807A-6A42-2C82-C4C07D27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33583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AA7A-0801-B0B2-D711-C3CBBAD0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1C986-8AA2-0CC5-CD98-673309F07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43277-EC17-A028-EBA5-B95A8188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4295-9969-ACA1-D560-BCDFA48A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97A9C-0E7D-9332-EA4E-CBBA72F8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67352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DE9D-0EBF-900C-7A2F-128CBBE4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E598B-EE31-8676-533F-8BC362C7C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884-7C57-9CAA-F8CB-77CC6EE6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AD1C4-8E64-2613-9D7A-AF9400B9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FEB6D-4B3A-6AE8-2C39-39E0023F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0827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73C1-3BAA-2566-5480-29EA5828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7054-670E-79A5-2F81-EE4CA787D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1F6DE-233E-44F2-E058-FFE1173C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64478-AF11-DB27-D83E-98ABCC8B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84F48-2496-D538-9332-CD85DCA8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CE99-DD90-8FA7-D484-97D12266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67458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2F08-79A2-B411-B978-2C2DB0FE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44FD1-E400-E4F3-DEE6-F1EADA595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D8485-E1DF-E9DB-40DC-2D7ECE55D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B2D0B5-3E1D-C1AD-729A-A3D24F1D9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BB7A3-6393-51EC-7A42-BE923DB26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E9BD7-DAA1-BA0A-88EF-9102817E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2C260-8FAE-D859-D227-36D1DF64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906F9-3C3D-D803-CECC-2FB23011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19459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7845-30C6-5FB1-53FD-97FE133D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FA9D5-059D-3BDE-5996-91422CC1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1C613-196C-4C46-5B9D-2F2AB9B8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A213C-5BDA-0671-D25C-4BEF3972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22722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FA5AB-A90E-60D1-0590-6B0DC0A6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96D4E-C93B-7447-DB85-BF21AEE5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FBF8B-F061-F0B6-1DCB-61DEA07F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420352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BFF9-ED6E-348B-1A43-FE8E3910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36B92-4F69-CFBA-958E-80B2C8B5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F126D-E3B6-3C65-8810-A4A538DE7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1A5DF-7724-1B64-5AF7-EDD20A6D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15CB-79C6-8C16-8440-D13379ED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40B99-FFE2-A866-6F55-CEF58878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24321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18A5-4CFE-8745-4B88-2F0DEEFB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36CF08-1CCF-C7B6-C68B-FFB3B25D7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M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C5C16-4A9E-F1F7-06B3-544A15BD5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DA499-674E-A165-F885-D16CC40E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92CB0-E441-0884-1EDB-C5692CF6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12AE2-42C2-2E5B-888E-3E97C06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56135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81D3E-8A8A-8AB7-AA05-48303DC0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DD8E4-515A-65B9-7AAD-F14DD7C12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2AABF-A1D9-A023-144B-94FE0C9B5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7BC71-67A2-40CF-A793-E678043B93CF}" type="datetimeFigureOut">
              <a:rPr lang="en-FM" smtClean="0"/>
              <a:t>08/26/2023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4F1B0-CC41-D4F9-463E-7E152B721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E551-8F71-4C3E-FADA-FBAB903AF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38820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fe-dmha.org/Publications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cfe-dmha.org/" TargetMode="External"/><Relationship Id="rId12" Type="http://schemas.openxmlformats.org/officeDocument/2006/relationships/hyperlink" Target="https://www.cfe-dmha.org/Programs/Climate-Change-Impacts/Location-Report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hyperlink" Target="https://www.cfe-dmha.org/climate-change-impacts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cfe-dmha.org/LinkClick.aspx?fileticket=JW1yRA1G7MU%3d&amp;portalid=0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cfe-dmha.org/Publications/Disaster-Management-Reference-Handbook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jp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slide" Target="slide3.xml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12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0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ECA3-3B56-E8E4-1B6C-CC0AB768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050" y="365125"/>
            <a:ext cx="10069749" cy="1325563"/>
          </a:xfrm>
          <a:effectLst>
            <a:outerShdw blurRad="50800" dist="38100" dir="16200000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u="sng" dirty="0">
                <a:latin typeface="Arial Black" panose="020B0A04020102020204" pitchFamily="34" charset="0"/>
              </a:rPr>
              <a:t>3</a:t>
            </a:r>
            <a:r>
              <a:rPr lang="en-US" sz="3600" u="sng" baseline="30000" dirty="0">
                <a:latin typeface="Arial Black" panose="020B0A04020102020204" pitchFamily="34" charset="0"/>
              </a:rPr>
              <a:t>rd</a:t>
            </a:r>
            <a:r>
              <a:rPr lang="en-US" sz="3600" u="sng" dirty="0">
                <a:latin typeface="Arial Black" panose="020B0A04020102020204" pitchFamily="34" charset="0"/>
              </a:rPr>
              <a:t> Joint Environment and Risk Management Platform</a:t>
            </a:r>
            <a:endParaRPr lang="en-FM" sz="3600" u="sng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F6AB6D-13B1-9A33-9E23-DB3CAB6D7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29" y="5251884"/>
            <a:ext cx="2259062" cy="11948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DE3C8-C1DE-9B5D-800B-618BCB94B5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37" y="5254533"/>
            <a:ext cx="2260732" cy="1194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7EDBC-B625-64E3-F9B8-AC6C54AE8C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67" y="5254067"/>
            <a:ext cx="2385298" cy="1192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C3F5E-949A-359A-34A0-36149943D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5" y="5257183"/>
            <a:ext cx="2260731" cy="1189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33D77-E3CF-BB5A-383A-16C9053117C7}"/>
              </a:ext>
            </a:extLst>
          </p:cNvPr>
          <p:cNvSpPr txBox="1"/>
          <p:nvPr/>
        </p:nvSpPr>
        <p:spPr>
          <a:xfrm>
            <a:off x="2331341" y="1732789"/>
            <a:ext cx="7771592" cy="55399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68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b="1" i="1" dirty="0"/>
              <a:t>“Enhancing Synergies for a Resilient Tomorrow”</a:t>
            </a:r>
            <a:endParaRPr lang="en-FM" sz="30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7E90A-AAEE-6FCF-321C-A72D945B0264}"/>
              </a:ext>
            </a:extLst>
          </p:cNvPr>
          <p:cNvSpPr txBox="1"/>
          <p:nvPr/>
        </p:nvSpPr>
        <p:spPr>
          <a:xfrm>
            <a:off x="3754874" y="3859322"/>
            <a:ext cx="467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August 30-September 1, 2023</a:t>
            </a:r>
            <a:endParaRPr lang="en-FM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E2410-CFCE-DE5E-28A8-B1F6A40A1368}"/>
              </a:ext>
            </a:extLst>
          </p:cNvPr>
          <p:cNvSpPr txBox="1"/>
          <p:nvPr/>
        </p:nvSpPr>
        <p:spPr>
          <a:xfrm>
            <a:off x="3754874" y="4307443"/>
            <a:ext cx="467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Weno, Chuuk</a:t>
            </a:r>
            <a:endParaRPr lang="en-FM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3391E-B969-BE7D-BA39-9636FFD3B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9" y="342138"/>
            <a:ext cx="1838144" cy="1830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1BC2A8-9B05-3573-5078-F729C0F45BE8}"/>
              </a:ext>
            </a:extLst>
          </p:cNvPr>
          <p:cNvSpPr txBox="1"/>
          <p:nvPr/>
        </p:nvSpPr>
        <p:spPr>
          <a:xfrm>
            <a:off x="2456331" y="2542079"/>
            <a:ext cx="7153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Center For Excellence in Disaster Management and Humanitarian Assistance (CFE-DM)</a:t>
            </a:r>
            <a:endParaRPr lang="en-FM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0D996-6B2A-AD38-2148-665B58E713F0}"/>
              </a:ext>
            </a:extLst>
          </p:cNvPr>
          <p:cNvSpPr txBox="1"/>
          <p:nvPr/>
        </p:nvSpPr>
        <p:spPr>
          <a:xfrm>
            <a:off x="3754874" y="3481171"/>
            <a:ext cx="467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James Kenwolf</a:t>
            </a:r>
            <a:endParaRPr lang="en-FM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2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729" y="576469"/>
            <a:ext cx="12221729" cy="60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2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0023"/>
            <a:ext cx="12191999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51946"/>
            <a:ext cx="12192001" cy="63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74" y="560238"/>
            <a:ext cx="12227673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73852" y="-79513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7433"/>
          <a:stretch/>
        </p:blipFill>
        <p:spPr>
          <a:xfrm>
            <a:off x="-1278" y="1568802"/>
            <a:ext cx="12193278" cy="5306514"/>
          </a:xfrm>
          <a:prstGeom prst="rect">
            <a:avLst/>
          </a:prstGeom>
        </p:spPr>
      </p:pic>
      <p:sp>
        <p:nvSpPr>
          <p:cNvPr id="33" name="Google Shape;92;p4"/>
          <p:cNvSpPr txBox="1">
            <a:spLocks noGrp="1"/>
          </p:cNvSpPr>
          <p:nvPr>
            <p:ph type="title"/>
          </p:nvPr>
        </p:nvSpPr>
        <p:spPr>
          <a:xfrm>
            <a:off x="1490389" y="864498"/>
            <a:ext cx="10657488" cy="704303"/>
          </a:xfrm>
          <a:prstGeom prst="rect">
            <a:avLst/>
          </a:prstGeom>
          <a:noFill/>
          <a:ln>
            <a:noFill/>
          </a:ln>
          <a:effectLst>
            <a:outerShdw blurRad="12700" dist="25400" dir="5400000" algn="t" rotWithShape="0">
              <a:schemeClr val="dk1">
                <a:alpha val="45882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200" dirty="0" smtClean="0"/>
              <a:t>Sea </a:t>
            </a:r>
            <a:r>
              <a:rPr lang="en-US" sz="3200" dirty="0" smtClean="0"/>
              <a:t>Level Rise in </a:t>
            </a:r>
            <a:r>
              <a:rPr lang="en-US" sz="3200" dirty="0" err="1" smtClean="0"/>
              <a:t>Pohnpei</a:t>
            </a:r>
            <a:r>
              <a:rPr lang="en-US" sz="3200" dirty="0" smtClean="0"/>
              <a:t> (2050)</a:t>
            </a:r>
            <a:endParaRPr sz="3200" dirty="0"/>
          </a:p>
        </p:txBody>
      </p:sp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" y="739382"/>
            <a:ext cx="1091128" cy="10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12639" b="4997"/>
          <a:stretch/>
        </p:blipFill>
        <p:spPr>
          <a:xfrm>
            <a:off x="954596" y="1735292"/>
            <a:ext cx="10307125" cy="4798904"/>
          </a:xfrm>
          <a:prstGeom prst="rect">
            <a:avLst/>
          </a:prstGeom>
        </p:spPr>
      </p:pic>
      <p:sp>
        <p:nvSpPr>
          <p:cNvPr id="34" name="Google Shape;92;p4"/>
          <p:cNvSpPr txBox="1">
            <a:spLocks noGrp="1"/>
          </p:cNvSpPr>
          <p:nvPr>
            <p:ph type="title"/>
          </p:nvPr>
        </p:nvSpPr>
        <p:spPr>
          <a:xfrm>
            <a:off x="1496401" y="937671"/>
            <a:ext cx="10657488" cy="704303"/>
          </a:xfrm>
          <a:prstGeom prst="rect">
            <a:avLst/>
          </a:prstGeom>
          <a:noFill/>
          <a:ln>
            <a:noFill/>
          </a:ln>
          <a:effectLst>
            <a:outerShdw blurRad="12700" dist="25400" dir="5400000" algn="t" rotWithShape="0">
              <a:schemeClr val="dk1">
                <a:alpha val="45882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200" dirty="0" smtClean="0"/>
              <a:t>Sea </a:t>
            </a:r>
            <a:r>
              <a:rPr lang="en-US" sz="3200" dirty="0" smtClean="0"/>
              <a:t>Level Rise in </a:t>
            </a:r>
            <a:r>
              <a:rPr lang="en-US" sz="3200" dirty="0" err="1" smtClean="0"/>
              <a:t>Pohnpei</a:t>
            </a:r>
            <a:r>
              <a:rPr lang="en-US" sz="3200" dirty="0" smtClean="0"/>
              <a:t> (2050)</a:t>
            </a:r>
            <a:endParaRPr sz="3200" dirty="0"/>
          </a:p>
        </p:txBody>
      </p:sp>
      <p:pic>
        <p:nvPicPr>
          <p:cNvPr id="35" name="Picture 3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" y="812555"/>
            <a:ext cx="1091128" cy="10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5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l="23083" t="13728" r="1" b="4586"/>
          <a:stretch/>
        </p:blipFill>
        <p:spPr>
          <a:xfrm>
            <a:off x="327784" y="1488956"/>
            <a:ext cx="11653208" cy="5122408"/>
          </a:xfrm>
          <a:prstGeom prst="rect">
            <a:avLst/>
          </a:prstGeom>
        </p:spPr>
      </p:pic>
      <p:sp>
        <p:nvSpPr>
          <p:cNvPr id="34" name="Google Shape;92;p4"/>
          <p:cNvSpPr txBox="1">
            <a:spLocks noGrp="1"/>
          </p:cNvSpPr>
          <p:nvPr>
            <p:ph type="title"/>
          </p:nvPr>
        </p:nvSpPr>
        <p:spPr>
          <a:xfrm>
            <a:off x="2049899" y="819507"/>
            <a:ext cx="10657488" cy="704303"/>
          </a:xfrm>
          <a:prstGeom prst="rect">
            <a:avLst/>
          </a:prstGeom>
          <a:noFill/>
          <a:ln>
            <a:noFill/>
          </a:ln>
          <a:effectLst>
            <a:outerShdw blurRad="12700" dist="25400" dir="5400000" algn="t" rotWithShape="0">
              <a:schemeClr val="dk1">
                <a:alpha val="45882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200" dirty="0" smtClean="0"/>
              <a:t>Sea </a:t>
            </a:r>
            <a:r>
              <a:rPr lang="en-US" sz="3200" dirty="0" smtClean="0"/>
              <a:t>Level Rise in </a:t>
            </a:r>
            <a:r>
              <a:rPr lang="en-US" sz="3200" dirty="0" err="1" smtClean="0"/>
              <a:t>Pohnpei</a:t>
            </a:r>
            <a:r>
              <a:rPr lang="en-US" sz="3200" dirty="0" smtClean="0"/>
              <a:t> (2050)</a:t>
            </a:r>
            <a:endParaRPr sz="3200" dirty="0"/>
          </a:p>
        </p:txBody>
      </p:sp>
      <p:pic>
        <p:nvPicPr>
          <p:cNvPr id="35" name="Picture 3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54" y="812555"/>
            <a:ext cx="718446" cy="6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48" y="954787"/>
            <a:ext cx="116690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u="sng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How to access CFE-DM </a:t>
            </a:r>
            <a:r>
              <a:rPr lang="en-US" sz="3200" u="sng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Climate Change Impact information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Homepage: 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7"/>
              </a:rPr>
              <a:t>https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7"/>
              </a:rPr>
              <a:t>://www.cfe-dmha.org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7"/>
              </a:rPr>
              <a:t>/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Publications: 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8"/>
              </a:rPr>
              <a:t>https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8"/>
              </a:rPr>
              <a:t>://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8"/>
              </a:rPr>
              <a:t>www.cfe-dmha.org/Publications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Disaster Reference Handbooks (28 total):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9"/>
              </a:rPr>
              <a:t>https://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9"/>
              </a:rPr>
              <a:t>www.cfe-dmha.org/Publications/Disaster-Management-Reference-Handbooks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FSM-Specific Disaster Reference Handbook: 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10"/>
              </a:rPr>
              <a:t>https://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10"/>
              </a:rPr>
              <a:t>www.cfe-dmha.org/LinkClick.aspx?fileticket=JW1yRA1G7MU%3d&amp;portalid=0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Climate Change Impact Program: 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11"/>
              </a:rPr>
              <a:t>https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11"/>
              </a:rPr>
              <a:t>://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11"/>
              </a:rPr>
              <a:t>www.cfe-dmha.org/climate-change-impacts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Location Reports (select Oceania, then Micronesia for series of reports and products)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Arial"/>
                <a:hlinkClick r:id="rId12"/>
              </a:rPr>
              <a:t>https://www.cfe-dmha.org/Programs/Climate-Change-Impacts/Location-Reports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667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348;p8"/>
          <p:cNvSpPr txBox="1">
            <a:spLocks/>
          </p:cNvSpPr>
          <p:nvPr/>
        </p:nvSpPr>
        <p:spPr>
          <a:xfrm>
            <a:off x="1646121" y="1032909"/>
            <a:ext cx="10657488" cy="704303"/>
          </a:xfrm>
          <a:prstGeom prst="rect">
            <a:avLst/>
          </a:prstGeom>
          <a:noFill/>
          <a:ln>
            <a:noFill/>
          </a:ln>
          <a:effectLst>
            <a:outerShdw blurRad="12700" dist="25400" dir="5400000" algn="t" rotWithShape="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Way Ahead with FSM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53" y="812555"/>
            <a:ext cx="952483" cy="925813"/>
          </a:xfrm>
          <a:prstGeom prst="rect">
            <a:avLst/>
          </a:prstGeom>
        </p:spPr>
      </p:pic>
      <p:sp>
        <p:nvSpPr>
          <p:cNvPr id="35" name="Google Shape;349;p8"/>
          <p:cNvSpPr txBox="1">
            <a:spLocks/>
          </p:cNvSpPr>
          <p:nvPr/>
        </p:nvSpPr>
        <p:spPr>
          <a:xfrm>
            <a:off x="109369" y="1738368"/>
            <a:ext cx="11807665" cy="473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response to ADM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Aquilino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visit in March</a:t>
            </a:r>
          </a:p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Disaster Response Preparedness</a:t>
            </a:r>
          </a:p>
          <a:p>
            <a:pPr marL="4572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Supporting USAID-sponsored IOM program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Directed efforts to FSM and DECEM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Climate work with USAID and DECEM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User-access to produce Location Specific analytics (airports, seaports,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Resilience Workshops starting with Pacific Partnership 2024 and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beyond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Font typeface="Arial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50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None/>
              <a:tabLst/>
              <a:defRPr/>
            </a:pP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201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25" y="1551873"/>
            <a:ext cx="3955938" cy="38451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9" y="1014141"/>
            <a:ext cx="11998770" cy="54329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 smtClean="0"/>
              <a:t>THANK </a:t>
            </a:r>
            <a:r>
              <a:rPr lang="en-US" sz="3600" b="1" dirty="0"/>
              <a:t>YOU!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Questions/Comments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</p:spTree>
    <p:extLst>
      <p:ext uri="{BB962C8B-B14F-4D97-AF65-F5344CB8AC3E}">
        <p14:creationId xmlns:p14="http://schemas.microsoft.com/office/powerpoint/2010/main" val="236337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E5AFBD6-73CD-E977-9FAB-079203371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AB913-AE19-45DC-4552-2A64A4ADDE69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15E35-A89E-4FF5-2115-306C9A683C9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9AFB-ACF3-6428-BF37-95DD6FAA7F1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B0D16D-7865-CB03-41C6-B9C4F5FFE28B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E20EE-768D-9578-9D0C-E9696D749AF4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87EA27-BE57-9AAC-2F68-607E760D3CD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5B1CD-DBCA-31FB-6E03-70F4E0347B01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A08AF-D8E3-D3E3-0238-C792BED9F933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19BEBB-8DFF-737D-255E-19E80EA14A7D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0BD4AE-F18C-C122-8355-703776FC2BF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0B7FCC-06A1-3A77-F438-199AD361C22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6C499D-3EB1-F1A4-90FE-720B5A9FEE5F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16202-5AAB-3E38-6194-4B02473468D9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C28BF1-BB4B-A9AD-B134-01FB6CB8DCC2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9294BB-BDE5-316F-061E-EABBF5C9BE21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AC36B5-9B68-4B51-E703-A4146E0FB290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7346DA-0CEB-B667-B3BF-FF8712D5F926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9D5296-A1EC-A0FF-4D84-C3A03DCF5D1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FDE4F4-B8C2-0BF2-7115-27B7D81603F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26BC4B-3E4D-7D1B-7148-EB45C6384EFA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30A7A-0222-5552-BC66-90AE21DB276D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59937C-53F2-0459-15B4-E82DA8A0758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B25B00-9D3E-8C44-B16E-4DF7968BBA0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B500DA-1ABE-C796-2127-A31A2AA6B13E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3BE191-D07C-82EC-464B-B9721559ACC0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BE1DCB-3481-E8C3-C42E-91E0B7398251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0A3A25-09C1-2E58-6B56-ADBDEB5FD402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560956" y="1168007"/>
            <a:ext cx="2485381" cy="571500"/>
          </a:xfrm>
        </p:spPr>
        <p:txBody>
          <a:bodyPr>
            <a:noAutofit/>
          </a:bodyPr>
          <a:lstStyle/>
          <a:p>
            <a:r>
              <a:rPr lang="en-US" sz="3900" dirty="0">
                <a:latin typeface="+mn-lt"/>
              </a:rPr>
              <a:t>Mission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0290A3-3A2E-4938-9824-9D560025CB42}"/>
              </a:ext>
            </a:extLst>
          </p:cNvPr>
          <p:cNvSpPr/>
          <p:nvPr/>
        </p:nvSpPr>
        <p:spPr>
          <a:xfrm>
            <a:off x="4571186" y="2170126"/>
            <a:ext cx="1843315" cy="843270"/>
          </a:xfrm>
          <a:prstGeom prst="rect">
            <a:avLst/>
          </a:prstGeom>
          <a:solidFill>
            <a:srgbClr val="FFC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 Organizations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46013F-F439-48EB-887E-7DF30F1B6B24}"/>
              </a:ext>
            </a:extLst>
          </p:cNvPr>
          <p:cNvSpPr/>
          <p:nvPr/>
        </p:nvSpPr>
        <p:spPr>
          <a:xfrm>
            <a:off x="6922283" y="1953516"/>
            <a:ext cx="2949513" cy="1270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49A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59CC9EE-FF4C-47D0-A3C8-8762346A25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559" y="2139144"/>
            <a:ext cx="914413" cy="89007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CD3C84E-4206-4136-93CE-9DCF8DCB5CCC}"/>
              </a:ext>
            </a:extLst>
          </p:cNvPr>
          <p:cNvSpPr txBox="1"/>
          <p:nvPr/>
        </p:nvSpPr>
        <p:spPr>
          <a:xfrm>
            <a:off x="7857360" y="2126763"/>
            <a:ext cx="2014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Center for Excellence in Disaster Management and Humanitarian Assistance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A8BECD5-3DEF-4D47-8203-B3C568C6D1C3}"/>
              </a:ext>
            </a:extLst>
          </p:cNvPr>
          <p:cNvSpPr/>
          <p:nvPr/>
        </p:nvSpPr>
        <p:spPr>
          <a:xfrm>
            <a:off x="8802852" y="3427673"/>
            <a:ext cx="2904673" cy="1053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5BAD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A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BA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other International Humanitarian Organizations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E8D06A6-709B-4A6E-B73B-27C9BE8273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10" y="3534528"/>
            <a:ext cx="512865" cy="43508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CAB850F-8003-4192-A235-30524979CD3D}"/>
              </a:ext>
            </a:extLst>
          </p:cNvPr>
          <p:cNvSpPr/>
          <p:nvPr/>
        </p:nvSpPr>
        <p:spPr>
          <a:xfrm>
            <a:off x="10275016" y="2206350"/>
            <a:ext cx="1460180" cy="794932"/>
          </a:xfrm>
          <a:prstGeom prst="rect">
            <a:avLst/>
          </a:prstGeom>
          <a:solidFill>
            <a:srgbClr val="8064A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Combatant Commands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2A605C-D45D-4834-AE59-A73AB0BA8279}"/>
              </a:ext>
            </a:extLst>
          </p:cNvPr>
          <p:cNvSpPr/>
          <p:nvPr/>
        </p:nvSpPr>
        <p:spPr>
          <a:xfrm>
            <a:off x="5850752" y="3345263"/>
            <a:ext cx="2068680" cy="739378"/>
          </a:xfrm>
          <a:prstGeom prst="rect">
            <a:avLst/>
          </a:prstGeom>
          <a:solidFill>
            <a:srgbClr val="8064A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Military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Universities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Colleges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4787076-6830-4554-859E-25E839AEAFEA}"/>
              </a:ext>
            </a:extLst>
          </p:cNvPr>
          <p:cNvSpPr/>
          <p:nvPr/>
        </p:nvSpPr>
        <p:spPr>
          <a:xfrm>
            <a:off x="5850753" y="5039836"/>
            <a:ext cx="2068681" cy="685557"/>
          </a:xfrm>
          <a:prstGeom prst="rect">
            <a:avLst/>
          </a:prstGeom>
          <a:solidFill>
            <a:srgbClr val="00964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 Civilian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Universities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Colleges</a:t>
            </a:r>
          </a:p>
        </p:txBody>
      </p:sp>
      <p:pic>
        <p:nvPicPr>
          <p:cNvPr id="47" name="Picture 46" descr="Red Cross reveals it told U.S. officials about Koran ...">
            <a:extLst>
              <a:ext uri="{FF2B5EF4-FFF2-40B4-BE49-F238E27FC236}">
                <a16:creationId xmlns:a16="http://schemas.microsoft.com/office/drawing/2014/main" id="{0F5AF55F-DF13-4BAF-ABBA-DCF9F3547DF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028" y="4041947"/>
            <a:ext cx="551428" cy="3676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FBB2C1D6-C7ED-4890-867D-92ECAB5DCF47}"/>
              </a:ext>
            </a:extLst>
          </p:cNvPr>
          <p:cNvGrpSpPr/>
          <p:nvPr/>
        </p:nvGrpSpPr>
        <p:grpSpPr>
          <a:xfrm>
            <a:off x="7451825" y="3591654"/>
            <a:ext cx="329712" cy="291485"/>
            <a:chOff x="3307894" y="395310"/>
            <a:chExt cx="723417" cy="72341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542F128-5CD9-4579-BDAA-CE8E2D23B430}"/>
                </a:ext>
              </a:extLst>
            </p:cNvPr>
            <p:cNvSpPr/>
            <p:nvPr/>
          </p:nvSpPr>
          <p:spPr>
            <a:xfrm>
              <a:off x="3307894" y="395310"/>
              <a:ext cx="723417" cy="723417"/>
            </a:xfrm>
            <a:prstGeom prst="ellipse">
              <a:avLst/>
            </a:pr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Oval 4">
              <a:extLst>
                <a:ext uri="{FF2B5EF4-FFF2-40B4-BE49-F238E27FC236}">
                  <a16:creationId xmlns:a16="http://schemas.microsoft.com/office/drawing/2014/main" id="{CA24619B-2FC5-4B51-A598-B50EA8B56E7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413836" y="501252"/>
              <a:ext cx="511533" cy="5115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1" name="Picture 50" descr="Marine Corps University - Wikipedia">
            <a:extLst>
              <a:ext uri="{FF2B5EF4-FFF2-40B4-BE49-F238E27FC236}">
                <a16:creationId xmlns:a16="http://schemas.microsoft.com/office/drawing/2014/main" id="{5E48C98F-53E6-49C2-8536-011B2C725BA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248" y="3540587"/>
            <a:ext cx="363849" cy="38414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B928E21-F9C4-434B-B463-A597BE22102A}"/>
              </a:ext>
            </a:extLst>
          </p:cNvPr>
          <p:cNvSpPr/>
          <p:nvPr/>
        </p:nvSpPr>
        <p:spPr>
          <a:xfrm>
            <a:off x="5850752" y="4207250"/>
            <a:ext cx="2068681" cy="738207"/>
          </a:xfrm>
          <a:prstGeom prst="rect">
            <a:avLst/>
          </a:prstGeom>
          <a:solidFill>
            <a:srgbClr val="0070C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Civilian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Colleges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E7B5BA-EC8F-C043-A849-5C06898A136A}"/>
              </a:ext>
            </a:extLst>
          </p:cNvPr>
          <p:cNvSpPr/>
          <p:nvPr/>
        </p:nvSpPr>
        <p:spPr>
          <a:xfrm>
            <a:off x="5851517" y="5817868"/>
            <a:ext cx="2087790" cy="685557"/>
          </a:xfrm>
          <a:prstGeom prst="rect">
            <a:avLst/>
          </a:prstGeom>
          <a:solidFill>
            <a:srgbClr val="00964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 Military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Universities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Colleges</a:t>
            </a:r>
          </a:p>
        </p:txBody>
      </p:sp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F3889E0B-9C02-0B46-9607-EB86F2EE598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387" y="5833612"/>
            <a:ext cx="624013" cy="632965"/>
          </a:xfrm>
          <a:prstGeom prst="rect">
            <a:avLst/>
          </a:prstGeom>
        </p:spPr>
      </p:pic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C36260D9-D0A6-9D40-A3C9-BB2EA92F5D7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373" y="2261262"/>
            <a:ext cx="436695" cy="43669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B76791C-7F55-D343-9C2A-93A0391CF5E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819" y="2209057"/>
            <a:ext cx="500241" cy="523084"/>
          </a:xfrm>
          <a:prstGeom prst="rect">
            <a:avLst/>
          </a:prstGeom>
        </p:spPr>
      </p:pic>
      <p:pic>
        <p:nvPicPr>
          <p:cNvPr id="57" name="Picture 56" descr="Icon, arrow&#10;&#10;Description automatically generated">
            <a:extLst>
              <a:ext uri="{FF2B5EF4-FFF2-40B4-BE49-F238E27FC236}">
                <a16:creationId xmlns:a16="http://schemas.microsoft.com/office/drawing/2014/main" id="{354CA93F-1C8A-3849-A8D4-A40D1654680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930" y="2254738"/>
            <a:ext cx="462886" cy="460306"/>
          </a:xfrm>
          <a:prstGeom prst="rect">
            <a:avLst/>
          </a:prstGeom>
        </p:spPr>
      </p:pic>
      <p:cxnSp>
        <p:nvCxnSpPr>
          <p:cNvPr id="58" name="Connector: Elbow 104">
            <a:extLst>
              <a:ext uri="{FF2B5EF4-FFF2-40B4-BE49-F238E27FC236}">
                <a16:creationId xmlns:a16="http://schemas.microsoft.com/office/drawing/2014/main" id="{EDF1273D-253E-D14E-8007-FFAD61F000E8}"/>
              </a:ext>
            </a:extLst>
          </p:cNvPr>
          <p:cNvCxnSpPr>
            <a:cxnSpLocks/>
            <a:stCxn id="39" idx="2"/>
            <a:endCxn id="45" idx="3"/>
          </p:cNvCxnSpPr>
          <p:nvPr/>
        </p:nvCxnSpPr>
        <p:spPr>
          <a:xfrm rot="5400000">
            <a:off x="7912570" y="3230481"/>
            <a:ext cx="491333" cy="477608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104">
            <a:extLst>
              <a:ext uri="{FF2B5EF4-FFF2-40B4-BE49-F238E27FC236}">
                <a16:creationId xmlns:a16="http://schemas.microsoft.com/office/drawing/2014/main" id="{E0AA6214-5EDE-6C4F-AB1D-EE38D19FC71F}"/>
              </a:ext>
            </a:extLst>
          </p:cNvPr>
          <p:cNvCxnSpPr>
            <a:cxnSpLocks/>
            <a:stCxn id="39" idx="2"/>
            <a:endCxn id="52" idx="3"/>
          </p:cNvCxnSpPr>
          <p:nvPr/>
        </p:nvCxnSpPr>
        <p:spPr>
          <a:xfrm rot="5400000">
            <a:off x="7481870" y="3661183"/>
            <a:ext cx="1352735" cy="477607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104">
            <a:extLst>
              <a:ext uri="{FF2B5EF4-FFF2-40B4-BE49-F238E27FC236}">
                <a16:creationId xmlns:a16="http://schemas.microsoft.com/office/drawing/2014/main" id="{BDC57161-09EE-6643-B32C-4053EA73C669}"/>
              </a:ext>
            </a:extLst>
          </p:cNvPr>
          <p:cNvCxnSpPr>
            <a:cxnSpLocks/>
            <a:stCxn id="39" idx="2"/>
            <a:endCxn id="46" idx="3"/>
          </p:cNvCxnSpPr>
          <p:nvPr/>
        </p:nvCxnSpPr>
        <p:spPr>
          <a:xfrm rot="5400000">
            <a:off x="7078739" y="4064314"/>
            <a:ext cx="2158996" cy="477606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104">
            <a:extLst>
              <a:ext uri="{FF2B5EF4-FFF2-40B4-BE49-F238E27FC236}">
                <a16:creationId xmlns:a16="http://schemas.microsoft.com/office/drawing/2014/main" id="{0257EA63-328B-AD47-BBF4-EA10848E4139}"/>
              </a:ext>
            </a:extLst>
          </p:cNvPr>
          <p:cNvCxnSpPr>
            <a:cxnSpLocks/>
            <a:stCxn id="39" idx="2"/>
            <a:endCxn id="53" idx="3"/>
          </p:cNvCxnSpPr>
          <p:nvPr/>
        </p:nvCxnSpPr>
        <p:spPr>
          <a:xfrm rot="5400000">
            <a:off x="6699660" y="4463267"/>
            <a:ext cx="2937028" cy="457733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104">
            <a:extLst>
              <a:ext uri="{FF2B5EF4-FFF2-40B4-BE49-F238E27FC236}">
                <a16:creationId xmlns:a16="http://schemas.microsoft.com/office/drawing/2014/main" id="{57ADE810-F49D-8F45-A512-A7FE8751DF46}"/>
              </a:ext>
            </a:extLst>
          </p:cNvPr>
          <p:cNvCxnSpPr>
            <a:cxnSpLocks/>
            <a:stCxn id="39" idx="2"/>
            <a:endCxn id="42" idx="1"/>
          </p:cNvCxnSpPr>
          <p:nvPr/>
        </p:nvCxnSpPr>
        <p:spPr>
          <a:xfrm rot="16200000" flipH="1">
            <a:off x="8234529" y="3386130"/>
            <a:ext cx="730835" cy="405812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5BD18CB-06A9-AB4A-B95C-E186AF5DE502}"/>
              </a:ext>
            </a:extLst>
          </p:cNvPr>
          <p:cNvCxnSpPr>
            <a:cxnSpLocks/>
            <a:stCxn id="39" idx="1"/>
            <a:endCxn id="38" idx="3"/>
          </p:cNvCxnSpPr>
          <p:nvPr/>
        </p:nvCxnSpPr>
        <p:spPr>
          <a:xfrm flipH="1">
            <a:off x="6414501" y="2588568"/>
            <a:ext cx="507782" cy="3193"/>
          </a:xfrm>
          <a:prstGeom prst="straightConnector1">
            <a:avLst/>
          </a:prstGeom>
          <a:ln w="28575">
            <a:solidFill>
              <a:srgbClr val="2E75B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F9CC50A-627F-6F4C-B96E-685BCB6055E2}"/>
              </a:ext>
            </a:extLst>
          </p:cNvPr>
          <p:cNvCxnSpPr>
            <a:cxnSpLocks/>
            <a:stCxn id="41" idx="3"/>
            <a:endCxn id="44" idx="1"/>
          </p:cNvCxnSpPr>
          <p:nvPr/>
        </p:nvCxnSpPr>
        <p:spPr>
          <a:xfrm flipV="1">
            <a:off x="9871796" y="2603816"/>
            <a:ext cx="403220" cy="1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E3E6351-0A5B-214D-A617-E71BB6628A9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075" y="4376998"/>
            <a:ext cx="393022" cy="39302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F0A32A8-FD66-814E-8A1C-CC7A78E55A8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097" y="4321023"/>
            <a:ext cx="464175" cy="4641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14A1DF8-400B-C84A-B2B1-DC66E1392B7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412" y="5147640"/>
            <a:ext cx="386814" cy="46804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715810-68DB-3645-9DF8-C82878FD60C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69" y="5248493"/>
            <a:ext cx="459812" cy="26633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4989777-91E2-894C-B8AE-F47E7DEC1312}"/>
              </a:ext>
            </a:extLst>
          </p:cNvPr>
          <p:cNvSpPr/>
          <p:nvPr/>
        </p:nvSpPr>
        <p:spPr>
          <a:xfrm>
            <a:off x="6922284" y="1248368"/>
            <a:ext cx="2949512" cy="577962"/>
          </a:xfrm>
          <a:prstGeom prst="rect">
            <a:avLst/>
          </a:prstGeom>
          <a:solidFill>
            <a:srgbClr val="8064A2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USINDOPACOM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B435F9C-2F85-8E45-88C4-A3275C48362D}"/>
              </a:ext>
            </a:extLst>
          </p:cNvPr>
          <p:cNvSpPr/>
          <p:nvPr/>
        </p:nvSpPr>
        <p:spPr>
          <a:xfrm>
            <a:off x="6929678" y="590372"/>
            <a:ext cx="2934721" cy="577790"/>
          </a:xfrm>
          <a:prstGeom prst="rect">
            <a:avLst/>
          </a:prstGeom>
          <a:ln>
            <a:solidFill>
              <a:srgbClr val="558ED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Secretary of Defense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1D7BDD8-EF92-FA46-98B7-6036E448896E}"/>
              </a:ext>
            </a:extLst>
          </p:cNvPr>
          <p:cNvCxnSpPr>
            <a:cxnSpLocks/>
            <a:stCxn id="69" idx="2"/>
            <a:endCxn id="39" idx="0"/>
          </p:cNvCxnSpPr>
          <p:nvPr/>
        </p:nvCxnSpPr>
        <p:spPr>
          <a:xfrm>
            <a:off x="8397040" y="1826330"/>
            <a:ext cx="0" cy="12718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F602C60D-58BD-0243-9AB9-C1D01BC3A95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11" y="628755"/>
            <a:ext cx="532799" cy="532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80C5314-1118-B543-889C-FF5274FD681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35" y="1321207"/>
            <a:ext cx="433230" cy="433230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BE246C9-78A7-EF4D-8DF5-9DED4D2F9D9B}"/>
              </a:ext>
            </a:extLst>
          </p:cNvPr>
          <p:cNvCxnSpPr>
            <a:cxnSpLocks/>
            <a:stCxn id="70" idx="2"/>
            <a:endCxn id="69" idx="0"/>
          </p:cNvCxnSpPr>
          <p:nvPr/>
        </p:nvCxnSpPr>
        <p:spPr>
          <a:xfrm>
            <a:off x="8397039" y="1168162"/>
            <a:ext cx="1" cy="802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>
            <a:spLocks noGrp="1"/>
          </p:cNvSpPr>
          <p:nvPr>
            <p:ph idx="1"/>
          </p:nvPr>
        </p:nvSpPr>
        <p:spPr>
          <a:xfrm>
            <a:off x="320067" y="1961911"/>
            <a:ext cx="4101246" cy="473025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/>
              <a:t>CFE-DM builds crisis response capacity, enhances coordination and collaboration, and strengthens relationships to save lives and alleviate human suffering before, during, and after humanitarian crises.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4600" dirty="0"/>
              <a:t>Vision</a:t>
            </a:r>
          </a:p>
          <a:p>
            <a:pPr marL="0" indent="0">
              <a:buNone/>
            </a:pPr>
            <a:r>
              <a:rPr lang="en-US" sz="2800" dirty="0"/>
              <a:t>The Joint Force, allies, and partners are fully prepared to conduct and support foreign humanitarian assistance.</a:t>
            </a:r>
          </a:p>
        </p:txBody>
      </p:sp>
      <p:pic>
        <p:nvPicPr>
          <p:cNvPr id="76" name="Picture 7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845214"/>
            <a:ext cx="1091128" cy="10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14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7DEED-9E5A-0E21-5446-633122B11A5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13409-438A-3449-823D-1B46FF455ED4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680B9-196B-038B-1AE2-A47A5E2D59DF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125A87-D025-2CEF-5F0F-87FC6771A7A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FCB82-4C05-C7A3-45AC-F1C8BF5902C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704EC-84CB-2D15-B13E-516ECEF68135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93007-3552-041C-101F-9F9EB71FC752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0CCCD-739E-E575-47E1-78D942293ABF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2336FB-5F45-27C0-29DC-AD0F53227DA7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FC6B5F-FF1F-B4C4-C309-974B129DA0B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EBD72-16A3-6656-BB63-28D9AC9F11C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DFE057-7E0A-B682-D7CA-53821DA0C577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D09399-3AFD-3921-A822-4747101ECE8B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EAB480-932A-8648-FBFF-6EAE0CA25414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B3572C-3338-9775-F34C-F4BB16E2495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5921C6-128C-FADB-84F4-4CBF27ABC82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ACA591-04FD-99EB-FA8E-C9D0083CB60D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3E8CEE-B687-D0B4-F46D-DB96D9CBE6F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26AE4-A136-22A9-B804-0C6D5955159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2F6A16-B3E9-759E-520A-ECBF4AA3492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145C82-04B7-203B-3FAE-9295127EB4F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03855D-D315-1A4F-6A04-58FECE5F18C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8B009D-AD6D-E9B8-FDE3-3C0D65A1224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2549F4-99E6-E28D-8D6E-534CB73C34DA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24925E-8DA4-CD8B-430E-500EF398BAB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395327-EAB7-5449-3DB0-D72EDCCAD2A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740580-71EC-C042-A69D-D9ADE789F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1F762F-9435-783B-8AF5-025BBC71C3F9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7EB83D0-3682-A94C-896E-E0815866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867" y="1081404"/>
            <a:ext cx="10411968" cy="5715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Advise &amp; Assist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3B06F64-6829-804F-BD2D-97A1EF604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1" y="1925164"/>
            <a:ext cx="8783445" cy="473025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Advise </a:t>
            </a:r>
            <a:r>
              <a:rPr lang="en-US" kern="0" dirty="0">
                <a:solidFill>
                  <a:sysClr val="windowText" lastClr="000000"/>
                </a:solidFill>
              </a:rPr>
              <a:t>USINDOPACOM</a:t>
            </a:r>
            <a:r>
              <a:rPr lang="en-US" dirty="0"/>
              <a:t> leaders in disaster management and humanitarian assistance decision-making</a:t>
            </a:r>
          </a:p>
          <a:p>
            <a:pPr>
              <a:spcBef>
                <a:spcPts val="1200"/>
              </a:spcBef>
            </a:pPr>
            <a:r>
              <a:rPr lang="en-US" dirty="0"/>
              <a:t>Assist commanders with the integration of disaster management and humanitarian assistance capacities and resources</a:t>
            </a:r>
          </a:p>
          <a:p>
            <a:pPr>
              <a:spcBef>
                <a:spcPts val="1200"/>
              </a:spcBef>
            </a:pPr>
            <a:r>
              <a:rPr lang="en-US" dirty="0"/>
              <a:t>Work collaboratively throughout the joint interagency, intergovernmental, and international communities</a:t>
            </a:r>
          </a:p>
          <a:p>
            <a:pPr>
              <a:spcBef>
                <a:spcPts val="1200"/>
              </a:spcBef>
            </a:pPr>
            <a:r>
              <a:rPr lang="en-US" dirty="0"/>
              <a:t>Support of U.S. Agency for International development Bureau for Humanitarian Assistance (USAID/BHA)</a:t>
            </a:r>
          </a:p>
          <a:p>
            <a:pPr>
              <a:spcBef>
                <a:spcPts val="1200"/>
              </a:spcBef>
            </a:pPr>
            <a:r>
              <a:rPr lang="en-US" dirty="0"/>
              <a:t>Execute CFE-DM SOP for Disaster Response in real-world events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08A9207-BD2B-E744-B92D-265E3CEFF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863" y="1925164"/>
            <a:ext cx="2893843" cy="373114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Picture 35">
            <a:hlinkClick r:id="rId8" action="ppaction://hlinksldjump"/>
            <a:extLst>
              <a:ext uri="{FF2B5EF4-FFF2-40B4-BE49-F238E27FC236}">
                <a16:creationId xmlns:a16="http://schemas.microsoft.com/office/drawing/2014/main" id="{308E8F11-1B06-8443-9394-EFC9E1E10A4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90" y="864587"/>
            <a:ext cx="1091128" cy="10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6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7DEED-9E5A-0E21-5446-633122B11A5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13409-438A-3449-823D-1B46FF455ED4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680B9-196B-038B-1AE2-A47A5E2D59DF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125A87-D025-2CEF-5F0F-87FC6771A7A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FCB82-4C05-C7A3-45AC-F1C8BF5902C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704EC-84CB-2D15-B13E-516ECEF68135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93007-3552-041C-101F-9F9EB71FC752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0CCCD-739E-E575-47E1-78D942293ABF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2336FB-5F45-27C0-29DC-AD0F53227DA7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FC6B5F-FF1F-B4C4-C309-974B129DA0B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EBD72-16A3-6656-BB63-28D9AC9F11C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DFE057-7E0A-B682-D7CA-53821DA0C577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D09399-3AFD-3921-A822-4747101ECE8B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EAB480-932A-8648-FBFF-6EAE0CA25414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B3572C-3338-9775-F34C-F4BB16E2495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5921C6-128C-FADB-84F4-4CBF27ABC82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ACA591-04FD-99EB-FA8E-C9D0083CB60D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3E8CEE-B687-D0B4-F46D-DB96D9CBE6F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26AE4-A136-22A9-B804-0C6D5955159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2F6A16-B3E9-759E-520A-ECBF4AA3492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145C82-04B7-203B-3FAE-9295127EB4F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03855D-D315-1A4F-6A04-58FECE5F18C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8B009D-AD6D-E9B8-FDE3-3C0D65A1224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2549F4-99E6-E28D-8D6E-534CB73C34DA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24925E-8DA4-CD8B-430E-500EF398BAB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395327-EAB7-5449-3DB0-D72EDCCAD2A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740580-71EC-C042-A69D-D9ADE789F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1F762F-9435-783B-8AF5-025BBC71C3F9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-159" r="16152" b="159"/>
          <a:stretch/>
        </p:blipFill>
        <p:spPr>
          <a:xfrm>
            <a:off x="0" y="801939"/>
            <a:ext cx="8854751" cy="5861230"/>
          </a:xfrm>
          <a:prstGeom prst="rect">
            <a:avLst/>
          </a:prstGeom>
        </p:spPr>
      </p:pic>
      <p:graphicFrame>
        <p:nvGraphicFramePr>
          <p:cNvPr id="34" name="Diagram 33"/>
          <p:cNvGraphicFramePr/>
          <p:nvPr>
            <p:extLst/>
          </p:nvPr>
        </p:nvGraphicFramePr>
        <p:xfrm>
          <a:off x="1893684" y="1968175"/>
          <a:ext cx="6231835" cy="419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E50DA8A3-1B74-4803-980F-1775CAE8869A}"/>
              </a:ext>
            </a:extLst>
          </p:cNvPr>
          <p:cNvSpPr/>
          <p:nvPr/>
        </p:nvSpPr>
        <p:spPr>
          <a:xfrm>
            <a:off x="8864847" y="4730685"/>
            <a:ext cx="3193522" cy="183781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Quick Facts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Located at Pearl Harbor, HI</a:t>
            </a:r>
          </a:p>
          <a:p>
            <a:pPr marL="285750" marR="0" lvl="0" indent="-28575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DoD organization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Global mandate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All civilian staff</a:t>
            </a:r>
          </a:p>
          <a:p>
            <a:pPr marL="285750" marR="0" lvl="0" indent="-28575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94048" y="1071237"/>
            <a:ext cx="34682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sz="2000" b="1" dirty="0" smtClean="0">
                <a:latin typeface="+mj-lt"/>
              </a:rPr>
              <a:t>Activities enhance </a:t>
            </a:r>
            <a:r>
              <a:rPr lang="en-US" sz="2000" b="1" dirty="0">
                <a:latin typeface="+mj-lt"/>
              </a:rPr>
              <a:t>the awareness, understanding, and </a:t>
            </a:r>
            <a:r>
              <a:rPr lang="en-US" sz="2000" b="1" dirty="0" smtClean="0">
                <a:latin typeface="+mj-lt"/>
              </a:rPr>
              <a:t>capabilities </a:t>
            </a:r>
            <a:r>
              <a:rPr lang="en-US" sz="2000" b="1" dirty="0">
                <a:latin typeface="+mj-lt"/>
              </a:rPr>
              <a:t>that help both military and civilian partners plan and conduct operations that support and </a:t>
            </a:r>
            <a:r>
              <a:rPr lang="en-US" sz="2000" b="1" dirty="0" smtClean="0">
                <a:latin typeface="+mj-lt"/>
              </a:rPr>
              <a:t>facilitate disaster response, humanitarian assistance, climate change and strengthen civil-military coordination.</a:t>
            </a:r>
            <a:endParaRPr lang="en-US" sz="2000" b="1" dirty="0">
              <a:latin typeface="+mj-lt"/>
            </a:endParaRPr>
          </a:p>
        </p:txBody>
      </p:sp>
      <p:pic>
        <p:nvPicPr>
          <p:cNvPr id="37" name="Picture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845214"/>
            <a:ext cx="1091128" cy="106057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2CF870ED-F9B1-44F1-8D7D-70FCFE2E6CC7}"/>
              </a:ext>
            </a:extLst>
          </p:cNvPr>
          <p:cNvSpPr txBox="1">
            <a:spLocks/>
          </p:cNvSpPr>
          <p:nvPr/>
        </p:nvSpPr>
        <p:spPr>
          <a:xfrm>
            <a:off x="2255635" y="997245"/>
            <a:ext cx="10297230" cy="61724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CFE-DM STRUCTURE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27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1777"/>
          <a:stretch/>
        </p:blipFill>
        <p:spPr>
          <a:xfrm>
            <a:off x="198205" y="864703"/>
            <a:ext cx="11706225" cy="57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1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smtClean="0">
                <a:solidFill>
                  <a:prstClr val="black"/>
                </a:solidFill>
                <a:latin typeface="Calibri" panose="020F0502020204030204"/>
              </a:rPr>
              <a:t>Climate Change Impact Program - CCI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19" y="870501"/>
            <a:ext cx="11677650" cy="5753100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7" y="0"/>
            <a:ext cx="1091128" cy="10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0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2" y="780674"/>
            <a:ext cx="12102547" cy="59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6469"/>
            <a:ext cx="12192000" cy="61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6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“Enhancing Synergies for a Resilient Tomorrow”</a:t>
            </a:r>
            <a:endParaRPr kumimoji="0" lang="en-FM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9547"/>
            <a:ext cx="121920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5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569</Words>
  <Application>Microsoft Office PowerPoint</Application>
  <PresentationFormat>Widescreen</PresentationFormat>
  <Paragraphs>98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3rd Joint Environment and Risk Management Platform</vt:lpstr>
      <vt:lpstr>Mission</vt:lpstr>
      <vt:lpstr>Advise &amp; Assist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Level Rise in Pohnpei (2050)</vt:lpstr>
      <vt:lpstr>Sea Level Rise in Pohnpei (2050)</vt:lpstr>
      <vt:lpstr>Sea Level Rise in Pohnpei (2050)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R.Nash</dc:creator>
  <cp:lastModifiedBy>Kenwolf, James E CIV INDOPACOM (USA)</cp:lastModifiedBy>
  <cp:revision>20</cp:revision>
  <dcterms:created xsi:type="dcterms:W3CDTF">2023-08-01T02:39:00Z</dcterms:created>
  <dcterms:modified xsi:type="dcterms:W3CDTF">2023-08-26T23:46:28Z</dcterms:modified>
</cp:coreProperties>
</file>