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image6.jp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6" r:id="rId3"/>
    <p:sldId id="260" r:id="rId4"/>
    <p:sldId id="261" r:id="rId5"/>
    <p:sldId id="264" r:id="rId6"/>
  </p:sldIdLst>
  <p:sldSz cx="12192000" cy="6858000"/>
  <p:notesSz cx="6858000" cy="9144000"/>
  <p:defaultTextStyle>
    <a:defPPr>
      <a:defRPr lang="en-F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97"/>
  </p:normalViewPr>
  <p:slideViewPr>
    <p:cSldViewPr snapToGrid="0">
      <p:cViewPr varScale="1">
        <p:scale>
          <a:sx n="119" d="100"/>
          <a:sy n="119" d="100"/>
        </p:scale>
        <p:origin x="312"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FM"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480710-7682-4E66-A3C2-243D35150580}" type="datetimeFigureOut">
              <a:rPr lang="en-FM" smtClean="0"/>
              <a:t>8/27/23</a:t>
            </a:fld>
            <a:endParaRPr lang="en-FM"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FM"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FM"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B64EC0-AC93-47F0-8B5C-277A528EB23B}" type="slidenum">
              <a:rPr lang="en-FM" smtClean="0"/>
              <a:t>‹#›</a:t>
            </a:fld>
            <a:endParaRPr lang="en-FM" dirty="0"/>
          </a:p>
        </p:txBody>
      </p:sp>
    </p:spTree>
    <p:extLst>
      <p:ext uri="{BB962C8B-B14F-4D97-AF65-F5344CB8AC3E}">
        <p14:creationId xmlns:p14="http://schemas.microsoft.com/office/powerpoint/2010/main" val="2485042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M" dirty="0"/>
          </a:p>
        </p:txBody>
      </p:sp>
      <p:sp>
        <p:nvSpPr>
          <p:cNvPr id="4" name="Slide Number Placeholder 3"/>
          <p:cNvSpPr>
            <a:spLocks noGrp="1"/>
          </p:cNvSpPr>
          <p:nvPr>
            <p:ph type="sldNum" sz="quarter" idx="5"/>
          </p:nvPr>
        </p:nvSpPr>
        <p:spPr/>
        <p:txBody>
          <a:bodyPr/>
          <a:lstStyle/>
          <a:p>
            <a:fld id="{4AB64EC0-AC93-47F0-8B5C-277A528EB23B}" type="slidenum">
              <a:rPr lang="en-FM" smtClean="0"/>
              <a:t>2</a:t>
            </a:fld>
            <a:endParaRPr lang="en-FM" dirty="0"/>
          </a:p>
        </p:txBody>
      </p:sp>
    </p:spTree>
    <p:extLst>
      <p:ext uri="{BB962C8B-B14F-4D97-AF65-F5344CB8AC3E}">
        <p14:creationId xmlns:p14="http://schemas.microsoft.com/office/powerpoint/2010/main" val="1323953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as</a:t>
            </a:r>
            <a:r>
              <a:rPr lang="en-US" baseline="0" dirty="0"/>
              <a:t> we look forward to the sign off of our Agreement and kick start on our implementation phase of the NAP,  we feel the urge to share key recommendations that not only will help better understand what we need to do, but to also fill in the gaps as we move forward in this NAP implementation. </a:t>
            </a:r>
            <a:endParaRPr lang="en-US" dirty="0"/>
          </a:p>
        </p:txBody>
      </p:sp>
      <p:sp>
        <p:nvSpPr>
          <p:cNvPr id="4" name="Slide Number Placeholder 3"/>
          <p:cNvSpPr>
            <a:spLocks noGrp="1"/>
          </p:cNvSpPr>
          <p:nvPr>
            <p:ph type="sldNum" sz="quarter" idx="10"/>
          </p:nvPr>
        </p:nvSpPr>
        <p:spPr/>
        <p:txBody>
          <a:bodyPr/>
          <a:lstStyle/>
          <a:p>
            <a:fld id="{4AB64EC0-AC93-47F0-8B5C-277A528EB23B}" type="slidenum">
              <a:rPr lang="x-none" smtClean="0"/>
              <a:t>5</a:t>
            </a:fld>
            <a:endParaRPr lang="x-none" dirty="0"/>
          </a:p>
        </p:txBody>
      </p:sp>
    </p:spTree>
    <p:extLst>
      <p:ext uri="{BB962C8B-B14F-4D97-AF65-F5344CB8AC3E}">
        <p14:creationId xmlns:p14="http://schemas.microsoft.com/office/powerpoint/2010/main" val="3012010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FC312-A56B-3F8F-C8A2-FDDB2FAB39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FM"/>
          </a:p>
        </p:txBody>
      </p:sp>
      <p:sp>
        <p:nvSpPr>
          <p:cNvPr id="3" name="Subtitle 2">
            <a:extLst>
              <a:ext uri="{FF2B5EF4-FFF2-40B4-BE49-F238E27FC236}">
                <a16:creationId xmlns:a16="http://schemas.microsoft.com/office/drawing/2014/main" id="{412E1131-B56A-24A6-5E1D-0BE8175D46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FM"/>
          </a:p>
        </p:txBody>
      </p:sp>
      <p:sp>
        <p:nvSpPr>
          <p:cNvPr id="4" name="Date Placeholder 3">
            <a:extLst>
              <a:ext uri="{FF2B5EF4-FFF2-40B4-BE49-F238E27FC236}">
                <a16:creationId xmlns:a16="http://schemas.microsoft.com/office/drawing/2014/main" id="{8EF0D5FE-DB91-BCF8-0A11-1868D8D3EC16}"/>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BBC10FED-EB65-1BC1-8CC7-17913337A900}"/>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DECDD5F2-45EC-0CD0-CEEB-619FEAB08EAD}"/>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38430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D4CEB-E8C2-5A83-C25F-28DA61DE9AFC}"/>
              </a:ext>
            </a:extLst>
          </p:cNvPr>
          <p:cNvSpPr>
            <a:spLocks noGrp="1"/>
          </p:cNvSpPr>
          <p:nvPr>
            <p:ph type="title"/>
          </p:nvPr>
        </p:nvSpPr>
        <p:spPr/>
        <p:txBody>
          <a:bodyPr/>
          <a:lstStyle/>
          <a:p>
            <a:r>
              <a:rPr lang="en-US"/>
              <a:t>Click to edit Master title style</a:t>
            </a:r>
            <a:endParaRPr lang="en-FM"/>
          </a:p>
        </p:txBody>
      </p:sp>
      <p:sp>
        <p:nvSpPr>
          <p:cNvPr id="3" name="Vertical Text Placeholder 2">
            <a:extLst>
              <a:ext uri="{FF2B5EF4-FFF2-40B4-BE49-F238E27FC236}">
                <a16:creationId xmlns:a16="http://schemas.microsoft.com/office/drawing/2014/main" id="{B48D6703-D20B-76BC-01E3-ABCA068DCE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DA74B234-B471-B899-857E-A39801A0663C}"/>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28C6A3FA-6000-0149-576E-AF13E42CE48A}"/>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03CB55F2-BBA6-D67A-DCFB-606019E7F374}"/>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531172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6AE709-7157-F677-FAC0-1508D65AF77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FM"/>
          </a:p>
        </p:txBody>
      </p:sp>
      <p:sp>
        <p:nvSpPr>
          <p:cNvPr id="3" name="Vertical Text Placeholder 2">
            <a:extLst>
              <a:ext uri="{FF2B5EF4-FFF2-40B4-BE49-F238E27FC236}">
                <a16:creationId xmlns:a16="http://schemas.microsoft.com/office/drawing/2014/main" id="{3181CA95-EBDA-8ACC-9010-A25B0B699B5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A90DCA1A-EE68-CEFB-662C-262A3FCAEBB0}"/>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1DA4AF61-44F0-B8EC-324C-00FE08A77262}"/>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75D04425-807A-6A42-2C82-C4C07D27EDFF}"/>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335837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5AA7A-0801-B0B2-D711-C3CBBAD06298}"/>
              </a:ext>
            </a:extLst>
          </p:cNvPr>
          <p:cNvSpPr>
            <a:spLocks noGrp="1"/>
          </p:cNvSpPr>
          <p:nvPr>
            <p:ph type="title"/>
          </p:nvPr>
        </p:nvSpPr>
        <p:spPr/>
        <p:txBody>
          <a:bodyPr/>
          <a:lstStyle/>
          <a:p>
            <a:r>
              <a:rPr lang="en-US"/>
              <a:t>Click to edit Master title style</a:t>
            </a:r>
            <a:endParaRPr lang="en-FM"/>
          </a:p>
        </p:txBody>
      </p:sp>
      <p:sp>
        <p:nvSpPr>
          <p:cNvPr id="3" name="Content Placeholder 2">
            <a:extLst>
              <a:ext uri="{FF2B5EF4-FFF2-40B4-BE49-F238E27FC236}">
                <a16:creationId xmlns:a16="http://schemas.microsoft.com/office/drawing/2014/main" id="{1751C986-8AA2-0CC5-CD98-673309F07D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C5D43277-EC17-A028-EBA5-B95A818809E6}"/>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4D444295-9969-ACA1-D560-BCDFA48AF459}"/>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B4A97A9C-0E7D-9332-EA4E-CBBA72F80D2E}"/>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673524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1DE9D-0EBF-900C-7A2F-128CBBE4FB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FM"/>
          </a:p>
        </p:txBody>
      </p:sp>
      <p:sp>
        <p:nvSpPr>
          <p:cNvPr id="3" name="Text Placeholder 2">
            <a:extLst>
              <a:ext uri="{FF2B5EF4-FFF2-40B4-BE49-F238E27FC236}">
                <a16:creationId xmlns:a16="http://schemas.microsoft.com/office/drawing/2014/main" id="{D4FE598B-EE31-8676-533F-8BC362C7CE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6EF884-7C57-9CAA-F8CB-77CC6EE6A8DD}"/>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D57AD1C4-8E64-2613-9D7A-AF9400B9F663}"/>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4F4FEB6D-4B3A-6AE8-2C39-39E0023FB23D}"/>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082711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E73C1-3BAA-2566-5480-29EA5828A106}"/>
              </a:ext>
            </a:extLst>
          </p:cNvPr>
          <p:cNvSpPr>
            <a:spLocks noGrp="1"/>
          </p:cNvSpPr>
          <p:nvPr>
            <p:ph type="title"/>
          </p:nvPr>
        </p:nvSpPr>
        <p:spPr/>
        <p:txBody>
          <a:bodyPr/>
          <a:lstStyle/>
          <a:p>
            <a:r>
              <a:rPr lang="en-US"/>
              <a:t>Click to edit Master title style</a:t>
            </a:r>
            <a:endParaRPr lang="en-FM"/>
          </a:p>
        </p:txBody>
      </p:sp>
      <p:sp>
        <p:nvSpPr>
          <p:cNvPr id="3" name="Content Placeholder 2">
            <a:extLst>
              <a:ext uri="{FF2B5EF4-FFF2-40B4-BE49-F238E27FC236}">
                <a16:creationId xmlns:a16="http://schemas.microsoft.com/office/drawing/2014/main" id="{23827054-670E-79A5-2F81-EE4CA787DF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Content Placeholder 3">
            <a:extLst>
              <a:ext uri="{FF2B5EF4-FFF2-40B4-BE49-F238E27FC236}">
                <a16:creationId xmlns:a16="http://schemas.microsoft.com/office/drawing/2014/main" id="{D6E1F6DE-233E-44F2-E058-FFE1173CCE7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5" name="Date Placeholder 4">
            <a:extLst>
              <a:ext uri="{FF2B5EF4-FFF2-40B4-BE49-F238E27FC236}">
                <a16:creationId xmlns:a16="http://schemas.microsoft.com/office/drawing/2014/main" id="{B5564478-AF11-DB27-D83E-98ABCC8B798B}"/>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6" name="Footer Placeholder 5">
            <a:extLst>
              <a:ext uri="{FF2B5EF4-FFF2-40B4-BE49-F238E27FC236}">
                <a16:creationId xmlns:a16="http://schemas.microsoft.com/office/drawing/2014/main" id="{B8084F48-2496-D538-9332-CD85DCA81028}"/>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9878CE99-DD90-8FA7-D484-97D122663F8B}"/>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674588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52F08-79A2-B411-B978-2C2DB0FED0A5}"/>
              </a:ext>
            </a:extLst>
          </p:cNvPr>
          <p:cNvSpPr>
            <a:spLocks noGrp="1"/>
          </p:cNvSpPr>
          <p:nvPr>
            <p:ph type="title"/>
          </p:nvPr>
        </p:nvSpPr>
        <p:spPr>
          <a:xfrm>
            <a:off x="839788" y="365125"/>
            <a:ext cx="10515600" cy="1325563"/>
          </a:xfrm>
        </p:spPr>
        <p:txBody>
          <a:bodyPr/>
          <a:lstStyle/>
          <a:p>
            <a:r>
              <a:rPr lang="en-US"/>
              <a:t>Click to edit Master title style</a:t>
            </a:r>
            <a:endParaRPr lang="en-FM"/>
          </a:p>
        </p:txBody>
      </p:sp>
      <p:sp>
        <p:nvSpPr>
          <p:cNvPr id="3" name="Text Placeholder 2">
            <a:extLst>
              <a:ext uri="{FF2B5EF4-FFF2-40B4-BE49-F238E27FC236}">
                <a16:creationId xmlns:a16="http://schemas.microsoft.com/office/drawing/2014/main" id="{64244FD1-E400-E4F3-DEE6-F1EADA5951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8D8485-E1DF-E9DB-40DC-2D7ECE55DB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5" name="Text Placeholder 4">
            <a:extLst>
              <a:ext uri="{FF2B5EF4-FFF2-40B4-BE49-F238E27FC236}">
                <a16:creationId xmlns:a16="http://schemas.microsoft.com/office/drawing/2014/main" id="{8CB2D0B5-3E1D-C1AD-729A-A3D24F1D94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4BB7A3-6393-51EC-7A42-BE923DB26CF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7" name="Date Placeholder 6">
            <a:extLst>
              <a:ext uri="{FF2B5EF4-FFF2-40B4-BE49-F238E27FC236}">
                <a16:creationId xmlns:a16="http://schemas.microsoft.com/office/drawing/2014/main" id="{36BE9BD7-DAA1-BA0A-88EF-9102817E918F}"/>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8" name="Footer Placeholder 7">
            <a:extLst>
              <a:ext uri="{FF2B5EF4-FFF2-40B4-BE49-F238E27FC236}">
                <a16:creationId xmlns:a16="http://schemas.microsoft.com/office/drawing/2014/main" id="{42E2C260-8FAE-D859-D227-36D1DF64AE10}"/>
              </a:ext>
            </a:extLst>
          </p:cNvPr>
          <p:cNvSpPr>
            <a:spLocks noGrp="1"/>
          </p:cNvSpPr>
          <p:nvPr>
            <p:ph type="ftr" sz="quarter" idx="11"/>
          </p:nvPr>
        </p:nvSpPr>
        <p:spPr/>
        <p:txBody>
          <a:bodyPr/>
          <a:lstStyle/>
          <a:p>
            <a:endParaRPr lang="en-FM" dirty="0"/>
          </a:p>
        </p:txBody>
      </p:sp>
      <p:sp>
        <p:nvSpPr>
          <p:cNvPr id="9" name="Slide Number Placeholder 8">
            <a:extLst>
              <a:ext uri="{FF2B5EF4-FFF2-40B4-BE49-F238E27FC236}">
                <a16:creationId xmlns:a16="http://schemas.microsoft.com/office/drawing/2014/main" id="{F99906F9-3C3D-D803-CECC-2FB230117DE8}"/>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194591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97845-30C6-5FB1-53FD-97FE133DE7D0}"/>
              </a:ext>
            </a:extLst>
          </p:cNvPr>
          <p:cNvSpPr>
            <a:spLocks noGrp="1"/>
          </p:cNvSpPr>
          <p:nvPr>
            <p:ph type="title"/>
          </p:nvPr>
        </p:nvSpPr>
        <p:spPr/>
        <p:txBody>
          <a:bodyPr/>
          <a:lstStyle/>
          <a:p>
            <a:r>
              <a:rPr lang="en-US"/>
              <a:t>Click to edit Master title style</a:t>
            </a:r>
            <a:endParaRPr lang="en-FM"/>
          </a:p>
        </p:txBody>
      </p:sp>
      <p:sp>
        <p:nvSpPr>
          <p:cNvPr id="3" name="Date Placeholder 2">
            <a:extLst>
              <a:ext uri="{FF2B5EF4-FFF2-40B4-BE49-F238E27FC236}">
                <a16:creationId xmlns:a16="http://schemas.microsoft.com/office/drawing/2014/main" id="{DBDFA9D5-059D-3BDE-5996-91422CC150DE}"/>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4" name="Footer Placeholder 3">
            <a:extLst>
              <a:ext uri="{FF2B5EF4-FFF2-40B4-BE49-F238E27FC236}">
                <a16:creationId xmlns:a16="http://schemas.microsoft.com/office/drawing/2014/main" id="{CF51C613-196C-4C46-5B9D-2F2AB9B8F7EB}"/>
              </a:ext>
            </a:extLst>
          </p:cNvPr>
          <p:cNvSpPr>
            <a:spLocks noGrp="1"/>
          </p:cNvSpPr>
          <p:nvPr>
            <p:ph type="ftr" sz="quarter" idx="11"/>
          </p:nvPr>
        </p:nvSpPr>
        <p:spPr/>
        <p:txBody>
          <a:bodyPr/>
          <a:lstStyle/>
          <a:p>
            <a:endParaRPr lang="en-FM" dirty="0"/>
          </a:p>
        </p:txBody>
      </p:sp>
      <p:sp>
        <p:nvSpPr>
          <p:cNvPr id="5" name="Slide Number Placeholder 4">
            <a:extLst>
              <a:ext uri="{FF2B5EF4-FFF2-40B4-BE49-F238E27FC236}">
                <a16:creationId xmlns:a16="http://schemas.microsoft.com/office/drawing/2014/main" id="{93DA213C-5BDA-0671-D25C-4BEF39725E61}"/>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227225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BFA5AB-A90E-60D1-0590-6B0DC0A6CA39}"/>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3" name="Footer Placeholder 2">
            <a:extLst>
              <a:ext uri="{FF2B5EF4-FFF2-40B4-BE49-F238E27FC236}">
                <a16:creationId xmlns:a16="http://schemas.microsoft.com/office/drawing/2014/main" id="{A6D96D4E-C93B-7447-DB85-BF21AEE56D61}"/>
              </a:ext>
            </a:extLst>
          </p:cNvPr>
          <p:cNvSpPr>
            <a:spLocks noGrp="1"/>
          </p:cNvSpPr>
          <p:nvPr>
            <p:ph type="ftr" sz="quarter" idx="11"/>
          </p:nvPr>
        </p:nvSpPr>
        <p:spPr/>
        <p:txBody>
          <a:bodyPr/>
          <a:lstStyle/>
          <a:p>
            <a:endParaRPr lang="en-FM" dirty="0"/>
          </a:p>
        </p:txBody>
      </p:sp>
      <p:sp>
        <p:nvSpPr>
          <p:cNvPr id="4" name="Slide Number Placeholder 3">
            <a:extLst>
              <a:ext uri="{FF2B5EF4-FFF2-40B4-BE49-F238E27FC236}">
                <a16:creationId xmlns:a16="http://schemas.microsoft.com/office/drawing/2014/main" id="{85AFBF8B-F061-F0B6-1DCB-61DEA07F5FC0}"/>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4203529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3BFF9-ED6E-348B-1A43-FE8E391076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FM"/>
          </a:p>
        </p:txBody>
      </p:sp>
      <p:sp>
        <p:nvSpPr>
          <p:cNvPr id="3" name="Content Placeholder 2">
            <a:extLst>
              <a:ext uri="{FF2B5EF4-FFF2-40B4-BE49-F238E27FC236}">
                <a16:creationId xmlns:a16="http://schemas.microsoft.com/office/drawing/2014/main" id="{6DD36B92-4F69-CFBA-958E-80B2C8B599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Text Placeholder 3">
            <a:extLst>
              <a:ext uri="{FF2B5EF4-FFF2-40B4-BE49-F238E27FC236}">
                <a16:creationId xmlns:a16="http://schemas.microsoft.com/office/drawing/2014/main" id="{BC7F126D-E3B6-3C65-8810-A4A538DE7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11A5DF-7724-1B64-5AF7-EDD20A6DBAED}"/>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6" name="Footer Placeholder 5">
            <a:extLst>
              <a:ext uri="{FF2B5EF4-FFF2-40B4-BE49-F238E27FC236}">
                <a16:creationId xmlns:a16="http://schemas.microsoft.com/office/drawing/2014/main" id="{A2D415CB-79C6-8C16-8440-D13379ED5B0C}"/>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E0840B99-FFE2-A866-6F55-CEF588787E99}"/>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243216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D18A5-4CFE-8745-4B88-2F0DEEFBDB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FM"/>
          </a:p>
        </p:txBody>
      </p:sp>
      <p:sp>
        <p:nvSpPr>
          <p:cNvPr id="3" name="Picture Placeholder 2">
            <a:extLst>
              <a:ext uri="{FF2B5EF4-FFF2-40B4-BE49-F238E27FC236}">
                <a16:creationId xmlns:a16="http://schemas.microsoft.com/office/drawing/2014/main" id="{EF36CF08-1CCF-C7B6-C68B-FFB3B25D73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FM" dirty="0"/>
          </a:p>
        </p:txBody>
      </p:sp>
      <p:sp>
        <p:nvSpPr>
          <p:cNvPr id="4" name="Text Placeholder 3">
            <a:extLst>
              <a:ext uri="{FF2B5EF4-FFF2-40B4-BE49-F238E27FC236}">
                <a16:creationId xmlns:a16="http://schemas.microsoft.com/office/drawing/2014/main" id="{E44C5C16-4A9E-F1F7-06B3-544A15BD5E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BDA499-674E-A165-F885-D16CC40EDA62}"/>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6" name="Footer Placeholder 5">
            <a:extLst>
              <a:ext uri="{FF2B5EF4-FFF2-40B4-BE49-F238E27FC236}">
                <a16:creationId xmlns:a16="http://schemas.microsoft.com/office/drawing/2014/main" id="{90092CB0-E441-0884-1EDB-C5692CF6C10F}"/>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8F212AE2-42C2-2E5B-888E-3E97C062171B}"/>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561359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1000"/>
            <a:lum/>
          </a:blip>
          <a:srcRect/>
          <a:stretch>
            <a:fillRect t="-39000" b="-39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081D3E-8A8A-8AB7-AA05-48303DC0C8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FM"/>
          </a:p>
        </p:txBody>
      </p:sp>
      <p:sp>
        <p:nvSpPr>
          <p:cNvPr id="3" name="Text Placeholder 2">
            <a:extLst>
              <a:ext uri="{FF2B5EF4-FFF2-40B4-BE49-F238E27FC236}">
                <a16:creationId xmlns:a16="http://schemas.microsoft.com/office/drawing/2014/main" id="{171DD8E4-515A-65B9-7AAD-F14DD7C12C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F432AABF-A1D9-A023-144B-94FE0C9B5E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5B04F1B0-CC41-D4F9-463E-7E152B7218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FM" dirty="0"/>
          </a:p>
        </p:txBody>
      </p:sp>
      <p:sp>
        <p:nvSpPr>
          <p:cNvPr id="6" name="Slide Number Placeholder 5">
            <a:extLst>
              <a:ext uri="{FF2B5EF4-FFF2-40B4-BE49-F238E27FC236}">
                <a16:creationId xmlns:a16="http://schemas.microsoft.com/office/drawing/2014/main" id="{F685E551-8F71-4C3E-FADA-FBAB903AF8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6D5C0D-D7C4-4F57-8078-055CE04983B7}" type="slidenum">
              <a:rPr lang="en-FM" smtClean="0"/>
              <a:t>‹#›</a:t>
            </a:fld>
            <a:endParaRPr lang="en-FM" dirty="0"/>
          </a:p>
        </p:txBody>
      </p:sp>
    </p:spTree>
    <p:extLst>
      <p:ext uri="{BB962C8B-B14F-4D97-AF65-F5344CB8AC3E}">
        <p14:creationId xmlns:p14="http://schemas.microsoft.com/office/powerpoint/2010/main" val="2388201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1.jp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0"/>
            <a:lum/>
          </a:blip>
          <a:srcRect/>
          <a:stretch>
            <a:fillRect t="-39000" b="-3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FECA3-3B56-E8E4-1B6C-CC0AB76831D8}"/>
              </a:ext>
            </a:extLst>
          </p:cNvPr>
          <p:cNvSpPr>
            <a:spLocks noGrp="1"/>
          </p:cNvSpPr>
          <p:nvPr>
            <p:ph type="title"/>
          </p:nvPr>
        </p:nvSpPr>
        <p:spPr>
          <a:xfrm>
            <a:off x="1284050" y="365125"/>
            <a:ext cx="10069749" cy="1325563"/>
          </a:xfrm>
          <a:effectLst>
            <a:outerShdw blurRad="50800" dist="38100" dir="16200000" rotWithShape="0">
              <a:schemeClr val="bg1"/>
            </a:outerShdw>
          </a:effectLst>
        </p:spPr>
        <p:txBody>
          <a:bodyPr>
            <a:normAutofit/>
          </a:bodyPr>
          <a:lstStyle/>
          <a:p>
            <a:pPr algn="ctr"/>
            <a:r>
              <a:rPr lang="en-US" sz="3600" u="sng" dirty="0">
                <a:latin typeface="Arial Black" panose="020B0A04020102020204" pitchFamily="34" charset="0"/>
              </a:rPr>
              <a:t>3</a:t>
            </a:r>
            <a:r>
              <a:rPr lang="en-US" sz="3600" u="sng" baseline="30000" dirty="0">
                <a:latin typeface="Arial Black" panose="020B0A04020102020204" pitchFamily="34" charset="0"/>
              </a:rPr>
              <a:t>rd</a:t>
            </a:r>
            <a:r>
              <a:rPr lang="en-US" sz="3600" u="sng" dirty="0">
                <a:latin typeface="Arial Black" panose="020B0A04020102020204" pitchFamily="34" charset="0"/>
              </a:rPr>
              <a:t> Joint Environment and Risk Management Platform</a:t>
            </a:r>
            <a:endParaRPr lang="en-FM" sz="3600" u="sng" dirty="0">
              <a:latin typeface="Arial Black" panose="020B0A04020102020204" pitchFamily="34" charset="0"/>
            </a:endParaRPr>
          </a:p>
        </p:txBody>
      </p:sp>
      <p:pic>
        <p:nvPicPr>
          <p:cNvPr id="5" name="Content Placeholder 4">
            <a:extLst>
              <a:ext uri="{FF2B5EF4-FFF2-40B4-BE49-F238E27FC236}">
                <a16:creationId xmlns:a16="http://schemas.microsoft.com/office/drawing/2014/main" id="{C9F6AB6D-13B1-9A33-9E23-DB3CAB6D7AC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794929" y="5251884"/>
            <a:ext cx="2259062" cy="1194832"/>
          </a:xfrm>
        </p:spPr>
      </p:pic>
      <p:pic>
        <p:nvPicPr>
          <p:cNvPr id="7" name="Picture 6">
            <a:extLst>
              <a:ext uri="{FF2B5EF4-FFF2-40B4-BE49-F238E27FC236}">
                <a16:creationId xmlns:a16="http://schemas.microsoft.com/office/drawing/2014/main" id="{5F0DE3C8-C1DE-9B5D-800B-618BCB94B51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37" y="5254533"/>
            <a:ext cx="2260732" cy="1194832"/>
          </a:xfrm>
          <a:prstGeom prst="rect">
            <a:avLst/>
          </a:prstGeom>
        </p:spPr>
      </p:pic>
      <p:pic>
        <p:nvPicPr>
          <p:cNvPr id="9" name="Picture 8">
            <a:extLst>
              <a:ext uri="{FF2B5EF4-FFF2-40B4-BE49-F238E27FC236}">
                <a16:creationId xmlns:a16="http://schemas.microsoft.com/office/drawing/2014/main" id="{9EF7EDBC-B625-64E3-F9B8-AC6C54AE8C1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89567" y="5254067"/>
            <a:ext cx="2385298" cy="1192649"/>
          </a:xfrm>
          <a:prstGeom prst="rect">
            <a:avLst/>
          </a:prstGeom>
        </p:spPr>
      </p:pic>
      <p:pic>
        <p:nvPicPr>
          <p:cNvPr id="11" name="Picture 10">
            <a:extLst>
              <a:ext uri="{FF2B5EF4-FFF2-40B4-BE49-F238E27FC236}">
                <a16:creationId xmlns:a16="http://schemas.microsoft.com/office/drawing/2014/main" id="{6E3C3F5E-949A-359A-34A0-36149943DFF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81345" y="5257183"/>
            <a:ext cx="2260731" cy="1189533"/>
          </a:xfrm>
          <a:prstGeom prst="rect">
            <a:avLst/>
          </a:prstGeom>
        </p:spPr>
      </p:pic>
      <p:sp>
        <p:nvSpPr>
          <p:cNvPr id="3" name="TextBox 2">
            <a:extLst>
              <a:ext uri="{FF2B5EF4-FFF2-40B4-BE49-F238E27FC236}">
                <a16:creationId xmlns:a16="http://schemas.microsoft.com/office/drawing/2014/main" id="{4E133D77-E3CF-BB5A-383A-16C9053117C7}"/>
              </a:ext>
            </a:extLst>
          </p:cNvPr>
          <p:cNvSpPr txBox="1"/>
          <p:nvPr/>
        </p:nvSpPr>
        <p:spPr>
          <a:xfrm>
            <a:off x="2331341" y="1732789"/>
            <a:ext cx="7771592" cy="553998"/>
          </a:xfrm>
          <a:prstGeom prst="rect">
            <a:avLst/>
          </a:prstGeom>
          <a:noFill/>
          <a:effectLst>
            <a:outerShdw blurRad="50800" dist="50800" dir="5400000" algn="ctr" rotWithShape="0">
              <a:schemeClr val="bg1">
                <a:alpha val="68000"/>
              </a:schemeClr>
            </a:outerShdw>
          </a:effectLst>
        </p:spPr>
        <p:txBody>
          <a:bodyPr wrap="square" rtlCol="0">
            <a:spAutoFit/>
          </a:bodyPr>
          <a:lstStyle/>
          <a:p>
            <a:r>
              <a:rPr lang="en-US" sz="3000" b="1" i="1" dirty="0"/>
              <a:t>“Enhancing Synergies for a Resilient Tomorrow”</a:t>
            </a:r>
            <a:endParaRPr lang="en-FM" sz="3000" b="1" i="1" dirty="0"/>
          </a:p>
        </p:txBody>
      </p:sp>
      <p:sp>
        <p:nvSpPr>
          <p:cNvPr id="4" name="TextBox 3">
            <a:extLst>
              <a:ext uri="{FF2B5EF4-FFF2-40B4-BE49-F238E27FC236}">
                <a16:creationId xmlns:a16="http://schemas.microsoft.com/office/drawing/2014/main" id="{5397E90A-AAEE-6FCF-321C-A72D945B0264}"/>
              </a:ext>
            </a:extLst>
          </p:cNvPr>
          <p:cNvSpPr txBox="1"/>
          <p:nvPr/>
        </p:nvSpPr>
        <p:spPr>
          <a:xfrm>
            <a:off x="3754874" y="3859322"/>
            <a:ext cx="4674140" cy="523220"/>
          </a:xfrm>
          <a:prstGeom prst="rect">
            <a:avLst/>
          </a:prstGeom>
          <a:noFill/>
        </p:spPr>
        <p:txBody>
          <a:bodyPr wrap="square" rtlCol="0">
            <a:spAutoFit/>
          </a:bodyPr>
          <a:lstStyle/>
          <a:p>
            <a:pPr algn="ctr"/>
            <a:r>
              <a:rPr lang="en-US" sz="2800" b="1" dirty="0"/>
              <a:t>August 30-September 1, 2023</a:t>
            </a:r>
            <a:endParaRPr lang="en-FM" sz="2800" b="1" dirty="0"/>
          </a:p>
        </p:txBody>
      </p:sp>
      <p:sp>
        <p:nvSpPr>
          <p:cNvPr id="8" name="TextBox 7">
            <a:extLst>
              <a:ext uri="{FF2B5EF4-FFF2-40B4-BE49-F238E27FC236}">
                <a16:creationId xmlns:a16="http://schemas.microsoft.com/office/drawing/2014/main" id="{73BE2410-CFCE-DE5E-28A8-B1F6A40A1368}"/>
              </a:ext>
            </a:extLst>
          </p:cNvPr>
          <p:cNvSpPr txBox="1"/>
          <p:nvPr/>
        </p:nvSpPr>
        <p:spPr>
          <a:xfrm>
            <a:off x="3754874" y="4307443"/>
            <a:ext cx="4674140" cy="523220"/>
          </a:xfrm>
          <a:prstGeom prst="rect">
            <a:avLst/>
          </a:prstGeom>
          <a:noFill/>
        </p:spPr>
        <p:txBody>
          <a:bodyPr wrap="square" rtlCol="0">
            <a:spAutoFit/>
          </a:bodyPr>
          <a:lstStyle/>
          <a:p>
            <a:pPr algn="ctr"/>
            <a:r>
              <a:rPr lang="en-US" sz="2800" b="1" dirty="0"/>
              <a:t>Weno, Chuuk</a:t>
            </a:r>
            <a:endParaRPr lang="en-FM" sz="2800" b="1" dirty="0"/>
          </a:p>
        </p:txBody>
      </p:sp>
      <p:pic>
        <p:nvPicPr>
          <p:cNvPr id="12" name="Picture 11">
            <a:extLst>
              <a:ext uri="{FF2B5EF4-FFF2-40B4-BE49-F238E27FC236}">
                <a16:creationId xmlns:a16="http://schemas.microsoft.com/office/drawing/2014/main" id="{C173391E-B969-BE7D-BA39-9636FFD3BF5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0579" y="342138"/>
            <a:ext cx="1838144" cy="1830321"/>
          </a:xfrm>
          <a:prstGeom prst="rect">
            <a:avLst/>
          </a:prstGeom>
        </p:spPr>
      </p:pic>
      <p:sp>
        <p:nvSpPr>
          <p:cNvPr id="13" name="TextBox 12">
            <a:extLst>
              <a:ext uri="{FF2B5EF4-FFF2-40B4-BE49-F238E27FC236}">
                <a16:creationId xmlns:a16="http://schemas.microsoft.com/office/drawing/2014/main" id="{1D1BC2A8-9B05-3573-5078-F729C0F45BE8}"/>
              </a:ext>
            </a:extLst>
          </p:cNvPr>
          <p:cNvSpPr txBox="1"/>
          <p:nvPr/>
        </p:nvSpPr>
        <p:spPr>
          <a:xfrm>
            <a:off x="2875547" y="2622764"/>
            <a:ext cx="6352673" cy="523220"/>
          </a:xfrm>
          <a:prstGeom prst="rect">
            <a:avLst/>
          </a:prstGeom>
          <a:noFill/>
        </p:spPr>
        <p:txBody>
          <a:bodyPr wrap="square" rtlCol="0">
            <a:spAutoFit/>
          </a:bodyPr>
          <a:lstStyle/>
          <a:p>
            <a:pPr algn="ctr"/>
            <a:r>
              <a:rPr lang="en-US" sz="2800" b="1" dirty="0">
                <a:solidFill>
                  <a:schemeClr val="accent1">
                    <a:lumMod val="75000"/>
                  </a:schemeClr>
                </a:solidFill>
              </a:rPr>
              <a:t>5.2 COORDINATION  UNIT</a:t>
            </a:r>
            <a:endParaRPr lang="en-FM" sz="2800" b="1" dirty="0">
              <a:solidFill>
                <a:schemeClr val="accent1">
                  <a:lumMod val="75000"/>
                </a:schemeClr>
              </a:solidFill>
            </a:endParaRPr>
          </a:p>
        </p:txBody>
      </p:sp>
      <p:sp>
        <p:nvSpPr>
          <p:cNvPr id="14" name="TextBox 13">
            <a:extLst>
              <a:ext uri="{FF2B5EF4-FFF2-40B4-BE49-F238E27FC236}">
                <a16:creationId xmlns:a16="http://schemas.microsoft.com/office/drawing/2014/main" id="{A600D996-6B2A-AD38-2148-665B58E713F0}"/>
              </a:ext>
            </a:extLst>
          </p:cNvPr>
          <p:cNvSpPr txBox="1"/>
          <p:nvPr/>
        </p:nvSpPr>
        <p:spPr>
          <a:xfrm>
            <a:off x="2331340" y="3096076"/>
            <a:ext cx="7498460" cy="523220"/>
          </a:xfrm>
          <a:prstGeom prst="rect">
            <a:avLst/>
          </a:prstGeom>
          <a:noFill/>
        </p:spPr>
        <p:txBody>
          <a:bodyPr wrap="square" rtlCol="0">
            <a:spAutoFit/>
          </a:bodyPr>
          <a:lstStyle/>
          <a:p>
            <a:pPr algn="ctr"/>
            <a:r>
              <a:rPr lang="en-US" sz="2800" b="1" dirty="0">
                <a:solidFill>
                  <a:schemeClr val="accent1">
                    <a:lumMod val="75000"/>
                  </a:schemeClr>
                </a:solidFill>
              </a:rPr>
              <a:t>Cynthia H. </a:t>
            </a:r>
            <a:r>
              <a:rPr lang="en-US" sz="2800" b="1" dirty="0" err="1">
                <a:solidFill>
                  <a:schemeClr val="accent1">
                    <a:lumMod val="75000"/>
                  </a:schemeClr>
                </a:solidFill>
              </a:rPr>
              <a:t>Ehmes</a:t>
            </a:r>
            <a:r>
              <a:rPr lang="en-US" sz="2800" b="1" dirty="0">
                <a:solidFill>
                  <a:schemeClr val="accent1">
                    <a:lumMod val="75000"/>
                  </a:schemeClr>
                </a:solidFill>
              </a:rPr>
              <a:t>, Acting Secretary, DECEM</a:t>
            </a:r>
            <a:endParaRPr lang="en-FM" sz="2800" b="1" dirty="0">
              <a:solidFill>
                <a:schemeClr val="accent1">
                  <a:lumMod val="75000"/>
                </a:schemeClr>
              </a:solidFill>
            </a:endParaRPr>
          </a:p>
        </p:txBody>
      </p:sp>
    </p:spTree>
    <p:extLst>
      <p:ext uri="{BB962C8B-B14F-4D97-AF65-F5344CB8AC3E}">
        <p14:creationId xmlns:p14="http://schemas.microsoft.com/office/powerpoint/2010/main" val="2607128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CE5AFBD6-73CD-E977-9FAB-079203371010}"/>
              </a:ext>
            </a:extLst>
          </p:cNvPr>
          <p:cNvPicPr>
            <a:picLocks noChangeAspect="1"/>
          </p:cNvPicPr>
          <p:nvPr/>
        </p:nvPicPr>
        <p:blipFill rotWithShape="1">
          <a:blip r:embed="rId3">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2" name="TextBox 1">
            <a:extLst>
              <a:ext uri="{FF2B5EF4-FFF2-40B4-BE49-F238E27FC236}">
                <a16:creationId xmlns:a16="http://schemas.microsoft.com/office/drawing/2014/main" id="{845AB913-AE19-45DC-4552-2A64A4ADDE6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pic>
        <p:nvPicPr>
          <p:cNvPr id="10" name="Picture 9">
            <a:extLst>
              <a:ext uri="{FF2B5EF4-FFF2-40B4-BE49-F238E27FC236}">
                <a16:creationId xmlns:a16="http://schemas.microsoft.com/office/drawing/2014/main" id="{9CB15E35-A89E-4FF5-2115-306C9A683C9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11" name="Picture 10">
            <a:extLst>
              <a:ext uri="{FF2B5EF4-FFF2-40B4-BE49-F238E27FC236}">
                <a16:creationId xmlns:a16="http://schemas.microsoft.com/office/drawing/2014/main" id="{11F59AFB-ACF3-6428-BF37-95DD6FAA7F1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12" name="Picture 11">
            <a:extLst>
              <a:ext uri="{FF2B5EF4-FFF2-40B4-BE49-F238E27FC236}">
                <a16:creationId xmlns:a16="http://schemas.microsoft.com/office/drawing/2014/main" id="{8BB0D16D-7865-CB03-41C6-B9C4F5FFE28B}"/>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13" name="Picture 12">
            <a:extLst>
              <a:ext uri="{FF2B5EF4-FFF2-40B4-BE49-F238E27FC236}">
                <a16:creationId xmlns:a16="http://schemas.microsoft.com/office/drawing/2014/main" id="{725E20EE-768D-9578-9D0C-E9696D749AF4}"/>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14" name="Picture 13">
            <a:extLst>
              <a:ext uri="{FF2B5EF4-FFF2-40B4-BE49-F238E27FC236}">
                <a16:creationId xmlns:a16="http://schemas.microsoft.com/office/drawing/2014/main" id="{B087EA27-BE57-9AAC-2F68-607E760D3CD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5" name="Picture 14">
            <a:extLst>
              <a:ext uri="{FF2B5EF4-FFF2-40B4-BE49-F238E27FC236}">
                <a16:creationId xmlns:a16="http://schemas.microsoft.com/office/drawing/2014/main" id="{C195B1CD-DBCA-31FB-6E03-70F4E0347B0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6" name="Picture 15">
            <a:extLst>
              <a:ext uri="{FF2B5EF4-FFF2-40B4-BE49-F238E27FC236}">
                <a16:creationId xmlns:a16="http://schemas.microsoft.com/office/drawing/2014/main" id="{513A08AF-D8E3-D3E3-0238-C792BED9F933}"/>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7" name="Picture 16">
            <a:extLst>
              <a:ext uri="{FF2B5EF4-FFF2-40B4-BE49-F238E27FC236}">
                <a16:creationId xmlns:a16="http://schemas.microsoft.com/office/drawing/2014/main" id="{B519BEBB-8DFF-737D-255E-19E80EA14A7D}"/>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8" name="Picture 17">
            <a:extLst>
              <a:ext uri="{FF2B5EF4-FFF2-40B4-BE49-F238E27FC236}">
                <a16:creationId xmlns:a16="http://schemas.microsoft.com/office/drawing/2014/main" id="{910BD4AE-F18C-C122-8355-703776FC2BF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9" name="Picture 18">
            <a:extLst>
              <a:ext uri="{FF2B5EF4-FFF2-40B4-BE49-F238E27FC236}">
                <a16:creationId xmlns:a16="http://schemas.microsoft.com/office/drawing/2014/main" id="{D10B7FCC-06A1-3A77-F438-199AD361C22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20" name="Picture 19">
            <a:extLst>
              <a:ext uri="{FF2B5EF4-FFF2-40B4-BE49-F238E27FC236}">
                <a16:creationId xmlns:a16="http://schemas.microsoft.com/office/drawing/2014/main" id="{1C6C499D-3EB1-F1A4-90FE-720B5A9FEE5F}"/>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21" name="Picture 20">
            <a:extLst>
              <a:ext uri="{FF2B5EF4-FFF2-40B4-BE49-F238E27FC236}">
                <a16:creationId xmlns:a16="http://schemas.microsoft.com/office/drawing/2014/main" id="{23D16202-5AAB-3E38-6194-4B02473468D9}"/>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22" name="Picture 21">
            <a:extLst>
              <a:ext uri="{FF2B5EF4-FFF2-40B4-BE49-F238E27FC236}">
                <a16:creationId xmlns:a16="http://schemas.microsoft.com/office/drawing/2014/main" id="{91C28BF1-BB4B-A9AD-B134-01FB6CB8DCC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23" name="Picture 22">
            <a:extLst>
              <a:ext uri="{FF2B5EF4-FFF2-40B4-BE49-F238E27FC236}">
                <a16:creationId xmlns:a16="http://schemas.microsoft.com/office/drawing/2014/main" id="{B99294BB-BDE5-316F-061E-EABBF5C9BE2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24" name="Picture 23">
            <a:extLst>
              <a:ext uri="{FF2B5EF4-FFF2-40B4-BE49-F238E27FC236}">
                <a16:creationId xmlns:a16="http://schemas.microsoft.com/office/drawing/2014/main" id="{F9AC36B5-9B68-4B51-E703-A4146E0FB290}"/>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5" name="Picture 24">
            <a:extLst>
              <a:ext uri="{FF2B5EF4-FFF2-40B4-BE49-F238E27FC236}">
                <a16:creationId xmlns:a16="http://schemas.microsoft.com/office/drawing/2014/main" id="{BD7346DA-0CEB-B667-B3BF-FF8712D5F926}"/>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6" name="Picture 25">
            <a:extLst>
              <a:ext uri="{FF2B5EF4-FFF2-40B4-BE49-F238E27FC236}">
                <a16:creationId xmlns:a16="http://schemas.microsoft.com/office/drawing/2014/main" id="{2F9D5296-A1EC-A0FF-4D84-C3A03DCF5D1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7" name="Picture 26">
            <a:extLst>
              <a:ext uri="{FF2B5EF4-FFF2-40B4-BE49-F238E27FC236}">
                <a16:creationId xmlns:a16="http://schemas.microsoft.com/office/drawing/2014/main" id="{13FDE4F4-B8C2-0BF2-7115-27B7D81603F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8" name="Picture 27">
            <a:extLst>
              <a:ext uri="{FF2B5EF4-FFF2-40B4-BE49-F238E27FC236}">
                <a16:creationId xmlns:a16="http://schemas.microsoft.com/office/drawing/2014/main" id="{9A26BC4B-3E4D-7D1B-7148-EB45C6384EFA}"/>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9" name="Picture 28">
            <a:extLst>
              <a:ext uri="{FF2B5EF4-FFF2-40B4-BE49-F238E27FC236}">
                <a16:creationId xmlns:a16="http://schemas.microsoft.com/office/drawing/2014/main" id="{1CA30A7A-0222-5552-BC66-90AE21DB276D}"/>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30" name="Picture 29">
            <a:extLst>
              <a:ext uri="{FF2B5EF4-FFF2-40B4-BE49-F238E27FC236}">
                <a16:creationId xmlns:a16="http://schemas.microsoft.com/office/drawing/2014/main" id="{6359937C-53F2-0459-15B4-E82DA8A0758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31" name="Picture 30">
            <a:extLst>
              <a:ext uri="{FF2B5EF4-FFF2-40B4-BE49-F238E27FC236}">
                <a16:creationId xmlns:a16="http://schemas.microsoft.com/office/drawing/2014/main" id="{28B25B00-9D3E-8C44-B16E-4DF7968BBA0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32" name="Picture 31">
            <a:extLst>
              <a:ext uri="{FF2B5EF4-FFF2-40B4-BE49-F238E27FC236}">
                <a16:creationId xmlns:a16="http://schemas.microsoft.com/office/drawing/2014/main" id="{AAB500DA-1ABE-C796-2127-A31A2AA6B13E}"/>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33" name="Picture 32">
            <a:extLst>
              <a:ext uri="{FF2B5EF4-FFF2-40B4-BE49-F238E27FC236}">
                <a16:creationId xmlns:a16="http://schemas.microsoft.com/office/drawing/2014/main" id="{133BE191-D07C-82EC-464B-B9721559ACC0}"/>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34" name="Picture 33">
            <a:extLst>
              <a:ext uri="{FF2B5EF4-FFF2-40B4-BE49-F238E27FC236}">
                <a16:creationId xmlns:a16="http://schemas.microsoft.com/office/drawing/2014/main" id="{6ABE1DCB-3481-E8C3-C42E-91E0B739825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5" name="Picture 34">
            <a:extLst>
              <a:ext uri="{FF2B5EF4-FFF2-40B4-BE49-F238E27FC236}">
                <a16:creationId xmlns:a16="http://schemas.microsoft.com/office/drawing/2014/main" id="{3E0A3A25-09C1-2E58-6B56-ADBDEB5FD402}"/>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sp>
        <p:nvSpPr>
          <p:cNvPr id="6" name="Title 1">
            <a:extLst>
              <a:ext uri="{FF2B5EF4-FFF2-40B4-BE49-F238E27FC236}">
                <a16:creationId xmlns:a16="http://schemas.microsoft.com/office/drawing/2014/main" id="{FEF4738F-493D-5843-842C-268B490CAAC2}"/>
              </a:ext>
            </a:extLst>
          </p:cNvPr>
          <p:cNvSpPr txBox="1">
            <a:spLocks/>
          </p:cNvSpPr>
          <p:nvPr/>
        </p:nvSpPr>
        <p:spPr>
          <a:xfrm>
            <a:off x="1380765" y="881998"/>
            <a:ext cx="9720072" cy="669303"/>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pPr marL="0" marR="0" lvl="0" indent="0" algn="ctr" defTabSz="914400" rtl="0" eaLnBrk="1" fontAlgn="auto" latinLnBrk="0" hangingPunct="1">
              <a:lnSpc>
                <a:spcPct val="80000"/>
              </a:lnSpc>
              <a:spcBef>
                <a:spcPct val="0"/>
              </a:spcBef>
              <a:spcAft>
                <a:spcPts val="0"/>
              </a:spcAft>
              <a:buClrTx/>
              <a:buSzTx/>
              <a:buFontTx/>
              <a:buNone/>
              <a:tabLst/>
              <a:defRPr/>
            </a:pPr>
            <a:r>
              <a:rPr kumimoji="0" lang="en-US" sz="4400" b="0" i="0" u="none" strike="noStrike" kern="1200" cap="all" spc="100" normalizeH="0" baseline="0" noProof="0" dirty="0">
                <a:ln>
                  <a:noFill/>
                </a:ln>
                <a:solidFill>
                  <a:sysClr val="windowText" lastClr="000000">
                    <a:lumMod val="95000"/>
                    <a:lumOff val="5000"/>
                  </a:sysClr>
                </a:solidFill>
                <a:effectLst/>
                <a:uLnTx/>
                <a:uFillTx/>
                <a:latin typeface="Tw Cen MT Condensed" panose="020B0606020104020203"/>
                <a:ea typeface="+mj-ea"/>
                <a:cs typeface="+mj-cs"/>
              </a:rPr>
              <a:t>Compact changes for environment sector</a:t>
            </a:r>
          </a:p>
        </p:txBody>
      </p:sp>
      <p:pic>
        <p:nvPicPr>
          <p:cNvPr id="7" name="Picture 6">
            <a:extLst>
              <a:ext uri="{FF2B5EF4-FFF2-40B4-BE49-F238E27FC236}">
                <a16:creationId xmlns:a16="http://schemas.microsoft.com/office/drawing/2014/main" id="{5F558598-3C4F-D0E6-809C-B27EDD0B91E8}"/>
              </a:ext>
            </a:extLst>
          </p:cNvPr>
          <p:cNvPicPr>
            <a:picLocks noChangeAspect="1"/>
          </p:cNvPicPr>
          <p:nvPr/>
        </p:nvPicPr>
        <p:blipFill>
          <a:blip r:embed="rId8"/>
          <a:stretch>
            <a:fillRect/>
          </a:stretch>
        </p:blipFill>
        <p:spPr>
          <a:xfrm>
            <a:off x="18137" y="1398856"/>
            <a:ext cx="12125995" cy="4060288"/>
          </a:xfrm>
          <a:prstGeom prst="rect">
            <a:avLst/>
          </a:prstGeom>
        </p:spPr>
      </p:pic>
      <p:sp>
        <p:nvSpPr>
          <p:cNvPr id="8" name="Title 1">
            <a:extLst>
              <a:ext uri="{FF2B5EF4-FFF2-40B4-BE49-F238E27FC236}">
                <a16:creationId xmlns:a16="http://schemas.microsoft.com/office/drawing/2014/main" id="{CD7AB904-3511-98B2-CE4A-3A79CB6302CC}"/>
              </a:ext>
            </a:extLst>
          </p:cNvPr>
          <p:cNvSpPr txBox="1">
            <a:spLocks/>
          </p:cNvSpPr>
          <p:nvPr/>
        </p:nvSpPr>
        <p:spPr>
          <a:xfrm>
            <a:off x="18137" y="5373280"/>
            <a:ext cx="12125995" cy="1346065"/>
          </a:xfrm>
          <a:prstGeom prst="rect">
            <a:avLst/>
          </a:prstGeom>
        </p:spPr>
        <p:txBody>
          <a:bodyPr vert="horz" lIns="91440" tIns="45720" rIns="91440" bIns="45720" rtlCol="0" anchor="ctr">
            <a:normAutofit lnSpcReduction="10000"/>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pPr algn="ctr"/>
            <a:r>
              <a:rPr lang="en-US" sz="3600" dirty="0">
                <a:solidFill>
                  <a:srgbClr val="00B050"/>
                </a:solidFill>
                <a:latin typeface="Tw Cen MT Condensed" panose="020B0606020104020203"/>
              </a:rPr>
              <a:t> Expanded sector/increased $/across 4 states =</a:t>
            </a:r>
          </a:p>
          <a:p>
            <a:pPr algn="ctr"/>
            <a:r>
              <a:rPr lang="en-US" sz="3600" dirty="0">
                <a:solidFill>
                  <a:srgbClr val="00B050"/>
                </a:solidFill>
                <a:latin typeface="Tw Cen MT Condensed" panose="020B0606020104020203"/>
              </a:rPr>
              <a:t> </a:t>
            </a:r>
            <a:r>
              <a:rPr lang="en-US" sz="3600" dirty="0">
                <a:solidFill>
                  <a:srgbClr val="C00000"/>
                </a:solidFill>
                <a:latin typeface="Tw Cen MT Condensed" panose="020B0606020104020203"/>
              </a:rPr>
              <a:t>packaging, Coordination, reporting, </a:t>
            </a:r>
            <a:r>
              <a:rPr lang="en-US" sz="3600" dirty="0" err="1">
                <a:solidFill>
                  <a:srgbClr val="C00000"/>
                </a:solidFill>
                <a:latin typeface="Tw Cen MT Condensed" panose="020B0606020104020203"/>
              </a:rPr>
              <a:t>m&amp;E</a:t>
            </a:r>
            <a:r>
              <a:rPr lang="en-US" sz="3600" dirty="0">
                <a:solidFill>
                  <a:srgbClr val="C00000"/>
                </a:solidFill>
                <a:latin typeface="Tw Cen MT Condensed" panose="020B0606020104020203"/>
              </a:rPr>
              <a:t>, national alignment</a:t>
            </a:r>
          </a:p>
          <a:p>
            <a:pPr algn="ctr"/>
            <a:r>
              <a:rPr lang="en-US" sz="3600" dirty="0">
                <a:solidFill>
                  <a:srgbClr val="C00000"/>
                </a:solidFill>
                <a:latin typeface="Tw Cen MT Condensed" panose="020B0606020104020203"/>
              </a:rPr>
              <a:t> (support for new setup)</a:t>
            </a:r>
          </a:p>
        </p:txBody>
      </p:sp>
    </p:spTree>
    <p:extLst>
      <p:ext uri="{BB962C8B-B14F-4D97-AF65-F5344CB8AC3E}">
        <p14:creationId xmlns:p14="http://schemas.microsoft.com/office/powerpoint/2010/main" val="1357314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A1F2635-D00A-520F-A5DA-AEB20EF4ECE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F74E64FB-25A8-90FA-B581-73B1EDB54CC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86863617-F058-A44E-308C-27888D6776A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7304EB3F-A0BB-6A71-533F-872EBF292D2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7538FA89-2570-632E-580E-250DEC2E425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DAB0972F-F31B-B845-F1CB-D5EE593E3AC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024A8EF0-3B12-8D65-14AE-0F09E3072B9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C8CD64EB-AB21-7B3F-B8AD-DF3BB1E4821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28FDBB94-19FB-71AD-F565-5D2DAEE0037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0B2A70A8-2B32-FA0F-3C48-C769E6C5556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2429B709-C89A-B3C0-C6BD-95350423049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A827E738-5A5B-29DA-EB6B-A3971CDAEB44}"/>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C3618A58-407D-36F4-E41D-C91965801A3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4D752620-C9E1-608C-59AB-62F9D9E7741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044793F-0594-6E37-F570-284189922A0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D9E534EF-E296-D856-36F5-316D42307D14}"/>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38643D28-9513-04FF-FA6A-C52342F7863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6A573F6-34AF-3233-0D54-8631FABC88A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7A799C27-58C8-30EC-731E-90FA1F7B9DFE}"/>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8822C711-2459-1D3A-B914-081C3232D48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F884D70C-3E6E-B60A-4D94-FCD0A7D3D40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1D5DAD5B-B7A6-2267-2213-765A79A57F9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9885C77-5B67-D8E2-A49E-3D996B78593F}"/>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7870AA1C-F36C-266D-D111-7004540E016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1B6BD132-34F7-6F4C-6E6B-463AC22FA7A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BE4BDB12-F729-E583-FE0E-07255895A2A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DEF21DEE-4E80-EDB6-1477-F8F740DCBB3C}"/>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5175AB69-2B86-409C-414D-A42C56877E0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
        <p:nvSpPr>
          <p:cNvPr id="34" name="Title 1">
            <a:extLst>
              <a:ext uri="{FF2B5EF4-FFF2-40B4-BE49-F238E27FC236}">
                <a16:creationId xmlns:a16="http://schemas.microsoft.com/office/drawing/2014/main" id="{CA986B06-3DBA-7834-1659-44C879D7C4FC}"/>
              </a:ext>
            </a:extLst>
          </p:cNvPr>
          <p:cNvSpPr txBox="1">
            <a:spLocks/>
          </p:cNvSpPr>
          <p:nvPr/>
        </p:nvSpPr>
        <p:spPr>
          <a:xfrm>
            <a:off x="1679465" y="812555"/>
            <a:ext cx="8407604" cy="1499616"/>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r>
              <a:rPr lang="en-US" sz="4800" dirty="0">
                <a:solidFill>
                  <a:srgbClr val="C00000"/>
                </a:solidFill>
                <a:latin typeface="Tw Cen MT Condensed" panose="020B0606020104020203"/>
              </a:rPr>
              <a:t>“NEW COMPACT” SUPPORT STRUCTURE with national COORDINATION/REPORTING UNIT</a:t>
            </a:r>
            <a:endParaRPr lang="en-FM" sz="4800" dirty="0">
              <a:solidFill>
                <a:srgbClr val="C00000"/>
              </a:solidFill>
              <a:latin typeface="Tw Cen MT Condensed" panose="020B0606020104020203"/>
            </a:endParaRPr>
          </a:p>
        </p:txBody>
      </p:sp>
      <p:sp>
        <p:nvSpPr>
          <p:cNvPr id="47" name="Rectangle 46">
            <a:extLst>
              <a:ext uri="{FF2B5EF4-FFF2-40B4-BE49-F238E27FC236}">
                <a16:creationId xmlns:a16="http://schemas.microsoft.com/office/drawing/2014/main" id="{0832D8CE-8352-5EF8-F1CC-1FC546320734}"/>
              </a:ext>
            </a:extLst>
          </p:cNvPr>
          <p:cNvSpPr/>
          <p:nvPr/>
        </p:nvSpPr>
        <p:spPr>
          <a:xfrm>
            <a:off x="9132918" y="2441448"/>
            <a:ext cx="2207291" cy="987552"/>
          </a:xfrm>
          <a:prstGeom prst="rect">
            <a:avLst/>
          </a:prstGeom>
          <a:solidFill>
            <a:srgbClr val="1CADE4"/>
          </a:solidFill>
          <a:ln w="15875" cap="flat" cmpd="sng" algn="ctr">
            <a:solidFill>
              <a:srgbClr val="1CADE4">
                <a:shade val="50000"/>
              </a:srgbClr>
            </a:solid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Tw Cen MT" panose="020B0602020104020603"/>
                <a:ea typeface="+mn-ea"/>
                <a:cs typeface="+mn-cs"/>
              </a:rPr>
              <a:t>KOSRAE Work Group &amp; Focal Point</a:t>
            </a:r>
            <a:r>
              <a:rPr kumimoji="0" lang="en-US" sz="1800" b="0" i="0" u="none" strike="noStrike" kern="0" cap="none" spc="0" normalizeH="0" baseline="0" noProof="0" dirty="0">
                <a:ln>
                  <a:noFill/>
                </a:ln>
                <a:solidFill>
                  <a:srgbClr val="FF0000"/>
                </a:solidFill>
                <a:effectLst/>
                <a:uLnTx/>
                <a:uFillTx/>
                <a:latin typeface="Tw Cen MT" panose="020B0602020104020603"/>
                <a:ea typeface="+mn-ea"/>
                <a:cs typeface="+mn-cs"/>
              </a:rPr>
              <a:t> /State Coordinator</a:t>
            </a:r>
            <a:endParaRPr kumimoji="0" lang="en-FM" sz="1800" b="0" i="0" u="none" strike="noStrike" kern="0" cap="none" spc="0" normalizeH="0" baseline="0" noProof="0" dirty="0">
              <a:ln>
                <a:noFill/>
              </a:ln>
              <a:solidFill>
                <a:prstClr val="white"/>
              </a:solidFill>
              <a:effectLst/>
              <a:uLnTx/>
              <a:uFillTx/>
              <a:latin typeface="Tw Cen MT" panose="020B0602020104020603"/>
              <a:ea typeface="+mn-ea"/>
              <a:cs typeface="+mn-cs"/>
            </a:endParaRPr>
          </a:p>
        </p:txBody>
      </p:sp>
      <p:sp>
        <p:nvSpPr>
          <p:cNvPr id="48" name="Content Placeholder 7">
            <a:extLst>
              <a:ext uri="{FF2B5EF4-FFF2-40B4-BE49-F238E27FC236}">
                <a16:creationId xmlns:a16="http://schemas.microsoft.com/office/drawing/2014/main" id="{628EE290-FC33-D60E-7A13-4FCD9051F9EB}"/>
              </a:ext>
            </a:extLst>
          </p:cNvPr>
          <p:cNvSpPr txBox="1">
            <a:spLocks/>
          </p:cNvSpPr>
          <p:nvPr/>
        </p:nvSpPr>
        <p:spPr>
          <a:xfrm>
            <a:off x="954596" y="2441448"/>
            <a:ext cx="1922462" cy="987552"/>
          </a:xfrm>
          <a:prstGeom prst="rect">
            <a:avLst/>
          </a:prstGeom>
          <a:solidFill>
            <a:srgbClr val="1CADE4"/>
          </a:solidFill>
          <a:ln w="15875" cap="flat" cmpd="sng" algn="ctr">
            <a:solidFill>
              <a:srgbClr val="1CADE4">
                <a:shade val="50000"/>
              </a:srgbClr>
            </a:solidFill>
            <a:prstDash val="solid"/>
          </a:ln>
          <a:effectLst/>
        </p:spPr>
        <p:txBody>
          <a:bodyPr vert="horz" lIns="45720" tIns="45720" rIns="45720" bIns="45720" rtlCol="0" anchor="ct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lt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lt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9pPr>
          </a:lstStyle>
          <a:p>
            <a:pPr marL="91440" marR="0" lvl="0" indent="-91440" algn="l" defTabSz="914400" rtl="0" eaLnBrk="1" fontAlgn="auto" latinLnBrk="0" hangingPunct="1">
              <a:lnSpc>
                <a:spcPct val="90000"/>
              </a:lnSpc>
              <a:spcBef>
                <a:spcPts val="1200"/>
              </a:spcBef>
              <a:spcAft>
                <a:spcPts val="200"/>
              </a:spcAft>
              <a:buClr>
                <a:srgbClr val="1CADE4"/>
              </a:buClr>
              <a:buSzPct val="100000"/>
              <a:buFont typeface="Tw Cen MT" panose="020B0602020104020603" pitchFamily="34" charset="0"/>
              <a:buChar char=" "/>
              <a:tabLst/>
              <a:defRPr/>
            </a:pPr>
            <a:r>
              <a:rPr kumimoji="0" lang="en-US" sz="1800" b="0" i="0" u="none" strike="noStrike" kern="1200" cap="none" spc="0" normalizeH="0" baseline="0" noProof="0">
                <a:ln>
                  <a:noFill/>
                </a:ln>
                <a:solidFill>
                  <a:sysClr val="window" lastClr="FFFFFF"/>
                </a:solidFill>
                <a:effectLst/>
                <a:uLnTx/>
                <a:uFillTx/>
                <a:latin typeface="Tw Cen MT" panose="020B0602020104020603"/>
                <a:ea typeface="+mn-ea"/>
                <a:cs typeface="+mn-cs"/>
              </a:rPr>
              <a:t>YAP Work Group &amp; Focal point</a:t>
            </a:r>
            <a:r>
              <a:rPr kumimoji="0" lang="en-US" sz="1800" b="0" i="0" u="none" strike="noStrike" kern="1200" cap="none" spc="0" normalizeH="0" baseline="0" noProof="0">
                <a:ln>
                  <a:noFill/>
                </a:ln>
                <a:solidFill>
                  <a:srgbClr val="FF0000"/>
                </a:solidFill>
                <a:effectLst/>
                <a:uLnTx/>
                <a:uFillTx/>
                <a:latin typeface="Tw Cen MT" panose="020B0602020104020603"/>
                <a:ea typeface="+mn-ea"/>
                <a:cs typeface="+mn-cs"/>
              </a:rPr>
              <a:t>/State Coordinator</a:t>
            </a:r>
            <a:r>
              <a:rPr kumimoji="0" lang="en-US" sz="1800" b="0" i="0" u="none" strike="noStrike" kern="1200" cap="none" spc="0" normalizeH="0" baseline="0" noProof="0">
                <a:ln>
                  <a:noFill/>
                </a:ln>
                <a:solidFill>
                  <a:sysClr val="window" lastClr="FFFFFF"/>
                </a:solidFill>
                <a:effectLst/>
                <a:uLnTx/>
                <a:uFillTx/>
                <a:latin typeface="Tw Cen MT" panose="020B0602020104020603"/>
                <a:ea typeface="+mn-ea"/>
                <a:cs typeface="+mn-cs"/>
              </a:rPr>
              <a:t>	</a:t>
            </a:r>
            <a:endParaRPr kumimoji="0" lang="en-FM" sz="1800" b="0" i="0" u="none" strike="noStrike" kern="1200" cap="none" spc="0" normalizeH="0" baseline="0" noProof="0" dirty="0">
              <a:ln>
                <a:noFill/>
              </a:ln>
              <a:solidFill>
                <a:sysClr val="window" lastClr="FFFFFF"/>
              </a:solidFill>
              <a:effectLst/>
              <a:uLnTx/>
              <a:uFillTx/>
              <a:latin typeface="Tw Cen MT" panose="020B0602020104020603"/>
              <a:ea typeface="+mn-ea"/>
              <a:cs typeface="+mn-cs"/>
            </a:endParaRPr>
          </a:p>
        </p:txBody>
      </p:sp>
      <p:sp>
        <p:nvSpPr>
          <p:cNvPr id="49" name="Rectangle 48">
            <a:extLst>
              <a:ext uri="{FF2B5EF4-FFF2-40B4-BE49-F238E27FC236}">
                <a16:creationId xmlns:a16="http://schemas.microsoft.com/office/drawing/2014/main" id="{111AB81C-0A8D-9A66-9D92-E597CB2AF7D3}"/>
              </a:ext>
            </a:extLst>
          </p:cNvPr>
          <p:cNvSpPr/>
          <p:nvPr/>
        </p:nvSpPr>
        <p:spPr>
          <a:xfrm>
            <a:off x="6267452" y="2441448"/>
            <a:ext cx="2348831" cy="987552"/>
          </a:xfrm>
          <a:prstGeom prst="rect">
            <a:avLst/>
          </a:prstGeom>
          <a:solidFill>
            <a:srgbClr val="1CADE4"/>
          </a:solidFill>
          <a:ln w="15875" cap="flat" cmpd="sng" algn="ctr">
            <a:solidFill>
              <a:srgbClr val="1CADE4">
                <a:shade val="50000"/>
              </a:srgbClr>
            </a:solid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Tw Cen MT" panose="020B0602020104020603"/>
                <a:ea typeface="+mn-ea"/>
                <a:cs typeface="+mn-cs"/>
              </a:rPr>
              <a:t>POHNPEI Work Group &amp; Focal Point</a:t>
            </a:r>
            <a:r>
              <a:rPr kumimoji="0" lang="en-US" sz="1800" b="0" i="0" u="none" strike="noStrike" kern="0" cap="none" spc="0" normalizeH="0" baseline="0" noProof="0" dirty="0">
                <a:ln>
                  <a:noFill/>
                </a:ln>
                <a:solidFill>
                  <a:srgbClr val="FF0000"/>
                </a:solidFill>
                <a:effectLst/>
                <a:uLnTx/>
                <a:uFillTx/>
                <a:latin typeface="Tw Cen MT" panose="020B0602020104020603"/>
                <a:ea typeface="+mn-ea"/>
                <a:cs typeface="+mn-cs"/>
              </a:rPr>
              <a:t> /State Coordinator</a:t>
            </a:r>
            <a:endParaRPr kumimoji="0" lang="en-FM" sz="1800" b="0" i="0" u="none" strike="noStrike" kern="0" cap="none" spc="0" normalizeH="0" baseline="0" noProof="0" dirty="0">
              <a:ln>
                <a:noFill/>
              </a:ln>
              <a:solidFill>
                <a:prstClr val="white"/>
              </a:solidFill>
              <a:effectLst/>
              <a:uLnTx/>
              <a:uFillTx/>
              <a:latin typeface="Tw Cen MT" panose="020B0602020104020603"/>
              <a:ea typeface="+mn-ea"/>
              <a:cs typeface="+mn-cs"/>
            </a:endParaRPr>
          </a:p>
        </p:txBody>
      </p:sp>
      <p:sp>
        <p:nvSpPr>
          <p:cNvPr id="50" name="Rectangle 49">
            <a:extLst>
              <a:ext uri="{FF2B5EF4-FFF2-40B4-BE49-F238E27FC236}">
                <a16:creationId xmlns:a16="http://schemas.microsoft.com/office/drawing/2014/main" id="{B729EAB8-6287-F387-EC38-19585A2B287D}"/>
              </a:ext>
            </a:extLst>
          </p:cNvPr>
          <p:cNvSpPr/>
          <p:nvPr/>
        </p:nvSpPr>
        <p:spPr>
          <a:xfrm>
            <a:off x="3464468" y="2441448"/>
            <a:ext cx="2286349" cy="987552"/>
          </a:xfrm>
          <a:prstGeom prst="rect">
            <a:avLst/>
          </a:prstGeom>
          <a:solidFill>
            <a:srgbClr val="1CADE4"/>
          </a:solidFill>
          <a:ln w="15875" cap="flat" cmpd="sng" algn="ctr">
            <a:solidFill>
              <a:srgbClr val="1CADE4">
                <a:shade val="50000"/>
              </a:srgbClr>
            </a:solid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Tw Cen MT" panose="020B0602020104020603"/>
                <a:ea typeface="+mn-ea"/>
                <a:cs typeface="+mn-cs"/>
              </a:rPr>
              <a:t>CHUUK Work Group &amp; Focal Point</a:t>
            </a:r>
            <a:r>
              <a:rPr kumimoji="0" lang="en-US" sz="1800" b="0" i="0" u="none" strike="noStrike" kern="0" cap="none" spc="0" normalizeH="0" baseline="0" noProof="0" dirty="0">
                <a:ln>
                  <a:noFill/>
                </a:ln>
                <a:solidFill>
                  <a:srgbClr val="FF0000"/>
                </a:solidFill>
                <a:effectLst/>
                <a:uLnTx/>
                <a:uFillTx/>
                <a:latin typeface="Tw Cen MT" panose="020B0602020104020603"/>
                <a:ea typeface="+mn-ea"/>
                <a:cs typeface="+mn-cs"/>
              </a:rPr>
              <a:t> /State Coordinator</a:t>
            </a:r>
            <a:endParaRPr kumimoji="0" lang="en-FM" sz="1800" b="0" i="0" u="none" strike="noStrike" kern="0" cap="none" spc="0" normalizeH="0" baseline="0" noProof="0" dirty="0">
              <a:ln>
                <a:noFill/>
              </a:ln>
              <a:solidFill>
                <a:prstClr val="white"/>
              </a:solidFill>
              <a:effectLst/>
              <a:uLnTx/>
              <a:uFillTx/>
              <a:latin typeface="Tw Cen MT" panose="020B0602020104020603"/>
              <a:ea typeface="+mn-ea"/>
              <a:cs typeface="+mn-cs"/>
            </a:endParaRPr>
          </a:p>
        </p:txBody>
      </p:sp>
      <p:sp>
        <p:nvSpPr>
          <p:cNvPr id="51" name="Rectangle 50">
            <a:extLst>
              <a:ext uri="{FF2B5EF4-FFF2-40B4-BE49-F238E27FC236}">
                <a16:creationId xmlns:a16="http://schemas.microsoft.com/office/drawing/2014/main" id="{746103FF-4D19-4E64-FC75-707CA7AA39BE}"/>
              </a:ext>
            </a:extLst>
          </p:cNvPr>
          <p:cNvSpPr/>
          <p:nvPr/>
        </p:nvSpPr>
        <p:spPr>
          <a:xfrm>
            <a:off x="4435443" y="3987801"/>
            <a:ext cx="3195320" cy="548640"/>
          </a:xfrm>
          <a:prstGeom prst="rect">
            <a:avLst/>
          </a:prstGeom>
          <a:solidFill>
            <a:srgbClr val="1CADE4"/>
          </a:solidFill>
          <a:ln w="15875" cap="flat" cmpd="sng" algn="ctr">
            <a:solidFill>
              <a:srgbClr val="1CADE4">
                <a:shade val="50000"/>
              </a:srgbClr>
            </a:solid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Tw Cen MT" panose="020B0602020104020603"/>
                <a:ea typeface="+mn-ea"/>
                <a:cs typeface="+mn-cs"/>
              </a:rPr>
              <a:t>FSM National Working Group &amp; Focal Point/</a:t>
            </a:r>
            <a:r>
              <a:rPr kumimoji="0" lang="en-US" sz="1800" b="0" i="0" u="none" strike="noStrike" kern="0" cap="none" spc="0" normalizeH="0" baseline="0" noProof="0" dirty="0">
                <a:ln>
                  <a:noFill/>
                </a:ln>
                <a:solidFill>
                  <a:srgbClr val="C00000"/>
                </a:solidFill>
                <a:effectLst/>
                <a:uLnTx/>
                <a:uFillTx/>
                <a:latin typeface="Tw Cen MT" panose="020B0602020104020603"/>
                <a:ea typeface="+mn-ea"/>
                <a:cs typeface="+mn-cs"/>
              </a:rPr>
              <a:t>Coordination Unit</a:t>
            </a:r>
          </a:p>
        </p:txBody>
      </p:sp>
      <p:cxnSp>
        <p:nvCxnSpPr>
          <p:cNvPr id="52" name="Straight Arrow Connector 51">
            <a:extLst>
              <a:ext uri="{FF2B5EF4-FFF2-40B4-BE49-F238E27FC236}">
                <a16:creationId xmlns:a16="http://schemas.microsoft.com/office/drawing/2014/main" id="{B028EBCA-1C61-039D-6DA0-F8F2C4D61463}"/>
              </a:ext>
            </a:extLst>
          </p:cNvPr>
          <p:cNvCxnSpPr/>
          <p:nvPr/>
        </p:nvCxnSpPr>
        <p:spPr>
          <a:xfrm>
            <a:off x="2408523" y="3182111"/>
            <a:ext cx="2026920" cy="795530"/>
          </a:xfrm>
          <a:prstGeom prst="straightConnector1">
            <a:avLst/>
          </a:prstGeom>
          <a:noFill/>
          <a:ln w="9525" cap="flat" cmpd="sng" algn="ctr">
            <a:solidFill>
              <a:srgbClr val="1CADE4"/>
            </a:solidFill>
            <a:prstDash val="solid"/>
            <a:tailEnd type="triangle"/>
          </a:ln>
          <a:effectLst/>
        </p:spPr>
      </p:cxnSp>
      <p:cxnSp>
        <p:nvCxnSpPr>
          <p:cNvPr id="53" name="Straight Arrow Connector 52">
            <a:extLst>
              <a:ext uri="{FF2B5EF4-FFF2-40B4-BE49-F238E27FC236}">
                <a16:creationId xmlns:a16="http://schemas.microsoft.com/office/drawing/2014/main" id="{74008222-1EDB-667D-A4DA-320AD4BFA2F2}"/>
              </a:ext>
            </a:extLst>
          </p:cNvPr>
          <p:cNvCxnSpPr/>
          <p:nvPr/>
        </p:nvCxnSpPr>
        <p:spPr>
          <a:xfrm>
            <a:off x="3862450" y="3182111"/>
            <a:ext cx="2026920" cy="795530"/>
          </a:xfrm>
          <a:prstGeom prst="straightConnector1">
            <a:avLst/>
          </a:prstGeom>
          <a:noFill/>
          <a:ln w="9525" cap="flat" cmpd="sng" algn="ctr">
            <a:solidFill>
              <a:srgbClr val="1CADE4"/>
            </a:solidFill>
            <a:prstDash val="solid"/>
            <a:tailEnd type="triangle"/>
          </a:ln>
          <a:effectLst/>
        </p:spPr>
      </p:cxnSp>
      <p:cxnSp>
        <p:nvCxnSpPr>
          <p:cNvPr id="54" name="Straight Arrow Connector 53">
            <a:extLst>
              <a:ext uri="{FF2B5EF4-FFF2-40B4-BE49-F238E27FC236}">
                <a16:creationId xmlns:a16="http://schemas.microsoft.com/office/drawing/2014/main" id="{2DBCBDD1-324F-0A8E-C4B2-C2E51D32F1E1}"/>
              </a:ext>
            </a:extLst>
          </p:cNvPr>
          <p:cNvCxnSpPr/>
          <p:nvPr/>
        </p:nvCxnSpPr>
        <p:spPr>
          <a:xfrm flipH="1">
            <a:off x="6338227" y="3171951"/>
            <a:ext cx="2123440" cy="795530"/>
          </a:xfrm>
          <a:prstGeom prst="straightConnector1">
            <a:avLst/>
          </a:prstGeom>
          <a:noFill/>
          <a:ln w="9525" cap="flat" cmpd="sng" algn="ctr">
            <a:solidFill>
              <a:srgbClr val="1CADE4"/>
            </a:solidFill>
            <a:prstDash val="solid"/>
            <a:tailEnd type="triangle"/>
          </a:ln>
          <a:effectLst/>
        </p:spPr>
      </p:cxnSp>
      <p:sp>
        <p:nvSpPr>
          <p:cNvPr id="55" name="Content Placeholder 7">
            <a:extLst>
              <a:ext uri="{FF2B5EF4-FFF2-40B4-BE49-F238E27FC236}">
                <a16:creationId xmlns:a16="http://schemas.microsoft.com/office/drawing/2014/main" id="{5F43C15B-EEFA-F426-F9DD-EF2FC0B9E98E}"/>
              </a:ext>
            </a:extLst>
          </p:cNvPr>
          <p:cNvSpPr txBox="1">
            <a:spLocks/>
          </p:cNvSpPr>
          <p:nvPr/>
        </p:nvSpPr>
        <p:spPr>
          <a:xfrm>
            <a:off x="1579372" y="3956841"/>
            <a:ext cx="1922462" cy="548641"/>
          </a:xfrm>
          <a:prstGeom prst="rect">
            <a:avLst/>
          </a:prstGeom>
          <a:solidFill>
            <a:srgbClr val="1CADE4"/>
          </a:solidFill>
          <a:ln w="15875" cap="flat" cmpd="sng" algn="ctr">
            <a:solidFill>
              <a:srgbClr val="1CADE4">
                <a:shade val="50000"/>
              </a:srgbClr>
            </a:solidFill>
            <a:prstDash val="solid"/>
          </a:ln>
          <a:effectLst/>
        </p:spPr>
        <p:txBody>
          <a:bodyPr vert="horz" lIns="45720" tIns="45720" rIns="45720" bIns="45720" rtlCol="0" anchor="ct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lt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lt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9pPr>
          </a:lstStyle>
          <a:p>
            <a:pPr marL="91440" marR="0" lvl="0" indent="-91440" algn="l" defTabSz="914400" rtl="0" eaLnBrk="1" fontAlgn="auto" latinLnBrk="0" hangingPunct="1">
              <a:lnSpc>
                <a:spcPct val="90000"/>
              </a:lnSpc>
              <a:spcBef>
                <a:spcPts val="1200"/>
              </a:spcBef>
              <a:spcAft>
                <a:spcPts val="200"/>
              </a:spcAft>
              <a:buClr>
                <a:srgbClr val="1CADE4"/>
              </a:buClr>
              <a:buSzPct val="100000"/>
              <a:buFont typeface="Tw Cen MT" panose="020B0602020104020603" pitchFamily="34" charset="0"/>
              <a:buChar char=" "/>
              <a:tabLst/>
              <a:defRPr/>
            </a:pPr>
            <a:r>
              <a:rPr kumimoji="0" lang="en-US" sz="2200" b="0" i="0" u="none" strike="noStrike" kern="1200" cap="none" spc="0" normalizeH="0" baseline="0" noProof="0" dirty="0">
                <a:ln>
                  <a:noFill/>
                </a:ln>
                <a:solidFill>
                  <a:prstClr val="white"/>
                </a:solidFill>
                <a:effectLst/>
                <a:uLnTx/>
                <a:uFillTx/>
                <a:latin typeface="Tw Cen MT" panose="020B0602020104020603"/>
                <a:ea typeface="+mn-ea"/>
                <a:cs typeface="+mn-cs"/>
              </a:rPr>
              <a:t>PMU	</a:t>
            </a:r>
            <a:endParaRPr kumimoji="0" lang="en-FM" sz="22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56" name="Content Placeholder 7">
            <a:extLst>
              <a:ext uri="{FF2B5EF4-FFF2-40B4-BE49-F238E27FC236}">
                <a16:creationId xmlns:a16="http://schemas.microsoft.com/office/drawing/2014/main" id="{42BF5865-5CCE-6B7A-E281-813B22252204}"/>
              </a:ext>
            </a:extLst>
          </p:cNvPr>
          <p:cNvSpPr txBox="1">
            <a:spLocks/>
          </p:cNvSpPr>
          <p:nvPr/>
        </p:nvSpPr>
        <p:spPr>
          <a:xfrm>
            <a:off x="8563325" y="4008120"/>
            <a:ext cx="1922462" cy="548641"/>
          </a:xfrm>
          <a:prstGeom prst="rect">
            <a:avLst/>
          </a:prstGeom>
          <a:solidFill>
            <a:srgbClr val="1CADE4"/>
          </a:solidFill>
          <a:ln w="15875" cap="flat" cmpd="sng" algn="ctr">
            <a:solidFill>
              <a:srgbClr val="1CADE4">
                <a:shade val="50000"/>
              </a:srgbClr>
            </a:solidFill>
            <a:prstDash val="solid"/>
          </a:ln>
          <a:effectLst/>
        </p:spPr>
        <p:txBody>
          <a:bodyPr vert="horz" lIns="45720" tIns="45720" rIns="45720" bIns="45720" rtlCol="0" anchor="ctr">
            <a:normAutofit fontScale="925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lt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lt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9pPr>
          </a:lstStyle>
          <a:p>
            <a:pPr marL="91440" marR="0" lvl="0" indent="-91440" algn="l" defTabSz="914400" rtl="0" eaLnBrk="1" fontAlgn="auto" latinLnBrk="0" hangingPunct="1">
              <a:lnSpc>
                <a:spcPct val="90000"/>
              </a:lnSpc>
              <a:spcBef>
                <a:spcPts val="1200"/>
              </a:spcBef>
              <a:spcAft>
                <a:spcPts val="200"/>
              </a:spcAft>
              <a:buClr>
                <a:srgbClr val="1CADE4"/>
              </a:buClr>
              <a:buSzPct val="100000"/>
              <a:buFont typeface="Tw Cen MT" panose="020B0602020104020603" pitchFamily="34" charset="0"/>
              <a:buChar char=" "/>
              <a:tabLst/>
              <a:defRPr/>
            </a:pPr>
            <a:r>
              <a:rPr kumimoji="0" lang="en-US" sz="2200" b="0" i="0" u="none" strike="noStrike" kern="1200" cap="none" spc="0" normalizeH="0" baseline="0" noProof="0" dirty="0">
                <a:ln>
                  <a:noFill/>
                </a:ln>
                <a:solidFill>
                  <a:prstClr val="white"/>
                </a:solidFill>
                <a:effectLst/>
                <a:uLnTx/>
                <a:uFillTx/>
                <a:latin typeface="Tw Cen MT" panose="020B0602020104020603"/>
                <a:ea typeface="+mn-ea"/>
                <a:cs typeface="+mn-cs"/>
              </a:rPr>
              <a:t>COMPACT Management	</a:t>
            </a:r>
            <a:endParaRPr kumimoji="0" lang="en-FM" sz="22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cxnSp>
        <p:nvCxnSpPr>
          <p:cNvPr id="57" name="Straight Arrow Connector 56">
            <a:extLst>
              <a:ext uri="{FF2B5EF4-FFF2-40B4-BE49-F238E27FC236}">
                <a16:creationId xmlns:a16="http://schemas.microsoft.com/office/drawing/2014/main" id="{F85C9251-FFBF-D95E-8F44-37C8D2A4401D}"/>
              </a:ext>
            </a:extLst>
          </p:cNvPr>
          <p:cNvCxnSpPr/>
          <p:nvPr/>
        </p:nvCxnSpPr>
        <p:spPr>
          <a:xfrm>
            <a:off x="3501834" y="4282440"/>
            <a:ext cx="933609" cy="0"/>
          </a:xfrm>
          <a:prstGeom prst="straightConnector1">
            <a:avLst/>
          </a:prstGeom>
          <a:noFill/>
          <a:ln w="9525" cap="flat" cmpd="sng" algn="ctr">
            <a:solidFill>
              <a:srgbClr val="1CADE4"/>
            </a:solidFill>
            <a:prstDash val="solid"/>
            <a:headEnd type="triangle"/>
            <a:tailEnd type="triangle"/>
          </a:ln>
          <a:effectLst/>
        </p:spPr>
      </p:cxnSp>
      <p:sp>
        <p:nvSpPr>
          <p:cNvPr id="58" name="Content Placeholder 7">
            <a:extLst>
              <a:ext uri="{FF2B5EF4-FFF2-40B4-BE49-F238E27FC236}">
                <a16:creationId xmlns:a16="http://schemas.microsoft.com/office/drawing/2014/main" id="{E39E6B51-CBF7-EBFD-BD0D-DDDB98D9F354}"/>
              </a:ext>
            </a:extLst>
          </p:cNvPr>
          <p:cNvSpPr txBox="1">
            <a:spLocks/>
          </p:cNvSpPr>
          <p:nvPr/>
        </p:nvSpPr>
        <p:spPr>
          <a:xfrm>
            <a:off x="8563325" y="4587240"/>
            <a:ext cx="1922462" cy="548641"/>
          </a:xfrm>
          <a:prstGeom prst="rect">
            <a:avLst/>
          </a:prstGeom>
          <a:solidFill>
            <a:srgbClr val="1CADE4"/>
          </a:solidFill>
          <a:ln w="15875" cap="flat" cmpd="sng" algn="ctr">
            <a:solidFill>
              <a:srgbClr val="1CADE4">
                <a:shade val="50000"/>
              </a:srgbClr>
            </a:solidFill>
            <a:prstDash val="solid"/>
          </a:ln>
          <a:effectLst/>
        </p:spPr>
        <p:txBody>
          <a:bodyPr vert="horz" lIns="45720" tIns="45720" rIns="45720" bIns="45720" rtlCol="0" anchor="ctr">
            <a:normAutofit fontScale="850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lt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lt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9pPr>
          </a:lstStyle>
          <a:p>
            <a:pPr marL="91440" marR="0" lvl="0" indent="-91440" algn="l" defTabSz="914400" rtl="0" eaLnBrk="1" fontAlgn="auto" latinLnBrk="0" hangingPunct="1">
              <a:lnSpc>
                <a:spcPct val="90000"/>
              </a:lnSpc>
              <a:spcBef>
                <a:spcPts val="1200"/>
              </a:spcBef>
              <a:spcAft>
                <a:spcPts val="200"/>
              </a:spcAft>
              <a:buClr>
                <a:srgbClr val="1CADE4"/>
              </a:buClr>
              <a:buSzPct val="100000"/>
              <a:buFont typeface="Tw Cen MT" panose="020B0602020104020603" pitchFamily="34" charset="0"/>
              <a:buChar char=" "/>
              <a:tabLst/>
              <a:defRPr/>
            </a:pPr>
            <a:r>
              <a:rPr kumimoji="0" lang="en-US" sz="2200" b="0" i="0" u="none" strike="noStrike" kern="1200" cap="none" spc="0" normalizeH="0" baseline="0" noProof="0" dirty="0">
                <a:ln>
                  <a:noFill/>
                </a:ln>
                <a:solidFill>
                  <a:srgbClr val="FF0000"/>
                </a:solidFill>
                <a:effectLst/>
                <a:uLnTx/>
                <a:uFillTx/>
                <a:latin typeface="Tw Cen MT" panose="020B0602020104020603"/>
                <a:ea typeface="+mn-ea"/>
                <a:cs typeface="+mn-cs"/>
              </a:rPr>
              <a:t>THIRD PARTY REPORTING UNIT</a:t>
            </a:r>
            <a:r>
              <a:rPr kumimoji="0" lang="en-US" sz="2200" b="0" i="0" u="none" strike="noStrike" kern="1200" cap="none" spc="0" normalizeH="0" baseline="0" noProof="0" dirty="0">
                <a:ln>
                  <a:noFill/>
                </a:ln>
                <a:solidFill>
                  <a:prstClr val="white"/>
                </a:solidFill>
                <a:effectLst/>
                <a:uLnTx/>
                <a:uFillTx/>
                <a:latin typeface="Tw Cen MT" panose="020B0602020104020603"/>
                <a:ea typeface="+mn-ea"/>
                <a:cs typeface="+mn-cs"/>
              </a:rPr>
              <a:t>	</a:t>
            </a:r>
            <a:endParaRPr kumimoji="0" lang="en-FM" sz="22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cxnSp>
        <p:nvCxnSpPr>
          <p:cNvPr id="59" name="Straight Arrow Connector 58">
            <a:extLst>
              <a:ext uri="{FF2B5EF4-FFF2-40B4-BE49-F238E27FC236}">
                <a16:creationId xmlns:a16="http://schemas.microsoft.com/office/drawing/2014/main" id="{6217079F-77CD-05C1-C5E8-85A8202954E7}"/>
              </a:ext>
            </a:extLst>
          </p:cNvPr>
          <p:cNvCxnSpPr/>
          <p:nvPr/>
        </p:nvCxnSpPr>
        <p:spPr>
          <a:xfrm>
            <a:off x="7629716" y="4282710"/>
            <a:ext cx="933609" cy="0"/>
          </a:xfrm>
          <a:prstGeom prst="straightConnector1">
            <a:avLst/>
          </a:prstGeom>
          <a:noFill/>
          <a:ln w="9525" cap="flat" cmpd="sng" algn="ctr">
            <a:solidFill>
              <a:srgbClr val="1CADE4"/>
            </a:solidFill>
            <a:prstDash val="solid"/>
            <a:headEnd type="triangle"/>
            <a:tailEnd type="triangle"/>
          </a:ln>
          <a:effectLst/>
        </p:spPr>
      </p:cxnSp>
    </p:spTree>
    <p:extLst>
      <p:ext uri="{BB962C8B-B14F-4D97-AF65-F5344CB8AC3E}">
        <p14:creationId xmlns:p14="http://schemas.microsoft.com/office/powerpoint/2010/main" val="1790624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617DEED-9E5A-0E21-5446-633122B11A5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89313409-438A-3449-823D-1B46FF455ED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D7A680B9-196B-038B-1AE2-A47A5E2D59DF}"/>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9A125A87-D025-2CEF-5F0F-87FC6771A7A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FE8FCB82-4C05-C7A3-45AC-F1C8BF5902C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169704EC-84CB-2D15-B13E-516ECEF6813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70993007-3552-041C-101F-9F9EB71FC75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100CCCD-739E-E575-47E1-78D942293ABF}"/>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302336FB-5F45-27C0-29DC-AD0F53227DA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4BFC6B5F-FF1F-B4C4-C309-974B129DA0B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ECCEBD72-16A3-6656-BB63-28D9AC9F11C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D3DFE057-7E0A-B682-D7CA-53821DA0C57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55D09399-3AFD-3921-A822-4747101ECE8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F3EAB480-932A-8648-FBFF-6EAE0CA2541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56B3572C-3338-9775-F34C-F4BB16E2495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8D5921C6-128C-FADB-84F4-4CBF27ABC82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C1ACA591-04FD-99EB-FA8E-C9D0083CB60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43E8CEE-B687-D0B4-F46D-DB96D9CBE6F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C1B26AE4-A136-22A9-B804-0C6D5955159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CD2F6A16-B3E9-759E-520A-ECBF4AA3492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1F145C82-04B7-203B-3FAE-9295127EB4F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D303855D-D315-1A4F-6A04-58FECE5F18C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E8B009D-AD6D-E9B8-FDE3-3C0D65A1224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E92549F4-99E6-E28D-8D6E-534CB73C34DA}"/>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9E24925E-8DA4-CD8B-430E-500EF398BAB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9C395327-EAB7-5449-3DB0-D72EDCCAD2A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47740580-71EC-C042-A69D-D9ADE789F055}"/>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4E1F762F-9435-783B-8AF5-025BBC71C3F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
        <p:nvSpPr>
          <p:cNvPr id="33" name="Content Placeholder 2">
            <a:extLst>
              <a:ext uri="{FF2B5EF4-FFF2-40B4-BE49-F238E27FC236}">
                <a16:creationId xmlns:a16="http://schemas.microsoft.com/office/drawing/2014/main" id="{590260E1-BE30-D9B0-38F0-473265936F24}"/>
              </a:ext>
            </a:extLst>
          </p:cNvPr>
          <p:cNvSpPr txBox="1">
            <a:spLocks/>
          </p:cNvSpPr>
          <p:nvPr/>
        </p:nvSpPr>
        <p:spPr>
          <a:xfrm>
            <a:off x="711526" y="1968658"/>
            <a:ext cx="10372176" cy="4906652"/>
          </a:xfrm>
          <a:prstGeom prst="rect">
            <a:avLst/>
          </a:prstGeom>
        </p:spPr>
        <p:txBody>
          <a:bodyPr vert="horz" lIns="45720" tIns="45720" rIns="45720" bIns="45720" rtlCol="0">
            <a:normAutofit fontScale="850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marL="91440" marR="0" lvl="0" indent="-91440" algn="l" defTabSz="914400" rtl="0" eaLnBrk="1" fontAlgn="auto" latinLnBrk="0" hangingPunct="1">
              <a:lnSpc>
                <a:spcPct val="90000"/>
              </a:lnSpc>
              <a:spcBef>
                <a:spcPts val="1200"/>
              </a:spcBef>
              <a:spcAft>
                <a:spcPts val="200"/>
              </a:spcAft>
              <a:buClr>
                <a:srgbClr val="1CADE4"/>
              </a:buClr>
              <a:buSzPct val="100000"/>
              <a:buFont typeface="Tw Cen MT" panose="020B0602020104020603" pitchFamily="34" charset="0"/>
              <a:buChar char=" "/>
              <a:tabLst/>
              <a:defRPr/>
            </a:pPr>
            <a:r>
              <a:rPr kumimoji="0" lang="en-US" sz="2800" b="1" i="0" u="none" strike="noStrike" kern="1200" cap="none" spc="0" normalizeH="0" baseline="0" noProof="0" dirty="0">
                <a:ln>
                  <a:noFill/>
                </a:ln>
                <a:solidFill>
                  <a:srgbClr val="C00000"/>
                </a:solidFill>
                <a:effectLst/>
                <a:uLnTx/>
                <a:uFillTx/>
                <a:latin typeface="Tw Cen MT" panose="020B0602020104020603"/>
                <a:ea typeface="+mn-ea"/>
                <a:cs typeface="+mn-cs"/>
              </a:rPr>
              <a:t>Provide support to the development of State workplans</a:t>
            </a:r>
          </a:p>
          <a:p>
            <a:pPr marL="265176" marR="0" lvl="1" indent="-137160" algn="l" defTabSz="914400" rtl="0" eaLnBrk="1" fontAlgn="auto" latinLnBrk="0" hangingPunct="1">
              <a:lnSpc>
                <a:spcPct val="90000"/>
              </a:lnSpc>
              <a:spcBef>
                <a:spcPts val="200"/>
              </a:spcBef>
              <a:spcAft>
                <a:spcPts val="400"/>
              </a:spcAft>
              <a:buClr>
                <a:srgbClr val="1CADE4"/>
              </a:buClr>
              <a:buSzTx/>
              <a:buFont typeface="Wingdings 3" pitchFamily="18" charset="2"/>
              <a:buChar char=""/>
              <a:tabLst/>
              <a:defRPr/>
            </a:pPr>
            <a:r>
              <a:rPr kumimoji="0" lang="en-US" sz="2400" b="1" i="0" u="none" strike="noStrike" kern="1200" cap="none" spc="0" normalizeH="0" baseline="0" noProof="0" dirty="0">
                <a:ln>
                  <a:noFill/>
                </a:ln>
                <a:solidFill>
                  <a:srgbClr val="C00000"/>
                </a:solidFill>
                <a:effectLst/>
                <a:uLnTx/>
                <a:uFillTx/>
                <a:latin typeface="Tw Cen MT" panose="020B0602020104020603"/>
                <a:ea typeface="+mn-ea"/>
                <a:cs typeface="+mn-cs"/>
              </a:rPr>
              <a:t>Package budget proposal</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Tw Cen MT" panose="020B0602020104020603" pitchFamily="34" charset="0"/>
              <a:buChar char=" "/>
              <a:tabLst/>
              <a:defRPr/>
            </a:pPr>
            <a:r>
              <a:rPr kumimoji="0" lang="en-US" sz="2600" b="1" i="0" u="none" strike="noStrike" kern="1200" cap="none" spc="0" normalizeH="0" baseline="0" noProof="0" dirty="0">
                <a:ln>
                  <a:noFill/>
                </a:ln>
                <a:solidFill>
                  <a:srgbClr val="C00000"/>
                </a:solidFill>
                <a:effectLst/>
                <a:uLnTx/>
                <a:uFillTx/>
                <a:latin typeface="Tw Cen MT" panose="020B0602020104020603"/>
                <a:ea typeface="+mn-ea"/>
                <a:cs typeface="+mn-cs"/>
              </a:rPr>
              <a:t>Capacity Building of state personnel</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Tw Cen MT" panose="020B0602020104020603" pitchFamily="34" charset="0"/>
              <a:buChar char=" "/>
              <a:tabLst/>
              <a:defRPr/>
            </a:pPr>
            <a:r>
              <a:rPr kumimoji="0" lang="en-US" sz="2800" b="1" i="0" u="none" strike="noStrike" kern="1200" cap="none" spc="0" normalizeH="0" baseline="0" noProof="0" dirty="0">
                <a:ln>
                  <a:noFill/>
                </a:ln>
                <a:solidFill>
                  <a:srgbClr val="C00000"/>
                </a:solidFill>
                <a:effectLst/>
                <a:uLnTx/>
                <a:uFillTx/>
                <a:latin typeface="Tw Cen MT" panose="020B0602020104020603"/>
                <a:ea typeface="+mn-ea"/>
                <a:cs typeface="+mn-cs"/>
              </a:rPr>
              <a:t>M&amp;E</a:t>
            </a:r>
          </a:p>
          <a:p>
            <a:pPr marL="265176" marR="0" lvl="1" indent="-137160" algn="l" defTabSz="914400" rtl="0" eaLnBrk="1" fontAlgn="auto" latinLnBrk="0" hangingPunct="1">
              <a:lnSpc>
                <a:spcPct val="90000"/>
              </a:lnSpc>
              <a:spcBef>
                <a:spcPts val="200"/>
              </a:spcBef>
              <a:spcAft>
                <a:spcPts val="400"/>
              </a:spcAft>
              <a:buClr>
                <a:srgbClr val="1CADE4"/>
              </a:buClr>
              <a:buSzTx/>
              <a:buFont typeface="Wingdings 3" pitchFamily="18" charset="2"/>
              <a:buChar char=""/>
              <a:tabLst/>
              <a:defRPr/>
            </a:pPr>
            <a:r>
              <a:rPr kumimoji="0" lang="en-US" sz="2400" b="1" i="0" u="none" strike="noStrike" kern="1200" cap="none" spc="0" normalizeH="0" baseline="0" noProof="0" dirty="0">
                <a:ln>
                  <a:noFill/>
                </a:ln>
                <a:solidFill>
                  <a:srgbClr val="C00000"/>
                </a:solidFill>
                <a:effectLst/>
                <a:uLnTx/>
                <a:uFillTx/>
                <a:latin typeface="Tw Cen MT" panose="020B0602020104020603"/>
                <a:ea typeface="+mn-ea"/>
                <a:cs typeface="+mn-cs"/>
              </a:rPr>
              <a:t>Timely monitoring  </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Tw Cen MT" panose="020B0602020104020603" pitchFamily="34" charset="0"/>
              <a:buChar char=" "/>
              <a:tabLst/>
              <a:defRPr/>
            </a:pPr>
            <a:r>
              <a:rPr kumimoji="0" lang="en-US" sz="2800" b="1" i="0" u="none" strike="noStrike" kern="1200" cap="none" spc="0" normalizeH="0" baseline="0" noProof="0" dirty="0">
                <a:ln>
                  <a:noFill/>
                </a:ln>
                <a:solidFill>
                  <a:srgbClr val="C00000"/>
                </a:solidFill>
                <a:effectLst/>
                <a:uLnTx/>
                <a:uFillTx/>
                <a:latin typeface="Tw Cen MT" panose="020B0602020104020603"/>
                <a:ea typeface="+mn-ea"/>
                <a:cs typeface="+mn-cs"/>
              </a:rPr>
              <a:t>Reporting</a:t>
            </a:r>
            <a:r>
              <a:rPr kumimoji="0" lang="en-US" sz="2200" b="1" i="0" u="none" strike="noStrike" kern="1200" cap="none" spc="0" normalizeH="0" baseline="0" noProof="0" dirty="0">
                <a:ln>
                  <a:noFill/>
                </a:ln>
                <a:solidFill>
                  <a:srgbClr val="C00000"/>
                </a:solidFill>
                <a:effectLst/>
                <a:uLnTx/>
                <a:uFillTx/>
                <a:latin typeface="Tw Cen MT" panose="020B0602020104020603"/>
                <a:ea typeface="+mn-ea"/>
                <a:cs typeface="+mn-cs"/>
              </a:rPr>
              <a:t> </a:t>
            </a:r>
          </a:p>
          <a:p>
            <a:pPr marL="265176" marR="0" lvl="1" indent="-137160" algn="l" defTabSz="914400" rtl="0" eaLnBrk="1" fontAlgn="auto" latinLnBrk="0" hangingPunct="1">
              <a:lnSpc>
                <a:spcPct val="90000"/>
              </a:lnSpc>
              <a:spcBef>
                <a:spcPts val="200"/>
              </a:spcBef>
              <a:spcAft>
                <a:spcPts val="400"/>
              </a:spcAft>
              <a:buClr>
                <a:srgbClr val="1CADE4"/>
              </a:buClr>
              <a:buSzTx/>
              <a:buFont typeface="Wingdings 3" pitchFamily="18" charset="2"/>
              <a:buChar char=""/>
              <a:tabLst/>
              <a:defRPr/>
            </a:pPr>
            <a:r>
              <a:rPr kumimoji="0" lang="en-US" sz="2400" b="1" i="0" u="none" strike="noStrike" kern="1200" cap="none" spc="0" normalizeH="0" baseline="0" noProof="0" dirty="0">
                <a:ln>
                  <a:noFill/>
                </a:ln>
                <a:solidFill>
                  <a:srgbClr val="C00000"/>
                </a:solidFill>
                <a:effectLst/>
                <a:uLnTx/>
                <a:uFillTx/>
                <a:latin typeface="Tw Cen MT" panose="020B0602020104020603"/>
                <a:ea typeface="+mn-ea"/>
                <a:cs typeface="+mn-cs"/>
              </a:rPr>
              <a:t>Quarterly/Annual progress reports</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Tw Cen MT" panose="020B0602020104020603" pitchFamily="34" charset="0"/>
              <a:buChar char=" "/>
              <a:tabLst/>
              <a:defRPr/>
            </a:pPr>
            <a:r>
              <a:rPr kumimoji="0" lang="en-US" sz="2800" b="1" i="0" u="none" strike="noStrike" kern="1200" cap="none" spc="0" normalizeH="0" baseline="0" noProof="0" dirty="0">
                <a:ln>
                  <a:noFill/>
                </a:ln>
                <a:solidFill>
                  <a:srgbClr val="C00000"/>
                </a:solidFill>
                <a:effectLst/>
                <a:uLnTx/>
                <a:uFillTx/>
                <a:latin typeface="Tw Cen MT" panose="020B0602020104020603"/>
                <a:ea typeface="+mn-ea"/>
                <a:cs typeface="+mn-cs"/>
              </a:rPr>
              <a:t>National Alignment  </a:t>
            </a:r>
          </a:p>
          <a:p>
            <a:pPr marL="265176" marR="0" lvl="1" indent="-137160" algn="l" defTabSz="914400" rtl="0" eaLnBrk="1" fontAlgn="auto" latinLnBrk="0" hangingPunct="1">
              <a:lnSpc>
                <a:spcPct val="90000"/>
              </a:lnSpc>
              <a:spcBef>
                <a:spcPts val="200"/>
              </a:spcBef>
              <a:spcAft>
                <a:spcPts val="400"/>
              </a:spcAft>
              <a:buClr>
                <a:srgbClr val="1CADE4"/>
              </a:buClr>
              <a:buSzTx/>
              <a:buFont typeface="Wingdings 3" pitchFamily="18" charset="2"/>
              <a:buChar char=""/>
              <a:tabLst/>
              <a:defRPr/>
            </a:pPr>
            <a:r>
              <a:rPr kumimoji="0" lang="en-US" sz="2600" b="1" i="0" u="none" strike="noStrike" kern="1200" cap="none" spc="0" normalizeH="0" baseline="0" noProof="0" dirty="0">
                <a:ln>
                  <a:noFill/>
                </a:ln>
                <a:solidFill>
                  <a:srgbClr val="C00000"/>
                </a:solidFill>
                <a:effectLst/>
                <a:uLnTx/>
                <a:uFillTx/>
                <a:latin typeface="Tw Cen MT" panose="020B0602020104020603"/>
                <a:ea typeface="+mn-ea"/>
                <a:cs typeface="+mn-cs"/>
              </a:rPr>
              <a:t>Sustainable Development Goals/SDP/State Of Environment Report/Climate Change  Policy/Solid Waste Management Plans</a:t>
            </a:r>
          </a:p>
          <a:p>
            <a:pPr marL="265176" marR="0" lvl="1" indent="-137160" algn="l" defTabSz="914400" rtl="0" eaLnBrk="1" fontAlgn="auto" latinLnBrk="0" hangingPunct="1">
              <a:lnSpc>
                <a:spcPct val="90000"/>
              </a:lnSpc>
              <a:spcBef>
                <a:spcPts val="200"/>
              </a:spcBef>
              <a:spcAft>
                <a:spcPts val="400"/>
              </a:spcAft>
              <a:buClr>
                <a:srgbClr val="1CADE4"/>
              </a:buClr>
              <a:buSzTx/>
              <a:buFont typeface="Wingdings 3" pitchFamily="18" charset="2"/>
              <a:buChar char=""/>
              <a:tabLst/>
              <a:defRPr/>
            </a:pPr>
            <a:r>
              <a:rPr kumimoji="0" lang="en-US" sz="2600" b="1" i="0" u="none" strike="noStrike" kern="1200" cap="none" spc="0" normalizeH="0" baseline="0" noProof="0" dirty="0">
                <a:ln>
                  <a:noFill/>
                </a:ln>
                <a:solidFill>
                  <a:sysClr val="windowText" lastClr="000000"/>
                </a:solidFill>
                <a:effectLst/>
                <a:uLnTx/>
                <a:uFillTx/>
                <a:latin typeface="Tw Cen MT" panose="020B0602020104020603"/>
                <a:ea typeface="+mn-ea"/>
                <a:cs typeface="+mn-cs"/>
              </a:rPr>
              <a:t>Global Environment Facility, Green Climate Fund, Adaptation Fund, Other donors</a:t>
            </a:r>
          </a:p>
          <a:p>
            <a:pPr marL="265176" marR="0" lvl="1" indent="-137160" algn="l" defTabSz="914400" rtl="0" eaLnBrk="1" fontAlgn="auto" latinLnBrk="0" hangingPunct="1">
              <a:lnSpc>
                <a:spcPct val="90000"/>
              </a:lnSpc>
              <a:spcBef>
                <a:spcPts val="200"/>
              </a:spcBef>
              <a:spcAft>
                <a:spcPts val="400"/>
              </a:spcAft>
              <a:buClr>
                <a:srgbClr val="1CADE4"/>
              </a:buClr>
              <a:buSzTx/>
              <a:buFont typeface="Wingdings 3" pitchFamily="18" charset="2"/>
              <a:buChar char=""/>
              <a:tabLst/>
              <a:defRPr/>
            </a:pPr>
            <a:endParaRPr kumimoji="0" lang="en-US" sz="1800" b="1" i="0" u="none" strike="noStrike" kern="1200" cap="none" spc="0" normalizeH="0" baseline="0" noProof="0" dirty="0">
              <a:ln>
                <a:noFill/>
              </a:ln>
              <a:solidFill>
                <a:sysClr val="windowText" lastClr="000000"/>
              </a:solidFill>
              <a:effectLst/>
              <a:uLnTx/>
              <a:uFillTx/>
              <a:latin typeface="Tw Cen MT" panose="020B0602020104020603"/>
              <a:ea typeface="+mn-ea"/>
              <a:cs typeface="+mn-cs"/>
            </a:endParaRPr>
          </a:p>
          <a:p>
            <a:pPr marL="265176" marR="0" lvl="1" indent="-137160" algn="l" defTabSz="914400" rtl="0" eaLnBrk="1" fontAlgn="auto" latinLnBrk="0" hangingPunct="1">
              <a:lnSpc>
                <a:spcPct val="90000"/>
              </a:lnSpc>
              <a:spcBef>
                <a:spcPts val="200"/>
              </a:spcBef>
              <a:spcAft>
                <a:spcPts val="400"/>
              </a:spcAft>
              <a:buClr>
                <a:srgbClr val="1CADE4"/>
              </a:buClr>
              <a:buSzTx/>
              <a:buFont typeface="Wingdings 3" pitchFamily="18" charset="2"/>
              <a:buChar char=""/>
              <a:tabLst/>
              <a:defRPr/>
            </a:pPr>
            <a:r>
              <a:rPr kumimoji="0" lang="en-US" sz="2800" b="1" i="0" u="none" strike="noStrike" kern="1200" cap="none" spc="0" normalizeH="0" baseline="0" noProof="0" dirty="0">
                <a:ln>
                  <a:noFill/>
                </a:ln>
                <a:solidFill>
                  <a:srgbClr val="FF0000"/>
                </a:solidFill>
                <a:effectLst/>
                <a:uLnTx/>
                <a:uFillTx/>
                <a:latin typeface="Tw Cen MT" panose="020B0602020104020603"/>
                <a:ea typeface="+mn-ea"/>
                <a:cs typeface="+mn-cs"/>
              </a:rPr>
              <a:t>Unit can expand or dissolve depending on the need as implementation progressed</a:t>
            </a:r>
            <a:endParaRPr kumimoji="0" lang="en-FM" sz="2800" b="1" i="0" u="none" strike="noStrike" kern="1200" cap="none" spc="0" normalizeH="0" baseline="0" noProof="0" dirty="0">
              <a:ln>
                <a:noFill/>
              </a:ln>
              <a:solidFill>
                <a:srgbClr val="FF0000"/>
              </a:solidFill>
              <a:effectLst/>
              <a:uLnTx/>
              <a:uFillTx/>
              <a:latin typeface="Tw Cen MT" panose="020B0602020104020603"/>
              <a:ea typeface="+mn-ea"/>
              <a:cs typeface="+mn-cs"/>
            </a:endParaRPr>
          </a:p>
        </p:txBody>
      </p:sp>
      <p:sp>
        <p:nvSpPr>
          <p:cNvPr id="34" name="Title 1">
            <a:extLst>
              <a:ext uri="{FF2B5EF4-FFF2-40B4-BE49-F238E27FC236}">
                <a16:creationId xmlns:a16="http://schemas.microsoft.com/office/drawing/2014/main" id="{6EB3C74E-A3B0-DF8E-20BC-9CF35B1571BC}"/>
              </a:ext>
            </a:extLst>
          </p:cNvPr>
          <p:cNvSpPr txBox="1">
            <a:spLocks/>
          </p:cNvSpPr>
          <p:nvPr/>
        </p:nvSpPr>
        <p:spPr>
          <a:xfrm>
            <a:off x="696806" y="650226"/>
            <a:ext cx="9720072" cy="1499616"/>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800" b="0" i="0" u="none" strike="noStrike" kern="1200" cap="all" spc="100" normalizeH="0" baseline="0" noProof="0" dirty="0">
                <a:ln>
                  <a:noFill/>
                </a:ln>
                <a:solidFill>
                  <a:srgbClr val="C00000"/>
                </a:solidFill>
                <a:effectLst/>
                <a:uLnTx/>
                <a:uFillTx/>
                <a:latin typeface="Tw Cen MT Condensed" panose="020B0606020104020203"/>
                <a:ea typeface="+mj-ea"/>
                <a:cs typeface="+mj-cs"/>
              </a:rPr>
              <a:t>Main Functions of the Coordination unit</a:t>
            </a:r>
            <a:endParaRPr kumimoji="0" lang="en-FM" sz="4800" b="0" i="0" u="none" strike="noStrike" kern="1200" cap="all" spc="100" normalizeH="0" baseline="0" noProof="0" dirty="0">
              <a:ln>
                <a:noFill/>
              </a:ln>
              <a:solidFill>
                <a:sysClr val="windowText" lastClr="000000">
                  <a:lumMod val="95000"/>
                  <a:lumOff val="5000"/>
                </a:sysClr>
              </a:solidFill>
              <a:effectLst/>
              <a:uLnTx/>
              <a:uFillTx/>
              <a:latin typeface="Tw Cen MT Condensed" panose="020B0606020104020203"/>
              <a:ea typeface="+mj-ea"/>
              <a:cs typeface="+mj-cs"/>
            </a:endParaRPr>
          </a:p>
        </p:txBody>
      </p:sp>
    </p:spTree>
    <p:extLst>
      <p:ext uri="{BB962C8B-B14F-4D97-AF65-F5344CB8AC3E}">
        <p14:creationId xmlns:p14="http://schemas.microsoft.com/office/powerpoint/2010/main" val="1484366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14044A7-6E6E-9705-A39A-1FF5181A7FE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7">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x-none" sz="2800" b="1" i="1" dirty="0"/>
          </a:p>
        </p:txBody>
      </p:sp>
      <p:sp>
        <p:nvSpPr>
          <p:cNvPr id="33" name="TextBox 32">
            <a:extLst>
              <a:ext uri="{FF2B5EF4-FFF2-40B4-BE49-F238E27FC236}">
                <a16:creationId xmlns:a16="http://schemas.microsoft.com/office/drawing/2014/main" id="{D0902558-F1E4-C6E5-81B6-734B87708ACB}"/>
              </a:ext>
            </a:extLst>
          </p:cNvPr>
          <p:cNvSpPr txBox="1"/>
          <p:nvPr/>
        </p:nvSpPr>
        <p:spPr>
          <a:xfrm>
            <a:off x="2760596" y="2535674"/>
            <a:ext cx="6160770" cy="1015663"/>
          </a:xfrm>
          <a:prstGeom prst="rect">
            <a:avLst/>
          </a:prstGeom>
          <a:noFill/>
        </p:spPr>
        <p:txBody>
          <a:bodyPr wrap="square">
            <a:spAutoFit/>
          </a:bodyPr>
          <a:lstStyle/>
          <a:p>
            <a:pPr algn="ctr"/>
            <a:r>
              <a:rPr lang="en-US" sz="6000" dirty="0"/>
              <a:t>Thank you!</a:t>
            </a:r>
            <a:r>
              <a:rPr lang="en-US" dirty="0"/>
              <a:t> </a:t>
            </a:r>
          </a:p>
        </p:txBody>
      </p:sp>
    </p:spTree>
    <p:extLst>
      <p:ext uri="{BB962C8B-B14F-4D97-AF65-F5344CB8AC3E}">
        <p14:creationId xmlns:p14="http://schemas.microsoft.com/office/powerpoint/2010/main" val="23545100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913</TotalTime>
  <Words>316</Words>
  <Application>Microsoft Macintosh PowerPoint</Application>
  <PresentationFormat>Widescreen</PresentationFormat>
  <Paragraphs>40</Paragraphs>
  <Slides>5</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Arial</vt:lpstr>
      <vt:lpstr>Arial Black</vt:lpstr>
      <vt:lpstr>Calibri</vt:lpstr>
      <vt:lpstr>Calibri Light</vt:lpstr>
      <vt:lpstr>Tw Cen MT</vt:lpstr>
      <vt:lpstr>Tw Cen MT Condensed</vt:lpstr>
      <vt:lpstr>Wingdings 3</vt:lpstr>
      <vt:lpstr>Office Theme</vt:lpstr>
      <vt:lpstr>3rd Joint Environment and Risk Management Platform</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R.Nash</dc:creator>
  <cp:lastModifiedBy>Rosalinda Yatilman</cp:lastModifiedBy>
  <cp:revision>20</cp:revision>
  <dcterms:created xsi:type="dcterms:W3CDTF">2023-08-01T02:39:00Z</dcterms:created>
  <dcterms:modified xsi:type="dcterms:W3CDTF">2023-08-27T09:46:51Z</dcterms:modified>
</cp:coreProperties>
</file>