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6" r:id="rId3"/>
    <p:sldId id="260" r:id="rId4"/>
    <p:sldId id="261" r:id="rId5"/>
    <p:sldId id="264" r:id="rId6"/>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7"/>
  </p:normalViewPr>
  <p:slideViewPr>
    <p:cSldViewPr snapToGrid="0">
      <p:cViewPr varScale="1">
        <p:scale>
          <a:sx n="119" d="100"/>
          <a:sy n="119" d="100"/>
        </p:scale>
        <p:origin x="3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5</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2875547" y="2622764"/>
            <a:ext cx="6352673" cy="523220"/>
          </a:xfrm>
          <a:prstGeom prst="rect">
            <a:avLst/>
          </a:prstGeom>
          <a:noFill/>
        </p:spPr>
        <p:txBody>
          <a:bodyPr wrap="square" rtlCol="0">
            <a:spAutoFit/>
          </a:bodyPr>
          <a:lstStyle/>
          <a:p>
            <a:pPr algn="ctr"/>
            <a:r>
              <a:rPr lang="en-US" sz="2800" b="1" dirty="0">
                <a:solidFill>
                  <a:schemeClr val="accent1">
                    <a:lumMod val="75000"/>
                  </a:schemeClr>
                </a:solidFill>
              </a:rPr>
              <a:t>5.2 COORDINATION  UNIT</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2331340" y="3096076"/>
            <a:ext cx="7498460" cy="523220"/>
          </a:xfrm>
          <a:prstGeom prst="rect">
            <a:avLst/>
          </a:prstGeom>
          <a:noFill/>
        </p:spPr>
        <p:txBody>
          <a:bodyPr wrap="square" rtlCol="0">
            <a:spAutoFit/>
          </a:bodyPr>
          <a:lstStyle/>
          <a:p>
            <a:pPr algn="ctr"/>
            <a:r>
              <a:rPr lang="en-US" sz="2800" b="1" dirty="0">
                <a:solidFill>
                  <a:schemeClr val="accent1">
                    <a:lumMod val="75000"/>
                  </a:schemeClr>
                </a:solidFill>
              </a:rPr>
              <a:t>Cynthia H. </a:t>
            </a:r>
            <a:r>
              <a:rPr lang="en-US" sz="2800" b="1" dirty="0" err="1">
                <a:solidFill>
                  <a:schemeClr val="accent1">
                    <a:lumMod val="75000"/>
                  </a:schemeClr>
                </a:solidFill>
              </a:rPr>
              <a:t>Ehmes</a:t>
            </a:r>
            <a:r>
              <a:rPr lang="en-US" sz="2800" b="1" dirty="0">
                <a:solidFill>
                  <a:schemeClr val="accent1">
                    <a:lumMod val="75000"/>
                  </a:schemeClr>
                </a:solidFill>
              </a:rPr>
              <a:t>, Acting Secretary, DECEM</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
        <p:nvSpPr>
          <p:cNvPr id="6" name="Title 1">
            <a:extLst>
              <a:ext uri="{FF2B5EF4-FFF2-40B4-BE49-F238E27FC236}">
                <a16:creationId xmlns:a16="http://schemas.microsoft.com/office/drawing/2014/main" id="{FEF4738F-493D-5843-842C-268B490CAAC2}"/>
              </a:ext>
            </a:extLst>
          </p:cNvPr>
          <p:cNvSpPr txBox="1">
            <a:spLocks/>
          </p:cNvSpPr>
          <p:nvPr/>
        </p:nvSpPr>
        <p:spPr>
          <a:xfrm>
            <a:off x="1380765" y="881998"/>
            <a:ext cx="9720072" cy="669303"/>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4400" b="0" i="0" u="none" strike="noStrike" kern="1200" cap="all" spc="100" normalizeH="0" baseline="0" noProof="0" dirty="0">
                <a:ln>
                  <a:noFill/>
                </a:ln>
                <a:solidFill>
                  <a:sysClr val="windowText" lastClr="000000">
                    <a:lumMod val="95000"/>
                    <a:lumOff val="5000"/>
                  </a:sysClr>
                </a:solidFill>
                <a:effectLst/>
                <a:uLnTx/>
                <a:uFillTx/>
                <a:latin typeface="Tw Cen MT Condensed" panose="020B0606020104020203"/>
                <a:ea typeface="+mj-ea"/>
                <a:cs typeface="+mj-cs"/>
              </a:rPr>
              <a:t>Compact changes for environment sector</a:t>
            </a:r>
          </a:p>
        </p:txBody>
      </p:sp>
      <p:pic>
        <p:nvPicPr>
          <p:cNvPr id="7" name="Picture 6">
            <a:extLst>
              <a:ext uri="{FF2B5EF4-FFF2-40B4-BE49-F238E27FC236}">
                <a16:creationId xmlns:a16="http://schemas.microsoft.com/office/drawing/2014/main" id="{5F558598-3C4F-D0E6-809C-B27EDD0B91E8}"/>
              </a:ext>
            </a:extLst>
          </p:cNvPr>
          <p:cNvPicPr>
            <a:picLocks noChangeAspect="1"/>
          </p:cNvPicPr>
          <p:nvPr/>
        </p:nvPicPr>
        <p:blipFill>
          <a:blip r:embed="rId8"/>
          <a:stretch>
            <a:fillRect/>
          </a:stretch>
        </p:blipFill>
        <p:spPr>
          <a:xfrm>
            <a:off x="18137" y="1398856"/>
            <a:ext cx="12125995" cy="4060288"/>
          </a:xfrm>
          <a:prstGeom prst="rect">
            <a:avLst/>
          </a:prstGeom>
        </p:spPr>
      </p:pic>
      <p:sp>
        <p:nvSpPr>
          <p:cNvPr id="8" name="Title 1">
            <a:extLst>
              <a:ext uri="{FF2B5EF4-FFF2-40B4-BE49-F238E27FC236}">
                <a16:creationId xmlns:a16="http://schemas.microsoft.com/office/drawing/2014/main" id="{CD7AB904-3511-98B2-CE4A-3A79CB6302CC}"/>
              </a:ext>
            </a:extLst>
          </p:cNvPr>
          <p:cNvSpPr txBox="1">
            <a:spLocks/>
          </p:cNvSpPr>
          <p:nvPr/>
        </p:nvSpPr>
        <p:spPr>
          <a:xfrm>
            <a:off x="18137" y="5373280"/>
            <a:ext cx="12125995" cy="1346065"/>
          </a:xfrm>
          <a:prstGeom prst="rect">
            <a:avLst/>
          </a:prstGeom>
        </p:spPr>
        <p:txBody>
          <a:bodyPr vert="horz" lIns="91440" tIns="45720" rIns="91440" bIns="45720" rtlCol="0" anchor="ctr">
            <a:normAutofit lnSpcReduction="10000"/>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US" sz="3600" dirty="0">
                <a:solidFill>
                  <a:srgbClr val="00B050"/>
                </a:solidFill>
                <a:latin typeface="Tw Cen MT Condensed" panose="020B0606020104020203"/>
              </a:rPr>
              <a:t> Expanded sector/increased $/across 4 states =</a:t>
            </a:r>
          </a:p>
          <a:p>
            <a:pPr algn="ctr"/>
            <a:r>
              <a:rPr lang="en-US" sz="3600" dirty="0">
                <a:solidFill>
                  <a:srgbClr val="00B050"/>
                </a:solidFill>
                <a:latin typeface="Tw Cen MT Condensed" panose="020B0606020104020203"/>
              </a:rPr>
              <a:t> </a:t>
            </a:r>
            <a:r>
              <a:rPr lang="en-US" sz="3600" dirty="0">
                <a:solidFill>
                  <a:srgbClr val="C00000"/>
                </a:solidFill>
                <a:latin typeface="Tw Cen MT Condensed" panose="020B0606020104020203"/>
              </a:rPr>
              <a:t>packaging, Coordination, reporting, </a:t>
            </a:r>
            <a:r>
              <a:rPr lang="en-US" sz="3600" dirty="0" err="1">
                <a:solidFill>
                  <a:srgbClr val="C00000"/>
                </a:solidFill>
                <a:latin typeface="Tw Cen MT Condensed" panose="020B0606020104020203"/>
              </a:rPr>
              <a:t>m&amp;E</a:t>
            </a:r>
            <a:r>
              <a:rPr lang="en-US" sz="3600" dirty="0">
                <a:solidFill>
                  <a:srgbClr val="C00000"/>
                </a:solidFill>
                <a:latin typeface="Tw Cen MT Condensed" panose="020B0606020104020203"/>
              </a:rPr>
              <a:t>, national alignment</a:t>
            </a:r>
          </a:p>
          <a:p>
            <a:pPr algn="ctr"/>
            <a:r>
              <a:rPr lang="en-US" sz="3600" dirty="0">
                <a:solidFill>
                  <a:srgbClr val="C00000"/>
                </a:solidFill>
                <a:latin typeface="Tw Cen MT Condensed" panose="020B0606020104020203"/>
              </a:rPr>
              <a:t> (support for new setup)</a:t>
            </a:r>
          </a:p>
        </p:txBody>
      </p:sp>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34" name="Title 1">
            <a:extLst>
              <a:ext uri="{FF2B5EF4-FFF2-40B4-BE49-F238E27FC236}">
                <a16:creationId xmlns:a16="http://schemas.microsoft.com/office/drawing/2014/main" id="{CA986B06-3DBA-7834-1659-44C879D7C4FC}"/>
              </a:ext>
            </a:extLst>
          </p:cNvPr>
          <p:cNvSpPr txBox="1">
            <a:spLocks/>
          </p:cNvSpPr>
          <p:nvPr/>
        </p:nvSpPr>
        <p:spPr>
          <a:xfrm>
            <a:off x="1679465" y="812555"/>
            <a:ext cx="8407604"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en-US" sz="4800" dirty="0">
                <a:solidFill>
                  <a:srgbClr val="C00000"/>
                </a:solidFill>
                <a:latin typeface="Tw Cen MT Condensed" panose="020B0606020104020203"/>
              </a:rPr>
              <a:t>“NEW COMPACT” SUPPORT STRUCTURE with national COORDINATION/REPORTING UNIT</a:t>
            </a:r>
            <a:endParaRPr lang="en-FM" sz="4800" dirty="0">
              <a:solidFill>
                <a:srgbClr val="C00000"/>
              </a:solidFill>
              <a:latin typeface="Tw Cen MT Condensed" panose="020B0606020104020203"/>
            </a:endParaRPr>
          </a:p>
        </p:txBody>
      </p:sp>
      <p:sp>
        <p:nvSpPr>
          <p:cNvPr id="47" name="Rectangle 46">
            <a:extLst>
              <a:ext uri="{FF2B5EF4-FFF2-40B4-BE49-F238E27FC236}">
                <a16:creationId xmlns:a16="http://schemas.microsoft.com/office/drawing/2014/main" id="{0832D8CE-8352-5EF8-F1CC-1FC546320734}"/>
              </a:ext>
            </a:extLst>
          </p:cNvPr>
          <p:cNvSpPr/>
          <p:nvPr/>
        </p:nvSpPr>
        <p:spPr>
          <a:xfrm>
            <a:off x="9132918" y="2441448"/>
            <a:ext cx="2207291" cy="987552"/>
          </a:xfrm>
          <a:prstGeom prst="rect">
            <a:avLst/>
          </a:prstGeom>
          <a:solidFill>
            <a:srgbClr val="1CADE4"/>
          </a:solidFill>
          <a:ln w="15875" cap="flat" cmpd="sng" algn="ctr">
            <a:solidFill>
              <a:srgbClr val="1CADE4">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w Cen MT" panose="020B0602020104020603"/>
                <a:ea typeface="+mn-ea"/>
                <a:cs typeface="+mn-cs"/>
              </a:rPr>
              <a:t>KOSRAE Work Group &amp; Focal Point</a:t>
            </a:r>
            <a:r>
              <a:rPr kumimoji="0" lang="en-US" sz="1800" b="0" i="0" u="none" strike="noStrike" kern="0" cap="none" spc="0" normalizeH="0" baseline="0" noProof="0" dirty="0">
                <a:ln>
                  <a:noFill/>
                </a:ln>
                <a:solidFill>
                  <a:srgbClr val="FF0000"/>
                </a:solidFill>
                <a:effectLst/>
                <a:uLnTx/>
                <a:uFillTx/>
                <a:latin typeface="Tw Cen MT" panose="020B0602020104020603"/>
                <a:ea typeface="+mn-ea"/>
                <a:cs typeface="+mn-cs"/>
              </a:rPr>
              <a:t> /State Coordinator</a:t>
            </a:r>
            <a:endParaRPr kumimoji="0" lang="en-FM" sz="1800" b="0" i="0" u="none" strike="noStrike" kern="0" cap="none" spc="0" normalizeH="0" baseline="0" noProof="0" dirty="0">
              <a:ln>
                <a:noFill/>
              </a:ln>
              <a:solidFill>
                <a:prstClr val="white"/>
              </a:solidFill>
              <a:effectLst/>
              <a:uLnTx/>
              <a:uFillTx/>
              <a:latin typeface="Tw Cen MT" panose="020B0602020104020603"/>
              <a:ea typeface="+mn-ea"/>
              <a:cs typeface="+mn-cs"/>
            </a:endParaRPr>
          </a:p>
        </p:txBody>
      </p:sp>
      <p:sp>
        <p:nvSpPr>
          <p:cNvPr id="48" name="Content Placeholder 7">
            <a:extLst>
              <a:ext uri="{FF2B5EF4-FFF2-40B4-BE49-F238E27FC236}">
                <a16:creationId xmlns:a16="http://schemas.microsoft.com/office/drawing/2014/main" id="{628EE290-FC33-D60E-7A13-4FCD9051F9EB}"/>
              </a:ext>
            </a:extLst>
          </p:cNvPr>
          <p:cNvSpPr txBox="1">
            <a:spLocks/>
          </p:cNvSpPr>
          <p:nvPr/>
        </p:nvSpPr>
        <p:spPr>
          <a:xfrm>
            <a:off x="954596" y="2441448"/>
            <a:ext cx="1922462" cy="987552"/>
          </a:xfrm>
          <a:prstGeom prst="rect">
            <a:avLst/>
          </a:prstGeom>
          <a:solidFill>
            <a:srgbClr val="1CADE4"/>
          </a:solidFill>
          <a:ln w="15875" cap="flat" cmpd="sng" algn="ctr">
            <a:solidFill>
              <a:srgbClr val="1CADE4">
                <a:shade val="50000"/>
              </a:srgbClr>
            </a:solidFill>
            <a:prstDash val="solid"/>
          </a:ln>
          <a:effectLst/>
        </p:spPr>
        <p:txBody>
          <a:bodyPr vert="horz" lIns="45720" tIns="45720" rIns="45720" bIns="45720" rtlCol="0" anchor="ct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1800" b="0" i="0" u="none" strike="noStrike" kern="1200" cap="none" spc="0" normalizeH="0" baseline="0" noProof="0">
                <a:ln>
                  <a:noFill/>
                </a:ln>
                <a:solidFill>
                  <a:sysClr val="window" lastClr="FFFFFF"/>
                </a:solidFill>
                <a:effectLst/>
                <a:uLnTx/>
                <a:uFillTx/>
                <a:latin typeface="Tw Cen MT" panose="020B0602020104020603"/>
                <a:ea typeface="+mn-ea"/>
                <a:cs typeface="+mn-cs"/>
              </a:rPr>
              <a:t>YAP Work Group &amp; Focal point</a:t>
            </a:r>
            <a:r>
              <a:rPr kumimoji="0" lang="en-US" sz="1800" b="0" i="0" u="none" strike="noStrike" kern="1200" cap="none" spc="0" normalizeH="0" baseline="0" noProof="0">
                <a:ln>
                  <a:noFill/>
                </a:ln>
                <a:solidFill>
                  <a:srgbClr val="FF0000"/>
                </a:solidFill>
                <a:effectLst/>
                <a:uLnTx/>
                <a:uFillTx/>
                <a:latin typeface="Tw Cen MT" panose="020B0602020104020603"/>
                <a:ea typeface="+mn-ea"/>
                <a:cs typeface="+mn-cs"/>
              </a:rPr>
              <a:t>/State Coordinator</a:t>
            </a:r>
            <a:r>
              <a:rPr kumimoji="0" lang="en-US" sz="1800" b="0" i="0" u="none" strike="noStrike" kern="1200" cap="none" spc="0" normalizeH="0" baseline="0" noProof="0">
                <a:ln>
                  <a:noFill/>
                </a:ln>
                <a:solidFill>
                  <a:sysClr val="window" lastClr="FFFFFF"/>
                </a:solidFill>
                <a:effectLst/>
                <a:uLnTx/>
                <a:uFillTx/>
                <a:latin typeface="Tw Cen MT" panose="020B0602020104020603"/>
                <a:ea typeface="+mn-ea"/>
                <a:cs typeface="+mn-cs"/>
              </a:rPr>
              <a:t>	</a:t>
            </a:r>
            <a:endParaRPr kumimoji="0" lang="en-FM" sz="1800" b="0" i="0" u="none" strike="noStrike" kern="1200" cap="none" spc="0" normalizeH="0" baseline="0" noProof="0" dirty="0">
              <a:ln>
                <a:noFill/>
              </a:ln>
              <a:solidFill>
                <a:sysClr val="window" lastClr="FFFFFF"/>
              </a:solidFill>
              <a:effectLst/>
              <a:uLnTx/>
              <a:uFillTx/>
              <a:latin typeface="Tw Cen MT" panose="020B0602020104020603"/>
              <a:ea typeface="+mn-ea"/>
              <a:cs typeface="+mn-cs"/>
            </a:endParaRPr>
          </a:p>
        </p:txBody>
      </p:sp>
      <p:sp>
        <p:nvSpPr>
          <p:cNvPr id="49" name="Rectangle 48">
            <a:extLst>
              <a:ext uri="{FF2B5EF4-FFF2-40B4-BE49-F238E27FC236}">
                <a16:creationId xmlns:a16="http://schemas.microsoft.com/office/drawing/2014/main" id="{111AB81C-0A8D-9A66-9D92-E597CB2AF7D3}"/>
              </a:ext>
            </a:extLst>
          </p:cNvPr>
          <p:cNvSpPr/>
          <p:nvPr/>
        </p:nvSpPr>
        <p:spPr>
          <a:xfrm>
            <a:off x="6267452" y="2441448"/>
            <a:ext cx="2348831" cy="987552"/>
          </a:xfrm>
          <a:prstGeom prst="rect">
            <a:avLst/>
          </a:prstGeom>
          <a:solidFill>
            <a:srgbClr val="1CADE4"/>
          </a:solidFill>
          <a:ln w="15875" cap="flat" cmpd="sng" algn="ctr">
            <a:solidFill>
              <a:srgbClr val="1CADE4">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w Cen MT" panose="020B0602020104020603"/>
                <a:ea typeface="+mn-ea"/>
                <a:cs typeface="+mn-cs"/>
              </a:rPr>
              <a:t>POHNPEI Work Group &amp; Focal Point</a:t>
            </a:r>
            <a:r>
              <a:rPr kumimoji="0" lang="en-US" sz="1800" b="0" i="0" u="none" strike="noStrike" kern="0" cap="none" spc="0" normalizeH="0" baseline="0" noProof="0" dirty="0">
                <a:ln>
                  <a:noFill/>
                </a:ln>
                <a:solidFill>
                  <a:srgbClr val="FF0000"/>
                </a:solidFill>
                <a:effectLst/>
                <a:uLnTx/>
                <a:uFillTx/>
                <a:latin typeface="Tw Cen MT" panose="020B0602020104020603"/>
                <a:ea typeface="+mn-ea"/>
                <a:cs typeface="+mn-cs"/>
              </a:rPr>
              <a:t> /State Coordinator</a:t>
            </a:r>
            <a:endParaRPr kumimoji="0" lang="en-FM" sz="1800" b="0" i="0" u="none" strike="noStrike" kern="0" cap="none" spc="0" normalizeH="0" baseline="0" noProof="0" dirty="0">
              <a:ln>
                <a:noFill/>
              </a:ln>
              <a:solidFill>
                <a:prstClr val="white"/>
              </a:solidFill>
              <a:effectLst/>
              <a:uLnTx/>
              <a:uFillTx/>
              <a:latin typeface="Tw Cen MT" panose="020B0602020104020603"/>
              <a:ea typeface="+mn-ea"/>
              <a:cs typeface="+mn-cs"/>
            </a:endParaRPr>
          </a:p>
        </p:txBody>
      </p:sp>
      <p:sp>
        <p:nvSpPr>
          <p:cNvPr id="50" name="Rectangle 49">
            <a:extLst>
              <a:ext uri="{FF2B5EF4-FFF2-40B4-BE49-F238E27FC236}">
                <a16:creationId xmlns:a16="http://schemas.microsoft.com/office/drawing/2014/main" id="{B729EAB8-6287-F387-EC38-19585A2B287D}"/>
              </a:ext>
            </a:extLst>
          </p:cNvPr>
          <p:cNvSpPr/>
          <p:nvPr/>
        </p:nvSpPr>
        <p:spPr>
          <a:xfrm>
            <a:off x="3464468" y="2441448"/>
            <a:ext cx="2286349" cy="987552"/>
          </a:xfrm>
          <a:prstGeom prst="rect">
            <a:avLst/>
          </a:prstGeom>
          <a:solidFill>
            <a:srgbClr val="1CADE4"/>
          </a:solidFill>
          <a:ln w="15875" cap="flat" cmpd="sng" algn="ctr">
            <a:solidFill>
              <a:srgbClr val="1CADE4">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w Cen MT" panose="020B0602020104020603"/>
                <a:ea typeface="+mn-ea"/>
                <a:cs typeface="+mn-cs"/>
              </a:rPr>
              <a:t>CHUUK Work Group &amp; Focal Point</a:t>
            </a:r>
            <a:r>
              <a:rPr kumimoji="0" lang="en-US" sz="1800" b="0" i="0" u="none" strike="noStrike" kern="0" cap="none" spc="0" normalizeH="0" baseline="0" noProof="0" dirty="0">
                <a:ln>
                  <a:noFill/>
                </a:ln>
                <a:solidFill>
                  <a:srgbClr val="FF0000"/>
                </a:solidFill>
                <a:effectLst/>
                <a:uLnTx/>
                <a:uFillTx/>
                <a:latin typeface="Tw Cen MT" panose="020B0602020104020603"/>
                <a:ea typeface="+mn-ea"/>
                <a:cs typeface="+mn-cs"/>
              </a:rPr>
              <a:t> /State Coordinator</a:t>
            </a:r>
            <a:endParaRPr kumimoji="0" lang="en-FM" sz="1800" b="0" i="0" u="none" strike="noStrike" kern="0" cap="none" spc="0" normalizeH="0" baseline="0" noProof="0" dirty="0">
              <a:ln>
                <a:noFill/>
              </a:ln>
              <a:solidFill>
                <a:prstClr val="white"/>
              </a:solidFill>
              <a:effectLst/>
              <a:uLnTx/>
              <a:uFillTx/>
              <a:latin typeface="Tw Cen MT" panose="020B0602020104020603"/>
              <a:ea typeface="+mn-ea"/>
              <a:cs typeface="+mn-cs"/>
            </a:endParaRPr>
          </a:p>
        </p:txBody>
      </p:sp>
      <p:sp>
        <p:nvSpPr>
          <p:cNvPr id="51" name="Rectangle 50">
            <a:extLst>
              <a:ext uri="{FF2B5EF4-FFF2-40B4-BE49-F238E27FC236}">
                <a16:creationId xmlns:a16="http://schemas.microsoft.com/office/drawing/2014/main" id="{746103FF-4D19-4E64-FC75-707CA7AA39BE}"/>
              </a:ext>
            </a:extLst>
          </p:cNvPr>
          <p:cNvSpPr/>
          <p:nvPr/>
        </p:nvSpPr>
        <p:spPr>
          <a:xfrm>
            <a:off x="4435443" y="3987801"/>
            <a:ext cx="3195320" cy="548640"/>
          </a:xfrm>
          <a:prstGeom prst="rect">
            <a:avLst/>
          </a:prstGeom>
          <a:solidFill>
            <a:srgbClr val="1CADE4"/>
          </a:solidFill>
          <a:ln w="15875" cap="flat" cmpd="sng" algn="ctr">
            <a:solidFill>
              <a:srgbClr val="1CADE4">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w Cen MT" panose="020B0602020104020603"/>
                <a:ea typeface="+mn-ea"/>
                <a:cs typeface="+mn-cs"/>
              </a:rPr>
              <a:t>FSM National Working Group &amp; Focal Point/</a:t>
            </a:r>
            <a:r>
              <a:rPr kumimoji="0" lang="en-US" sz="1800" b="0" i="0" u="none" strike="noStrike" kern="0" cap="none" spc="0" normalizeH="0" baseline="0" noProof="0" dirty="0">
                <a:ln>
                  <a:noFill/>
                </a:ln>
                <a:solidFill>
                  <a:srgbClr val="C00000"/>
                </a:solidFill>
                <a:effectLst/>
                <a:uLnTx/>
                <a:uFillTx/>
                <a:latin typeface="Tw Cen MT" panose="020B0602020104020603"/>
                <a:ea typeface="+mn-ea"/>
                <a:cs typeface="+mn-cs"/>
              </a:rPr>
              <a:t>Coordination Unit</a:t>
            </a:r>
          </a:p>
        </p:txBody>
      </p:sp>
      <p:cxnSp>
        <p:nvCxnSpPr>
          <p:cNvPr id="52" name="Straight Arrow Connector 51">
            <a:extLst>
              <a:ext uri="{FF2B5EF4-FFF2-40B4-BE49-F238E27FC236}">
                <a16:creationId xmlns:a16="http://schemas.microsoft.com/office/drawing/2014/main" id="{B028EBCA-1C61-039D-6DA0-F8F2C4D61463}"/>
              </a:ext>
            </a:extLst>
          </p:cNvPr>
          <p:cNvCxnSpPr/>
          <p:nvPr/>
        </p:nvCxnSpPr>
        <p:spPr>
          <a:xfrm>
            <a:off x="2408523" y="3182111"/>
            <a:ext cx="2026920" cy="795530"/>
          </a:xfrm>
          <a:prstGeom prst="straightConnector1">
            <a:avLst/>
          </a:prstGeom>
          <a:noFill/>
          <a:ln w="9525" cap="flat" cmpd="sng" algn="ctr">
            <a:solidFill>
              <a:srgbClr val="1CADE4"/>
            </a:solidFill>
            <a:prstDash val="solid"/>
            <a:tailEnd type="triangle"/>
          </a:ln>
          <a:effectLst/>
        </p:spPr>
      </p:cxnSp>
      <p:cxnSp>
        <p:nvCxnSpPr>
          <p:cNvPr id="53" name="Straight Arrow Connector 52">
            <a:extLst>
              <a:ext uri="{FF2B5EF4-FFF2-40B4-BE49-F238E27FC236}">
                <a16:creationId xmlns:a16="http://schemas.microsoft.com/office/drawing/2014/main" id="{74008222-1EDB-667D-A4DA-320AD4BFA2F2}"/>
              </a:ext>
            </a:extLst>
          </p:cNvPr>
          <p:cNvCxnSpPr/>
          <p:nvPr/>
        </p:nvCxnSpPr>
        <p:spPr>
          <a:xfrm>
            <a:off x="3862450" y="3182111"/>
            <a:ext cx="2026920" cy="795530"/>
          </a:xfrm>
          <a:prstGeom prst="straightConnector1">
            <a:avLst/>
          </a:prstGeom>
          <a:noFill/>
          <a:ln w="9525" cap="flat" cmpd="sng" algn="ctr">
            <a:solidFill>
              <a:srgbClr val="1CADE4"/>
            </a:solidFill>
            <a:prstDash val="solid"/>
            <a:tailEnd type="triangle"/>
          </a:ln>
          <a:effectLst/>
        </p:spPr>
      </p:cxnSp>
      <p:cxnSp>
        <p:nvCxnSpPr>
          <p:cNvPr id="54" name="Straight Arrow Connector 53">
            <a:extLst>
              <a:ext uri="{FF2B5EF4-FFF2-40B4-BE49-F238E27FC236}">
                <a16:creationId xmlns:a16="http://schemas.microsoft.com/office/drawing/2014/main" id="{2DBCBDD1-324F-0A8E-C4B2-C2E51D32F1E1}"/>
              </a:ext>
            </a:extLst>
          </p:cNvPr>
          <p:cNvCxnSpPr/>
          <p:nvPr/>
        </p:nvCxnSpPr>
        <p:spPr>
          <a:xfrm flipH="1">
            <a:off x="6338227" y="3171951"/>
            <a:ext cx="2123440" cy="795530"/>
          </a:xfrm>
          <a:prstGeom prst="straightConnector1">
            <a:avLst/>
          </a:prstGeom>
          <a:noFill/>
          <a:ln w="9525" cap="flat" cmpd="sng" algn="ctr">
            <a:solidFill>
              <a:srgbClr val="1CADE4"/>
            </a:solidFill>
            <a:prstDash val="solid"/>
            <a:tailEnd type="triangle"/>
          </a:ln>
          <a:effectLst/>
        </p:spPr>
      </p:cxnSp>
      <p:sp>
        <p:nvSpPr>
          <p:cNvPr id="55" name="Content Placeholder 7">
            <a:extLst>
              <a:ext uri="{FF2B5EF4-FFF2-40B4-BE49-F238E27FC236}">
                <a16:creationId xmlns:a16="http://schemas.microsoft.com/office/drawing/2014/main" id="{5F43C15B-EEFA-F426-F9DD-EF2FC0B9E98E}"/>
              </a:ext>
            </a:extLst>
          </p:cNvPr>
          <p:cNvSpPr txBox="1">
            <a:spLocks/>
          </p:cNvSpPr>
          <p:nvPr/>
        </p:nvSpPr>
        <p:spPr>
          <a:xfrm>
            <a:off x="1579372" y="3956841"/>
            <a:ext cx="1922462" cy="548641"/>
          </a:xfrm>
          <a:prstGeom prst="rect">
            <a:avLst/>
          </a:prstGeom>
          <a:solidFill>
            <a:srgbClr val="1CADE4"/>
          </a:solidFill>
          <a:ln w="15875" cap="flat" cmpd="sng" algn="ctr">
            <a:solidFill>
              <a:srgbClr val="1CADE4">
                <a:shade val="50000"/>
              </a:srgbClr>
            </a:solidFill>
            <a:prstDash val="solid"/>
          </a:ln>
          <a:effectLst/>
        </p:spPr>
        <p:txBody>
          <a:bodyPr vert="horz" lIns="45720" tIns="45720" rIns="4572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200" b="0" i="0" u="none" strike="noStrike" kern="1200" cap="none" spc="0" normalizeH="0" baseline="0" noProof="0" dirty="0">
                <a:ln>
                  <a:noFill/>
                </a:ln>
                <a:solidFill>
                  <a:prstClr val="white"/>
                </a:solidFill>
                <a:effectLst/>
                <a:uLnTx/>
                <a:uFillTx/>
                <a:latin typeface="Tw Cen MT" panose="020B0602020104020603"/>
                <a:ea typeface="+mn-ea"/>
                <a:cs typeface="+mn-cs"/>
              </a:rPr>
              <a:t>PMU	</a:t>
            </a:r>
            <a:endParaRPr kumimoji="0" lang="en-FM" sz="22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sp>
        <p:nvSpPr>
          <p:cNvPr id="56" name="Content Placeholder 7">
            <a:extLst>
              <a:ext uri="{FF2B5EF4-FFF2-40B4-BE49-F238E27FC236}">
                <a16:creationId xmlns:a16="http://schemas.microsoft.com/office/drawing/2014/main" id="{42BF5865-5CCE-6B7A-E281-813B22252204}"/>
              </a:ext>
            </a:extLst>
          </p:cNvPr>
          <p:cNvSpPr txBox="1">
            <a:spLocks/>
          </p:cNvSpPr>
          <p:nvPr/>
        </p:nvSpPr>
        <p:spPr>
          <a:xfrm>
            <a:off x="8563325" y="4008120"/>
            <a:ext cx="1922462" cy="548641"/>
          </a:xfrm>
          <a:prstGeom prst="rect">
            <a:avLst/>
          </a:prstGeom>
          <a:solidFill>
            <a:srgbClr val="1CADE4"/>
          </a:solidFill>
          <a:ln w="15875" cap="flat" cmpd="sng" algn="ctr">
            <a:solidFill>
              <a:srgbClr val="1CADE4">
                <a:shade val="50000"/>
              </a:srgbClr>
            </a:solidFill>
            <a:prstDash val="solid"/>
          </a:ln>
          <a:effectLst/>
        </p:spPr>
        <p:txBody>
          <a:bodyPr vert="horz" lIns="45720" tIns="45720" rIns="45720" bIns="45720" rtlCol="0" anchor="ct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200" b="0" i="0" u="none" strike="noStrike" kern="1200" cap="none" spc="0" normalizeH="0" baseline="0" noProof="0" dirty="0">
                <a:ln>
                  <a:noFill/>
                </a:ln>
                <a:solidFill>
                  <a:prstClr val="white"/>
                </a:solidFill>
                <a:effectLst/>
                <a:uLnTx/>
                <a:uFillTx/>
                <a:latin typeface="Tw Cen MT" panose="020B0602020104020603"/>
                <a:ea typeface="+mn-ea"/>
                <a:cs typeface="+mn-cs"/>
              </a:rPr>
              <a:t>COMPACT Management	</a:t>
            </a:r>
            <a:endParaRPr kumimoji="0" lang="en-FM" sz="22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57" name="Straight Arrow Connector 56">
            <a:extLst>
              <a:ext uri="{FF2B5EF4-FFF2-40B4-BE49-F238E27FC236}">
                <a16:creationId xmlns:a16="http://schemas.microsoft.com/office/drawing/2014/main" id="{F85C9251-FFBF-D95E-8F44-37C8D2A4401D}"/>
              </a:ext>
            </a:extLst>
          </p:cNvPr>
          <p:cNvCxnSpPr/>
          <p:nvPr/>
        </p:nvCxnSpPr>
        <p:spPr>
          <a:xfrm>
            <a:off x="3501834" y="4282440"/>
            <a:ext cx="933609" cy="0"/>
          </a:xfrm>
          <a:prstGeom prst="straightConnector1">
            <a:avLst/>
          </a:prstGeom>
          <a:noFill/>
          <a:ln w="9525" cap="flat" cmpd="sng" algn="ctr">
            <a:solidFill>
              <a:srgbClr val="1CADE4"/>
            </a:solidFill>
            <a:prstDash val="solid"/>
            <a:headEnd type="triangle"/>
            <a:tailEnd type="triangle"/>
          </a:ln>
          <a:effectLst/>
        </p:spPr>
      </p:cxnSp>
      <p:sp>
        <p:nvSpPr>
          <p:cNvPr id="58" name="Content Placeholder 7">
            <a:extLst>
              <a:ext uri="{FF2B5EF4-FFF2-40B4-BE49-F238E27FC236}">
                <a16:creationId xmlns:a16="http://schemas.microsoft.com/office/drawing/2014/main" id="{E39E6B51-CBF7-EBFD-BD0D-DDDB98D9F354}"/>
              </a:ext>
            </a:extLst>
          </p:cNvPr>
          <p:cNvSpPr txBox="1">
            <a:spLocks/>
          </p:cNvSpPr>
          <p:nvPr/>
        </p:nvSpPr>
        <p:spPr>
          <a:xfrm>
            <a:off x="8563325" y="4587240"/>
            <a:ext cx="1922462" cy="548641"/>
          </a:xfrm>
          <a:prstGeom prst="rect">
            <a:avLst/>
          </a:prstGeom>
          <a:solidFill>
            <a:srgbClr val="1CADE4"/>
          </a:solidFill>
          <a:ln w="15875" cap="flat" cmpd="sng" algn="ctr">
            <a:solidFill>
              <a:srgbClr val="1CADE4">
                <a:shade val="50000"/>
              </a:srgbClr>
            </a:solidFill>
            <a:prstDash val="solid"/>
          </a:ln>
          <a:effectLst/>
        </p:spPr>
        <p:txBody>
          <a:bodyPr vert="horz" lIns="45720" tIns="45720" rIns="45720" bIns="45720" rtlCol="0" anchor="ctr">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lt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200" b="0" i="0" u="none" strike="noStrike" kern="1200" cap="none" spc="0" normalizeH="0" baseline="0" noProof="0" dirty="0">
                <a:ln>
                  <a:noFill/>
                </a:ln>
                <a:solidFill>
                  <a:srgbClr val="FF0000"/>
                </a:solidFill>
                <a:effectLst/>
                <a:uLnTx/>
                <a:uFillTx/>
                <a:latin typeface="Tw Cen MT" panose="020B0602020104020603"/>
                <a:ea typeface="+mn-ea"/>
                <a:cs typeface="+mn-cs"/>
              </a:rPr>
              <a:t>THIRD PARTY REPORTING UNIT</a:t>
            </a:r>
            <a:r>
              <a:rPr kumimoji="0" lang="en-US" sz="2200" b="0" i="0" u="none" strike="noStrike" kern="1200" cap="none" spc="0" normalizeH="0" baseline="0" noProof="0" dirty="0">
                <a:ln>
                  <a:noFill/>
                </a:ln>
                <a:solidFill>
                  <a:prstClr val="white"/>
                </a:solidFill>
                <a:effectLst/>
                <a:uLnTx/>
                <a:uFillTx/>
                <a:latin typeface="Tw Cen MT" panose="020B0602020104020603"/>
                <a:ea typeface="+mn-ea"/>
                <a:cs typeface="+mn-cs"/>
              </a:rPr>
              <a:t>	</a:t>
            </a:r>
            <a:endParaRPr kumimoji="0" lang="en-FM" sz="22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59" name="Straight Arrow Connector 58">
            <a:extLst>
              <a:ext uri="{FF2B5EF4-FFF2-40B4-BE49-F238E27FC236}">
                <a16:creationId xmlns:a16="http://schemas.microsoft.com/office/drawing/2014/main" id="{6217079F-77CD-05C1-C5E8-85A8202954E7}"/>
              </a:ext>
            </a:extLst>
          </p:cNvPr>
          <p:cNvCxnSpPr/>
          <p:nvPr/>
        </p:nvCxnSpPr>
        <p:spPr>
          <a:xfrm>
            <a:off x="7629716" y="4282710"/>
            <a:ext cx="933609" cy="0"/>
          </a:xfrm>
          <a:prstGeom prst="straightConnector1">
            <a:avLst/>
          </a:prstGeom>
          <a:noFill/>
          <a:ln w="9525" cap="flat" cmpd="sng" algn="ctr">
            <a:solidFill>
              <a:srgbClr val="1CADE4"/>
            </a:solidFill>
            <a:prstDash val="solid"/>
            <a:headEnd type="triangle"/>
            <a:tailEnd type="triangle"/>
          </a:ln>
          <a:effectLst/>
        </p:spPr>
      </p:cxnSp>
    </p:spTree>
    <p:extLst>
      <p:ext uri="{BB962C8B-B14F-4D97-AF65-F5344CB8AC3E}">
        <p14:creationId xmlns:p14="http://schemas.microsoft.com/office/powerpoint/2010/main" val="1790624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33" name="Content Placeholder 2">
            <a:extLst>
              <a:ext uri="{FF2B5EF4-FFF2-40B4-BE49-F238E27FC236}">
                <a16:creationId xmlns:a16="http://schemas.microsoft.com/office/drawing/2014/main" id="{590260E1-BE30-D9B0-38F0-473265936F24}"/>
              </a:ext>
            </a:extLst>
          </p:cNvPr>
          <p:cNvSpPr txBox="1">
            <a:spLocks/>
          </p:cNvSpPr>
          <p:nvPr/>
        </p:nvSpPr>
        <p:spPr>
          <a:xfrm>
            <a:off x="711526" y="1968658"/>
            <a:ext cx="10372176" cy="4906652"/>
          </a:xfrm>
          <a:prstGeom prst="rect">
            <a:avLst/>
          </a:prstGeom>
        </p:spPr>
        <p:txBody>
          <a:bodyPr vert="horz" lIns="45720" tIns="45720" rIns="4572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1" i="0" u="none" strike="noStrike" kern="1200" cap="none" spc="0" normalizeH="0" baseline="0" noProof="0" dirty="0">
                <a:ln>
                  <a:noFill/>
                </a:ln>
                <a:solidFill>
                  <a:srgbClr val="C00000"/>
                </a:solidFill>
                <a:effectLst/>
                <a:uLnTx/>
                <a:uFillTx/>
                <a:latin typeface="Tw Cen MT" panose="020B0602020104020603"/>
                <a:ea typeface="+mn-ea"/>
                <a:cs typeface="+mn-cs"/>
              </a:rPr>
              <a:t>Provide support to the development of State workplans</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400" b="1" i="0" u="none" strike="noStrike" kern="1200" cap="none" spc="0" normalizeH="0" baseline="0" noProof="0" dirty="0">
                <a:ln>
                  <a:noFill/>
                </a:ln>
                <a:solidFill>
                  <a:srgbClr val="C00000"/>
                </a:solidFill>
                <a:effectLst/>
                <a:uLnTx/>
                <a:uFillTx/>
                <a:latin typeface="Tw Cen MT" panose="020B0602020104020603"/>
                <a:ea typeface="+mn-ea"/>
                <a:cs typeface="+mn-cs"/>
              </a:rPr>
              <a:t>Package budget proposal</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600" b="1" i="0" u="none" strike="noStrike" kern="1200" cap="none" spc="0" normalizeH="0" baseline="0" noProof="0" dirty="0">
                <a:ln>
                  <a:noFill/>
                </a:ln>
                <a:solidFill>
                  <a:srgbClr val="C00000"/>
                </a:solidFill>
                <a:effectLst/>
                <a:uLnTx/>
                <a:uFillTx/>
                <a:latin typeface="Tw Cen MT" panose="020B0602020104020603"/>
                <a:ea typeface="+mn-ea"/>
                <a:cs typeface="+mn-cs"/>
              </a:rPr>
              <a:t>Capacity Building of state personnel</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1" i="0" u="none" strike="noStrike" kern="1200" cap="none" spc="0" normalizeH="0" baseline="0" noProof="0" dirty="0">
                <a:ln>
                  <a:noFill/>
                </a:ln>
                <a:solidFill>
                  <a:srgbClr val="C00000"/>
                </a:solidFill>
                <a:effectLst/>
                <a:uLnTx/>
                <a:uFillTx/>
                <a:latin typeface="Tw Cen MT" panose="020B0602020104020603"/>
                <a:ea typeface="+mn-ea"/>
                <a:cs typeface="+mn-cs"/>
              </a:rPr>
              <a:t>M&amp;E</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400" b="1" i="0" u="none" strike="noStrike" kern="1200" cap="none" spc="0" normalizeH="0" baseline="0" noProof="0" dirty="0">
                <a:ln>
                  <a:noFill/>
                </a:ln>
                <a:solidFill>
                  <a:srgbClr val="C00000"/>
                </a:solidFill>
                <a:effectLst/>
                <a:uLnTx/>
                <a:uFillTx/>
                <a:latin typeface="Tw Cen MT" panose="020B0602020104020603"/>
                <a:ea typeface="+mn-ea"/>
                <a:cs typeface="+mn-cs"/>
              </a:rPr>
              <a:t>Timely monitoring  </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1" i="0" u="none" strike="noStrike" kern="1200" cap="none" spc="0" normalizeH="0" baseline="0" noProof="0" dirty="0">
                <a:ln>
                  <a:noFill/>
                </a:ln>
                <a:solidFill>
                  <a:srgbClr val="C00000"/>
                </a:solidFill>
                <a:effectLst/>
                <a:uLnTx/>
                <a:uFillTx/>
                <a:latin typeface="Tw Cen MT" panose="020B0602020104020603"/>
                <a:ea typeface="+mn-ea"/>
                <a:cs typeface="+mn-cs"/>
              </a:rPr>
              <a:t>Reporting</a:t>
            </a:r>
            <a:r>
              <a:rPr kumimoji="0" lang="en-US" sz="2200" b="1" i="0" u="none" strike="noStrike" kern="1200" cap="none" spc="0" normalizeH="0" baseline="0" noProof="0" dirty="0">
                <a:ln>
                  <a:noFill/>
                </a:ln>
                <a:solidFill>
                  <a:srgbClr val="C00000"/>
                </a:solidFill>
                <a:effectLst/>
                <a:uLnTx/>
                <a:uFillTx/>
                <a:latin typeface="Tw Cen MT" panose="020B0602020104020603"/>
                <a:ea typeface="+mn-ea"/>
                <a:cs typeface="+mn-cs"/>
              </a:rPr>
              <a:t> </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400" b="1" i="0" u="none" strike="noStrike" kern="1200" cap="none" spc="0" normalizeH="0" baseline="0" noProof="0" dirty="0">
                <a:ln>
                  <a:noFill/>
                </a:ln>
                <a:solidFill>
                  <a:srgbClr val="C00000"/>
                </a:solidFill>
                <a:effectLst/>
                <a:uLnTx/>
                <a:uFillTx/>
                <a:latin typeface="Tw Cen MT" panose="020B0602020104020603"/>
                <a:ea typeface="+mn-ea"/>
                <a:cs typeface="+mn-cs"/>
              </a:rPr>
              <a:t>Quarterly/Annual progress reports</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1" i="0" u="none" strike="noStrike" kern="1200" cap="none" spc="0" normalizeH="0" baseline="0" noProof="0" dirty="0">
                <a:ln>
                  <a:noFill/>
                </a:ln>
                <a:solidFill>
                  <a:srgbClr val="C00000"/>
                </a:solidFill>
                <a:effectLst/>
                <a:uLnTx/>
                <a:uFillTx/>
                <a:latin typeface="Tw Cen MT" panose="020B0602020104020603"/>
                <a:ea typeface="+mn-ea"/>
                <a:cs typeface="+mn-cs"/>
              </a:rPr>
              <a:t>National Alignment  </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600" b="1" i="0" u="none" strike="noStrike" kern="1200" cap="none" spc="0" normalizeH="0" baseline="0" noProof="0" dirty="0">
                <a:ln>
                  <a:noFill/>
                </a:ln>
                <a:solidFill>
                  <a:srgbClr val="C00000"/>
                </a:solidFill>
                <a:effectLst/>
                <a:uLnTx/>
                <a:uFillTx/>
                <a:latin typeface="Tw Cen MT" panose="020B0602020104020603"/>
                <a:ea typeface="+mn-ea"/>
                <a:cs typeface="+mn-cs"/>
              </a:rPr>
              <a:t>Sustainable Development Goals/SDP/State Of Environment Report/Climate Change  Policy/Solid Waste Management Plans</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600" b="1" i="0" u="none" strike="noStrike" kern="1200" cap="none" spc="0" normalizeH="0" baseline="0" noProof="0" dirty="0">
                <a:ln>
                  <a:noFill/>
                </a:ln>
                <a:solidFill>
                  <a:sysClr val="windowText" lastClr="000000"/>
                </a:solidFill>
                <a:effectLst/>
                <a:uLnTx/>
                <a:uFillTx/>
                <a:latin typeface="Tw Cen MT" panose="020B0602020104020603"/>
                <a:ea typeface="+mn-ea"/>
                <a:cs typeface="+mn-cs"/>
              </a:rPr>
              <a:t>Global Environment Facility, Green Climate Fund, Adaptation Fund, Other donors</a:t>
            </a: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endParaRPr kumimoji="0" lang="en-US" sz="1800" b="1"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a:p>
            <a:pPr marL="265176" marR="0" lvl="1" indent="-137160" algn="l" defTabSz="914400" rtl="0" eaLnBrk="1" fontAlgn="auto" latinLnBrk="0" hangingPunct="1">
              <a:lnSpc>
                <a:spcPct val="90000"/>
              </a:lnSpc>
              <a:spcBef>
                <a:spcPts val="200"/>
              </a:spcBef>
              <a:spcAft>
                <a:spcPts val="400"/>
              </a:spcAft>
              <a:buClr>
                <a:srgbClr val="1CADE4"/>
              </a:buClr>
              <a:buSzTx/>
              <a:buFont typeface="Wingdings 3" pitchFamily="18" charset="2"/>
              <a:buChar char=""/>
              <a:tabLst/>
              <a:defRPr/>
            </a:pPr>
            <a:r>
              <a:rPr kumimoji="0" lang="en-US" sz="2800" b="1" i="0" u="none" strike="noStrike" kern="1200" cap="none" spc="0" normalizeH="0" baseline="0" noProof="0" dirty="0">
                <a:ln>
                  <a:noFill/>
                </a:ln>
                <a:solidFill>
                  <a:srgbClr val="FF0000"/>
                </a:solidFill>
                <a:effectLst/>
                <a:uLnTx/>
                <a:uFillTx/>
                <a:latin typeface="Tw Cen MT" panose="020B0602020104020603"/>
                <a:ea typeface="+mn-ea"/>
                <a:cs typeface="+mn-cs"/>
              </a:rPr>
              <a:t>Unit can expand or dissolve depending on the need as implementation progressed</a:t>
            </a:r>
            <a:endParaRPr kumimoji="0" lang="en-FM" sz="2800" b="1" i="0" u="none" strike="noStrike" kern="1200" cap="none" spc="0" normalizeH="0" baseline="0" noProof="0" dirty="0">
              <a:ln>
                <a:noFill/>
              </a:ln>
              <a:solidFill>
                <a:srgbClr val="FF0000"/>
              </a:solidFill>
              <a:effectLst/>
              <a:uLnTx/>
              <a:uFillTx/>
              <a:latin typeface="Tw Cen MT" panose="020B0602020104020603"/>
              <a:ea typeface="+mn-ea"/>
              <a:cs typeface="+mn-cs"/>
            </a:endParaRPr>
          </a:p>
        </p:txBody>
      </p:sp>
      <p:sp>
        <p:nvSpPr>
          <p:cNvPr id="34" name="Title 1">
            <a:extLst>
              <a:ext uri="{FF2B5EF4-FFF2-40B4-BE49-F238E27FC236}">
                <a16:creationId xmlns:a16="http://schemas.microsoft.com/office/drawing/2014/main" id="{6EB3C74E-A3B0-DF8E-20BC-9CF35B1571BC}"/>
              </a:ext>
            </a:extLst>
          </p:cNvPr>
          <p:cNvSpPr txBox="1">
            <a:spLocks/>
          </p:cNvSpPr>
          <p:nvPr/>
        </p:nvSpPr>
        <p:spPr>
          <a:xfrm>
            <a:off x="696806" y="650226"/>
            <a:ext cx="9720072"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4800" b="0" i="0" u="none" strike="noStrike" kern="1200" cap="all" spc="100" normalizeH="0" baseline="0" noProof="0" dirty="0">
                <a:ln>
                  <a:noFill/>
                </a:ln>
                <a:solidFill>
                  <a:srgbClr val="C00000"/>
                </a:solidFill>
                <a:effectLst/>
                <a:uLnTx/>
                <a:uFillTx/>
                <a:latin typeface="Tw Cen MT Condensed" panose="020B0606020104020203"/>
                <a:ea typeface="+mj-ea"/>
                <a:cs typeface="+mj-cs"/>
              </a:rPr>
              <a:t>Main Functions of the Coordination unit</a:t>
            </a:r>
            <a:endParaRPr kumimoji="0" lang="en-FM" sz="4800" b="0" i="0" u="none" strike="noStrike" kern="1200" cap="all" spc="100" normalizeH="0" baseline="0" noProof="0" dirty="0">
              <a:ln>
                <a:noFill/>
              </a:ln>
              <a:solidFill>
                <a:sysClr val="windowText" lastClr="000000">
                  <a:lumMod val="95000"/>
                  <a:lumOff val="5000"/>
                </a:sysClr>
              </a:solidFill>
              <a:effectLst/>
              <a:uLnTx/>
              <a:uFillTx/>
              <a:latin typeface="Tw Cen MT Condensed" panose="020B0606020104020203"/>
              <a:ea typeface="+mj-ea"/>
              <a:cs typeface="+mj-cs"/>
            </a:endParaRPr>
          </a:p>
        </p:txBody>
      </p:sp>
    </p:spTree>
    <p:extLst>
      <p:ext uri="{BB962C8B-B14F-4D97-AF65-F5344CB8AC3E}">
        <p14:creationId xmlns:p14="http://schemas.microsoft.com/office/powerpoint/2010/main" val="1484366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316</Words>
  <Application>Microsoft Macintosh PowerPoint</Application>
  <PresentationFormat>Widescreen</PresentationFormat>
  <Paragraphs>40</Paragraphs>
  <Slides>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Arial Black</vt:lpstr>
      <vt:lpstr>Calibri</vt:lpstr>
      <vt:lpstr>Calibri Light</vt:lpstr>
      <vt:lpstr>Tw Cen MT</vt:lpstr>
      <vt:lpstr>Tw Cen MT Condensed</vt:lpstr>
      <vt:lpstr>Wingdings 3</vt:lpstr>
      <vt:lpstr>Office Theme</vt:lpstr>
      <vt:lpstr>3rd Joint Environment and Risk Management Platform</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20</cp:revision>
  <dcterms:created xsi:type="dcterms:W3CDTF">2023-08-01T02:39:00Z</dcterms:created>
  <dcterms:modified xsi:type="dcterms:W3CDTF">2023-08-27T09:46:51Z</dcterms:modified>
</cp:coreProperties>
</file>