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0" r:id="rId3"/>
    <p:sldId id="265" r:id="rId4"/>
    <p:sldId id="261" r:id="rId5"/>
    <p:sldId id="256" r:id="rId6"/>
    <p:sldId id="258" r:id="rId7"/>
    <p:sldId id="264" r:id="rId8"/>
    <p:sldId id="262" r:id="rId9"/>
    <p:sldId id="266" r:id="rId10"/>
    <p:sldId id="268" r:id="rId11"/>
    <p:sldId id="267" r:id="rId12"/>
    <p:sldId id="269" r:id="rId13"/>
  </p:sldIdLst>
  <p:sldSz cx="12192000" cy="6858000"/>
  <p:notesSz cx="6858000" cy="9144000"/>
  <p:defaultText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592"/>
    <p:restoredTop sz="94729"/>
  </p:normalViewPr>
  <p:slideViewPr>
    <p:cSldViewPr snapToGrid="0">
      <p:cViewPr varScale="1">
        <p:scale>
          <a:sx n="99" d="100"/>
          <a:sy n="99" d="100"/>
        </p:scale>
        <p:origin x="20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M"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en-FM" smtClean="0"/>
              <a:t>8/29/23</a:t>
            </a:fld>
            <a:endParaRPr lang="en-FM"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M"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M"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en-FM" smtClean="0"/>
              <a:t>‹#›</a:t>
            </a:fld>
            <a:endParaRPr lang="en-FM"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5</a:t>
            </a:fld>
            <a:endParaRPr lang="en-FM"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12</a:t>
            </a:fld>
            <a:endParaRPr lang="x-none" dirty="0"/>
          </a:p>
        </p:txBody>
      </p:sp>
    </p:spTree>
    <p:extLst>
      <p:ext uri="{BB962C8B-B14F-4D97-AF65-F5344CB8AC3E}">
        <p14:creationId xmlns:p14="http://schemas.microsoft.com/office/powerpoint/2010/main" val="30120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FM"/>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FM"/>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FM"/>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en-FM"/>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en-FM"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en-FM"/>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en-FM"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en-FM"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M"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en-FM" smtClean="0"/>
              <a:t>8/29/23</a:t>
            </a:fld>
            <a:endParaRPr lang="en-FM"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M"/>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en-FM" smtClean="0"/>
              <a:t>8/29/23</a:t>
            </a:fld>
            <a:endParaRPr lang="en-FM"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M"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en-FM" smtClean="0"/>
              <a:t>‹#›</a:t>
            </a:fld>
            <a:endParaRPr lang="en-FM"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jp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en-FM"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en-FM"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en-FM"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en-FM"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0" y="2622764"/>
            <a:ext cx="12192000" cy="523220"/>
          </a:xfrm>
          <a:prstGeom prst="rect">
            <a:avLst/>
          </a:prstGeom>
          <a:noFill/>
        </p:spPr>
        <p:txBody>
          <a:bodyPr wrap="square" rtlCol="0">
            <a:spAutoFit/>
          </a:bodyPr>
          <a:lstStyle/>
          <a:p>
            <a:pPr algn="ctr"/>
            <a:r>
              <a:rPr lang="en-US" sz="2800" b="1" dirty="0">
                <a:solidFill>
                  <a:srgbClr val="006AA8"/>
                </a:solidFill>
              </a:rPr>
              <a:t>5</a:t>
            </a:r>
            <a:r>
              <a:rPr lang="en-US" sz="2600" b="1" dirty="0">
                <a:solidFill>
                  <a:srgbClr val="006AA8"/>
                </a:solidFill>
              </a:rPr>
              <a:t>.1 ENVIRONMENT SECTOR GRANT &amp; DISASTER ASSISTANCE AND EMERGENCY FUND </a:t>
            </a:r>
          </a:p>
        </p:txBody>
      </p:sp>
      <p:sp>
        <p:nvSpPr>
          <p:cNvPr id="6" name="TextBox 5">
            <a:extLst>
              <a:ext uri="{FF2B5EF4-FFF2-40B4-BE49-F238E27FC236}">
                <a16:creationId xmlns:a16="http://schemas.microsoft.com/office/drawing/2014/main" id="{FD8EA91B-003E-DA80-9EF2-978DF3236EE1}"/>
              </a:ext>
            </a:extLst>
          </p:cNvPr>
          <p:cNvSpPr txBox="1"/>
          <p:nvPr/>
        </p:nvSpPr>
        <p:spPr>
          <a:xfrm>
            <a:off x="121137" y="3145727"/>
            <a:ext cx="12192000" cy="523220"/>
          </a:xfrm>
          <a:prstGeom prst="rect">
            <a:avLst/>
          </a:prstGeom>
          <a:noFill/>
        </p:spPr>
        <p:txBody>
          <a:bodyPr wrap="square" rtlCol="0">
            <a:spAutoFit/>
          </a:bodyPr>
          <a:lstStyle/>
          <a:p>
            <a:pPr algn="ctr"/>
            <a:r>
              <a:rPr lang="en-US" sz="2800" b="1" dirty="0" err="1">
                <a:solidFill>
                  <a:srgbClr val="006AA8"/>
                </a:solidFill>
              </a:rPr>
              <a:t>Asterio</a:t>
            </a:r>
            <a:r>
              <a:rPr lang="en-US" sz="2800" b="1" dirty="0">
                <a:solidFill>
                  <a:srgbClr val="006AA8"/>
                </a:solidFill>
              </a:rPr>
              <a:t> </a:t>
            </a:r>
            <a:r>
              <a:rPr lang="en-US" sz="2800" b="1" dirty="0" err="1">
                <a:solidFill>
                  <a:srgbClr val="006AA8"/>
                </a:solidFill>
              </a:rPr>
              <a:t>Takesy</a:t>
            </a:r>
            <a:r>
              <a:rPr lang="en-US" sz="2800" b="1" dirty="0">
                <a:solidFill>
                  <a:srgbClr val="006AA8"/>
                </a:solidFill>
              </a:rPr>
              <a:t>, Chairman, JCRP</a:t>
            </a:r>
            <a:endParaRPr lang="en-US" sz="2600" b="1" dirty="0">
              <a:solidFill>
                <a:srgbClr val="006AA8"/>
              </a:solidFill>
            </a:endParaRPr>
          </a:p>
        </p:txBody>
      </p:sp>
    </p:spTree>
    <p:extLst>
      <p:ext uri="{BB962C8B-B14F-4D97-AF65-F5344CB8AC3E}">
        <p14:creationId xmlns:p14="http://schemas.microsoft.com/office/powerpoint/2010/main" val="2607128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pPr marL="0" indent="0">
              <a:buNone/>
            </a:pPr>
            <a:r>
              <a:rPr lang="en-US" sz="3200" b="1" dirty="0">
                <a:effectLst/>
                <a:latin typeface="Calibri" panose="020F0502020204030204" pitchFamily="34" charset="0"/>
              </a:rPr>
              <a:t>Next Steps</a:t>
            </a:r>
          </a:p>
          <a:p>
            <a:pPr lvl="1"/>
            <a:r>
              <a:rPr lang="en-US" dirty="0">
                <a:effectLst/>
                <a:latin typeface="Calibri" panose="020F0502020204030204" pitchFamily="34" charset="0"/>
              </a:rPr>
              <a:t>(NOTE – this will need to be expanded by DECEM and others in the FSM environment sector based on implementation plans and </a:t>
            </a:r>
            <a:r>
              <a:rPr lang="en-US" dirty="0">
                <a:latin typeface="Calibri" panose="020F0502020204030204" pitchFamily="34" charset="0"/>
              </a:rPr>
              <a:t>FSM institutional arrangements</a:t>
            </a:r>
            <a:r>
              <a:rPr lang="en-US" dirty="0">
                <a:effectLst/>
                <a:latin typeface="Calibri" panose="020F0502020204030204" pitchFamily="34" charset="0"/>
              </a:rPr>
              <a:t>). </a:t>
            </a:r>
            <a:endParaRPr lang="en-US" sz="1600" dirty="0">
              <a:effectLst/>
            </a:endParaRPr>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3490812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fontScale="92500" lnSpcReduction="20000"/>
          </a:bodyPr>
          <a:lstStyle/>
          <a:p>
            <a:pPr marL="0" indent="0">
              <a:buNone/>
            </a:pPr>
            <a:r>
              <a:rPr lang="en-US" sz="3200" b="1" dirty="0">
                <a:effectLst/>
                <a:latin typeface="Calibri" panose="020F0502020204030204" pitchFamily="34" charset="0"/>
              </a:rPr>
              <a:t>Final Thoughts from JCRP Perspective </a:t>
            </a:r>
          </a:p>
          <a:p>
            <a:pPr marL="0" indent="0">
              <a:buNone/>
            </a:pPr>
            <a:r>
              <a:rPr lang="en-US" sz="3200" dirty="0">
                <a:latin typeface="Calibri" panose="020F0502020204030204" pitchFamily="34" charset="0"/>
              </a:rPr>
              <a:t>To summarize:</a:t>
            </a:r>
          </a:p>
          <a:p>
            <a:pPr lvl="1"/>
            <a:r>
              <a:rPr lang="en-US" dirty="0">
                <a:latin typeface="Calibri" panose="020F0502020204030204" pitchFamily="34" charset="0"/>
              </a:rPr>
              <a:t>More funds are expected to be available once U.S. Congress approves the Compact updates.  </a:t>
            </a:r>
          </a:p>
          <a:p>
            <a:pPr lvl="1"/>
            <a:r>
              <a:rPr lang="en-US" dirty="0">
                <a:latin typeface="Calibri" panose="020F0502020204030204" pitchFamily="34" charset="0"/>
              </a:rPr>
              <a:t>This means potentially much more funding for environment sector. </a:t>
            </a:r>
          </a:p>
          <a:p>
            <a:pPr lvl="1"/>
            <a:r>
              <a:rPr lang="en-US" dirty="0">
                <a:effectLst/>
                <a:latin typeface="Calibri" panose="020F0502020204030204" pitchFamily="34" charset="0"/>
              </a:rPr>
              <a:t>Definitions of the secto</a:t>
            </a:r>
            <a:r>
              <a:rPr lang="en-US" dirty="0">
                <a:latin typeface="Calibri" panose="020F0502020204030204" pitchFamily="34" charset="0"/>
              </a:rPr>
              <a:t>r </a:t>
            </a:r>
            <a:r>
              <a:rPr lang="en-US" dirty="0">
                <a:effectLst/>
                <a:latin typeface="Calibri" panose="020F0502020204030204" pitchFamily="34" charset="0"/>
              </a:rPr>
              <a:t>are flexible under the 2023 Amended Compact and the 2023 Fiscal Procedures Agreement</a:t>
            </a:r>
          </a:p>
          <a:p>
            <a:pPr lvl="1"/>
            <a:r>
              <a:rPr lang="en-US" dirty="0">
                <a:effectLst/>
                <a:latin typeface="Calibri" panose="020F0502020204030204" pitchFamily="34" charset="0"/>
              </a:rPr>
              <a:t>Planning is essential, the sooner the better, to be able to take advantage of the opportunities that will likely  be available.   </a:t>
            </a:r>
          </a:p>
          <a:p>
            <a:pPr lvl="1"/>
            <a:r>
              <a:rPr lang="en-US" dirty="0">
                <a:effectLst/>
                <a:latin typeface="Calibri" panose="020F0502020204030204" pitchFamily="34" charset="0"/>
              </a:rPr>
              <a:t>Funding in the environmental sector must be consistent with “multi-year objectives” as specified in the FSM Strategic Development Plan (SDP) and uses be detailed in the FSM’s Annual Implementation plans.</a:t>
            </a:r>
          </a:p>
          <a:p>
            <a:pPr lvl="1"/>
            <a:r>
              <a:rPr lang="en-US" dirty="0">
                <a:latin typeface="Calibri" panose="020F0502020204030204" pitchFamily="34" charset="0"/>
              </a:rPr>
              <a:t>Greater emphasis will be placed on the quality and timeliness of reporting.  Failure to provide these reports meaningful and timely reports may lead to U.S. denials of allocations. </a:t>
            </a:r>
            <a:endParaRPr lang="en-US" sz="1600" dirty="0">
              <a:effectLst/>
            </a:endParaRPr>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3535150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33" name="TextBox 32">
            <a:extLst>
              <a:ext uri="{FF2B5EF4-FFF2-40B4-BE49-F238E27FC236}">
                <a16:creationId xmlns:a16="http://schemas.microsoft.com/office/drawing/2014/main" id="{D0902558-F1E4-C6E5-81B6-734B87708ACB}"/>
              </a:ext>
            </a:extLst>
          </p:cNvPr>
          <p:cNvSpPr txBox="1"/>
          <p:nvPr/>
        </p:nvSpPr>
        <p:spPr>
          <a:xfrm>
            <a:off x="2255635" y="2535674"/>
            <a:ext cx="8103648" cy="2477601"/>
          </a:xfrm>
          <a:prstGeom prst="rect">
            <a:avLst/>
          </a:prstGeom>
          <a:noFill/>
        </p:spPr>
        <p:txBody>
          <a:bodyPr wrap="square">
            <a:spAutoFit/>
          </a:bodyPr>
          <a:lstStyle/>
          <a:p>
            <a:pPr algn="ctr"/>
            <a:r>
              <a:rPr lang="en-US" sz="6000" dirty="0"/>
              <a:t>Thank you!</a:t>
            </a:r>
          </a:p>
          <a:p>
            <a:pPr algn="ctr"/>
            <a:endParaRPr lang="en-US" sz="3500" dirty="0"/>
          </a:p>
          <a:p>
            <a:pPr algn="ctr"/>
            <a:r>
              <a:rPr lang="en-US" sz="6000" dirty="0"/>
              <a:t>Questions/Comments?</a:t>
            </a:r>
            <a:r>
              <a:rPr lang="en-US" dirty="0"/>
              <a:t> </a:t>
            </a:r>
          </a:p>
        </p:txBody>
      </p:sp>
    </p:spTree>
    <p:extLst>
      <p:ext uri="{BB962C8B-B14F-4D97-AF65-F5344CB8AC3E}">
        <p14:creationId xmlns:p14="http://schemas.microsoft.com/office/powerpoint/2010/main" val="2354510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fontScale="92500"/>
          </a:bodyPr>
          <a:lstStyle/>
          <a:p>
            <a:pPr marL="0" indent="0">
              <a:buNone/>
            </a:pPr>
            <a:r>
              <a:rPr lang="en-US" sz="3200" b="1" dirty="0">
                <a:effectLst/>
                <a:latin typeface="Calibri" panose="020F0502020204030204" pitchFamily="34" charset="0"/>
              </a:rPr>
              <a:t>Outcomes of the Compact Negotiations for Environment Sector </a:t>
            </a:r>
            <a:endParaRPr lang="en-US" dirty="0"/>
          </a:p>
          <a:p>
            <a:pPr lvl="1">
              <a:lnSpc>
                <a:spcPct val="120000"/>
              </a:lnSpc>
            </a:pPr>
            <a:r>
              <a:rPr lang="en-US" sz="2400" dirty="0">
                <a:effectLst/>
                <a:latin typeface="Calibri" panose="020F0502020204030204" pitchFamily="34" charset="0"/>
              </a:rPr>
              <a:t>More money for FSM overall annually:  Sector grants in total will increase from around $83M in FY 2023 to $140M/year if U.S. Congress approves the higher amounts.  The total U.S. sector assistance in FY 2023 is approximately $96M, including Supplemental Education Grants.  </a:t>
            </a:r>
          </a:p>
          <a:p>
            <a:pPr lvl="1">
              <a:lnSpc>
                <a:spcPct val="120000"/>
              </a:lnSpc>
            </a:pPr>
            <a:r>
              <a:rPr lang="en-US" sz="2400" dirty="0">
                <a:effectLst/>
                <a:latin typeface="Calibri" panose="020F0502020204030204" pitchFamily="34" charset="0"/>
              </a:rPr>
              <a:t>FSM has already approved the updated Compact and other agreements.  </a:t>
            </a:r>
          </a:p>
          <a:p>
            <a:pPr lvl="1">
              <a:lnSpc>
                <a:spcPct val="120000"/>
              </a:lnSpc>
            </a:pPr>
            <a:r>
              <a:rPr lang="en-US" sz="2400" dirty="0">
                <a:effectLst/>
                <a:latin typeface="Calibri" panose="020F0502020204030204" pitchFamily="34" charset="0"/>
              </a:rPr>
              <a:t>Updated Fiscal Procedures Agreement – Greater deference to FSM in key areas but FSM needs to provide detailed strategic multi-year planning and clear annual implementation plans</a:t>
            </a:r>
          </a:p>
          <a:p>
            <a:pPr lvl="1">
              <a:lnSpc>
                <a:spcPct val="120000"/>
              </a:lnSpc>
            </a:pPr>
            <a:r>
              <a:rPr lang="en-US" sz="2400" dirty="0">
                <a:latin typeface="Calibri" panose="020F0502020204030204" pitchFamily="34" charset="0"/>
              </a:rPr>
              <a:t>In addition to detailed advance planning documents, FSM will need to provide timely financial and performance reports showing the actual use of funds </a:t>
            </a:r>
            <a:r>
              <a:rPr lang="en-US" sz="2400" dirty="0">
                <a:effectLst/>
                <a:latin typeface="Calibri" panose="020F0502020204030204" pitchFamily="34" charset="0"/>
              </a:rPr>
              <a:t>in each sector </a:t>
            </a:r>
          </a:p>
          <a:p>
            <a:pPr lvl="1">
              <a:lnSpc>
                <a:spcPct val="120000"/>
              </a:lnSpc>
            </a:pPr>
            <a:r>
              <a:rPr lang="en-US" sz="2400" dirty="0">
                <a:latin typeface="Calibri" panose="020F0502020204030204" pitchFamily="34" charset="0"/>
              </a:rPr>
              <a:t>Bottom line – more opportunities with additional resources, but substantial planning will be required, along with reports on how funds are used.  </a:t>
            </a:r>
            <a:endParaRPr lang="en-US" sz="2400" dirty="0">
              <a:effectLst/>
              <a:latin typeface="Calibri" panose="020F0502020204030204" pitchFamily="34" charset="0"/>
            </a:endParaRPr>
          </a:p>
          <a:p>
            <a:pPr marL="457200" lvl="1" indent="0">
              <a:buNone/>
            </a:pPr>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790624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a:bodyPr>
          <a:lstStyle/>
          <a:p>
            <a:pPr marL="0" indent="0">
              <a:buNone/>
            </a:pPr>
            <a:r>
              <a:rPr lang="en-US" sz="3200" b="1" dirty="0">
                <a:effectLst/>
                <a:latin typeface="Calibri" panose="020F0502020204030204" pitchFamily="34" charset="0"/>
              </a:rPr>
              <a:t>Additional Thoughts on Opportunities and Challenges</a:t>
            </a:r>
            <a:endParaRPr lang="en-US" dirty="0"/>
          </a:p>
          <a:p>
            <a:pPr lvl="1"/>
            <a:r>
              <a:rPr lang="en-US" sz="2400" dirty="0">
                <a:effectLst/>
                <a:latin typeface="Calibri" panose="020F0502020204030204" pitchFamily="34" charset="0"/>
              </a:rPr>
              <a:t>The need for more resources in the environmental sector played a big role in the Compact talks and contributed to the larger annual figure.  </a:t>
            </a:r>
          </a:p>
          <a:p>
            <a:pPr lvl="1"/>
            <a:r>
              <a:rPr lang="en-US" sz="2400" dirty="0">
                <a:effectLst/>
                <a:latin typeface="Calibri" panose="020F0502020204030204" pitchFamily="34" charset="0"/>
              </a:rPr>
              <a:t>The U.S. Congress has not yet approved the increased funding, but </a:t>
            </a:r>
            <a:r>
              <a:rPr lang="en-US" sz="2400" dirty="0">
                <a:latin typeface="Calibri" panose="020F0502020204030204" pitchFamily="34" charset="0"/>
              </a:rPr>
              <a:t>our Washington team is monitoring progress and advocating for a timely and successful conclusion.  </a:t>
            </a:r>
          </a:p>
          <a:p>
            <a:pPr lvl="1"/>
            <a:r>
              <a:rPr lang="en-US" sz="2400" dirty="0">
                <a:latin typeface="Calibri" panose="020F0502020204030204" pitchFamily="34" charset="0"/>
              </a:rPr>
              <a:t>There will of course be discussions now within the FSM Government on how to allocate the funds among the many needs of the Nation:  Environment, Health, Education, Infrastructure.  There are many important priorities.</a:t>
            </a:r>
          </a:p>
          <a:p>
            <a:pPr lvl="1"/>
            <a:r>
              <a:rPr lang="en-US" sz="2400" dirty="0">
                <a:latin typeface="Calibri" panose="020F0502020204030204" pitchFamily="34" charset="0"/>
              </a:rPr>
              <a:t>The environment sector has historically not received much funding, but the time is now for comprehensive planning for use of funds will need to happen at all government levels – national, state and municipal. </a:t>
            </a:r>
          </a:p>
        </p:txBody>
      </p:sp>
      <p:pic>
        <p:nvPicPr>
          <p:cNvPr id="5" name="Picture 4">
            <a:extLst>
              <a:ext uri="{FF2B5EF4-FFF2-40B4-BE49-F238E27FC236}">
                <a16:creationId xmlns:a16="http://schemas.microsoft.com/office/drawing/2014/main" id="{6A1F2635-D00A-520F-A5DA-AEB20EF4ECE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3516038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pPr marL="0" indent="0">
              <a:buNone/>
            </a:pPr>
            <a:r>
              <a:rPr lang="en-US" sz="3200" b="1" dirty="0">
                <a:effectLst/>
                <a:latin typeface="Calibri" panose="020F0502020204030204" pitchFamily="34" charset="0"/>
              </a:rPr>
              <a:t>Environment Sector Grant – Note on Past Practice</a:t>
            </a:r>
            <a:endParaRPr lang="en-US" dirty="0"/>
          </a:p>
          <a:p>
            <a:r>
              <a:rPr lang="en-US" sz="2000" dirty="0">
                <a:latin typeface="Calibri" panose="020F0502020204030204" pitchFamily="34" charset="0"/>
              </a:rPr>
              <a:t>To underline the changes – there will be more assistance overall and hopefully a totally different dynamic with the United States.  </a:t>
            </a:r>
          </a:p>
          <a:p>
            <a:pPr lvl="1"/>
            <a:r>
              <a:rPr lang="en-US" sz="2000" dirty="0">
                <a:latin typeface="Calibri" panose="020F0502020204030204" pitchFamily="34" charset="0"/>
              </a:rPr>
              <a:t>Under the 2003 Amended Compact, allowable uses of Compact sector grants were open-ended, but in practice saw only smaller (&lt; $1 million), one-off projects funded by JEMCO.</a:t>
            </a:r>
          </a:p>
          <a:p>
            <a:pPr lvl="1"/>
            <a:r>
              <a:rPr lang="en-US" sz="2000" dirty="0">
                <a:latin typeface="Calibri" panose="020F0502020204030204" pitchFamily="34" charset="0"/>
              </a:rPr>
              <a:t>Most of these projects were coordinated by the FSM National Government.  There will be more opportunities for state-level initiatives </a:t>
            </a:r>
          </a:p>
          <a:p>
            <a:pPr lvl="1"/>
            <a:r>
              <a:rPr lang="en-US" sz="2000" dirty="0">
                <a:latin typeface="Calibri" panose="020F0502020204030204" pitchFamily="34" charset="0"/>
              </a:rPr>
              <a:t>Prohibition on sector grant funding of operations costs and recurring expenses limited integration of sector into broader FSM environmental planning and limited support at the state and local levels. This should be improved under the new FPA.  </a:t>
            </a:r>
          </a:p>
          <a:p>
            <a:pPr lvl="1"/>
            <a:r>
              <a:rPr lang="en-US" sz="2000" dirty="0">
                <a:latin typeface="Calibri" panose="020F0502020204030204" pitchFamily="34" charset="0"/>
              </a:rPr>
              <a:t>Participation of local FSM non-governmental actors was limited and more collaboration seems likely with proper planning.  </a:t>
            </a:r>
          </a:p>
        </p:txBody>
      </p:sp>
      <p:pic>
        <p:nvPicPr>
          <p:cNvPr id="5" name="Picture 4">
            <a:extLst>
              <a:ext uri="{FF2B5EF4-FFF2-40B4-BE49-F238E27FC236}">
                <a16:creationId xmlns:a16="http://schemas.microsoft.com/office/drawing/2014/main" id="{8617DEED-9E5A-0E21-5446-633122B11A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484366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215729"/>
            <a:ext cx="10439433" cy="4829716"/>
          </a:xfrm>
          <a:solidFill>
            <a:schemeClr val="bg1"/>
          </a:solidFill>
        </p:spPr>
        <p:txBody>
          <a:bodyPr>
            <a:normAutofit/>
          </a:bodyPr>
          <a:lstStyle/>
          <a:p>
            <a:pPr marL="0" indent="0">
              <a:buNone/>
            </a:pPr>
            <a:r>
              <a:rPr lang="en-US" sz="3200" b="1" dirty="0">
                <a:effectLst/>
                <a:latin typeface="Calibri" panose="020F0502020204030204" pitchFamily="34" charset="0"/>
              </a:rPr>
              <a:t>Environment Sector Grant – Goals</a:t>
            </a:r>
            <a:endParaRPr lang="en-US" dirty="0"/>
          </a:p>
          <a:p>
            <a:r>
              <a:rPr lang="en-US" sz="2600" dirty="0"/>
              <a:t>Section 261(a)(5) of the 2023 Amended Compact maintains the environment sector grant and specifies its purpose as:</a:t>
            </a:r>
          </a:p>
          <a:p>
            <a:pPr lvl="1"/>
            <a:r>
              <a:rPr lang="en-US" sz="1900" dirty="0">
                <a:effectLst/>
                <a:cs typeface="Courier New" panose="02070309020205020404" pitchFamily="49" charset="0"/>
              </a:rPr>
              <a:t>[T]o increase environmental protection; conserve and achieve sustainable use of natural resources; address climate change; and engage in environmental infrastructure planning, design, construction, and operation.</a:t>
            </a:r>
          </a:p>
          <a:p>
            <a:r>
              <a:rPr lang="en-US" sz="2400" dirty="0"/>
              <a:t>Article II(2)(d) of the 2023 Fiscal Procedures Agreement elaborates on the sector:</a:t>
            </a:r>
          </a:p>
          <a:p>
            <a:pPr lvl="1"/>
            <a:r>
              <a:rPr lang="en-US" sz="1900" dirty="0">
                <a:effectLst/>
                <a:cs typeface="Courier New" panose="02070309020205020404" pitchFamily="49" charset="0"/>
              </a:rPr>
              <a:t>Support measures or activities to further a particular long-term objective of the Government of the Federated States of Micronesia to protect the Federated States of Micronesia’s land and marine environment and to conserve and achieve sustainable use of its natural resources. </a:t>
            </a:r>
          </a:p>
          <a:p>
            <a:pPr lvl="1"/>
            <a:endParaRPr lang="en-US" dirty="0"/>
          </a:p>
          <a:p>
            <a:pPr marL="457200" lvl="1" indent="0">
              <a:buNone/>
            </a:pPr>
            <a:endParaRPr lang="en-FM"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941281"/>
            <a:ext cx="11764075" cy="5505833"/>
          </a:xfrm>
        </p:spPr>
        <p:txBody>
          <a:bodyPr>
            <a:normAutofit lnSpcReduction="10000"/>
          </a:bodyPr>
          <a:lstStyle/>
          <a:p>
            <a:pPr marL="0" indent="0">
              <a:buNone/>
            </a:pPr>
            <a:r>
              <a:rPr lang="en-US" sz="3200" b="1" dirty="0">
                <a:effectLst/>
                <a:latin typeface="Calibri" panose="020F0502020204030204" pitchFamily="34" charset="0"/>
              </a:rPr>
              <a:t>Environment Sector Grant – Goals</a:t>
            </a:r>
            <a:endParaRPr lang="en-US" dirty="0"/>
          </a:p>
          <a:p>
            <a:pPr marL="457200" lvl="1" indent="0">
              <a:buNone/>
            </a:pPr>
            <a:r>
              <a:rPr lang="en-US" sz="2000" dirty="0"/>
              <a:t>Article II(2)(d) of the 2023 Fiscal Procedures Agreement elaborates on the potential uses of funding in the sector:</a:t>
            </a:r>
          </a:p>
          <a:p>
            <a:pPr lvl="2"/>
            <a:endParaRPr lang="en-US" sz="2000" dirty="0">
              <a:effectLst/>
              <a:cs typeface="Courier New" panose="02070309020205020404" pitchFamily="49" charset="0"/>
            </a:endParaRPr>
          </a:p>
          <a:p>
            <a:pPr lvl="2"/>
            <a:r>
              <a:rPr lang="en-US" sz="2000" dirty="0">
                <a:effectLst/>
                <a:cs typeface="Courier New" panose="02070309020205020404" pitchFamily="49" charset="0"/>
              </a:rPr>
              <a:t>the ongoing development, adoption, and enforcement of policies, laws, and regulations in pursuit of the above stated goals; </a:t>
            </a:r>
          </a:p>
          <a:p>
            <a:pPr lvl="2"/>
            <a:r>
              <a:rPr lang="en-US" sz="2000" dirty="0">
                <a:effectLst/>
                <a:cs typeface="Courier New" panose="02070309020205020404" pitchFamily="49" charset="0"/>
              </a:rPr>
              <a:t>the reduction and prevention of environmental degradation and all forms of environmental pollution; </a:t>
            </a:r>
          </a:p>
          <a:p>
            <a:pPr lvl="2"/>
            <a:r>
              <a:rPr lang="en-US" sz="2000" dirty="0">
                <a:effectLst/>
                <a:cs typeface="Courier New" panose="02070309020205020404" pitchFamily="49" charset="0"/>
              </a:rPr>
              <a:t>adaptation to climate change; </a:t>
            </a:r>
          </a:p>
          <a:p>
            <a:pPr lvl="2"/>
            <a:r>
              <a:rPr lang="en-US" sz="2000" dirty="0">
                <a:effectLst/>
                <a:cs typeface="Courier New" panose="02070309020205020404" pitchFamily="49" charset="0"/>
              </a:rPr>
              <a:t>the protection of biological diversity, including the assurance of adequate legal and international treaty safeguards relating to the protection of botanical and other </a:t>
            </a:r>
            <a:r>
              <a:rPr lang="en-US" sz="2000" dirty="0" err="1">
                <a:effectLst/>
                <a:cs typeface="Courier New" panose="02070309020205020404" pitchFamily="49" charset="0"/>
              </a:rPr>
              <a:t>agro</a:t>
            </a:r>
            <a:r>
              <a:rPr lang="en-US" sz="2000" dirty="0">
                <a:effectLst/>
                <a:cs typeface="Courier New" panose="02070309020205020404" pitchFamily="49" charset="0"/>
              </a:rPr>
              <a:t>-ecological property belonging to the Federated States of Micronesia; </a:t>
            </a:r>
          </a:p>
          <a:p>
            <a:pPr lvl="2"/>
            <a:r>
              <a:rPr lang="en-US" sz="2000" dirty="0">
                <a:effectLst/>
                <a:cs typeface="Courier New" panose="02070309020205020404" pitchFamily="49" charset="0"/>
              </a:rPr>
              <a:t>the establishment and management of conservation (sustainable use) areas; environmental infrastructure planning, design construction, and operation;</a:t>
            </a:r>
          </a:p>
          <a:p>
            <a:pPr lvl="2"/>
            <a:r>
              <a:rPr lang="en-US" sz="2000" dirty="0">
                <a:effectLst/>
                <a:cs typeface="Courier New" panose="02070309020205020404" pitchFamily="49" charset="0"/>
              </a:rPr>
              <a:t>interaction and cooperation with non- governmental organizations; </a:t>
            </a:r>
          </a:p>
          <a:p>
            <a:pPr lvl="2"/>
            <a:r>
              <a:rPr lang="en-US" sz="2000" dirty="0">
                <a:effectLst/>
                <a:cs typeface="Courier New" panose="02070309020205020404" pitchFamily="49" charset="0"/>
              </a:rPr>
              <a:t>the promotion of increased environmental awareness in governmental and private sectors; and </a:t>
            </a:r>
          </a:p>
          <a:p>
            <a:pPr lvl="2"/>
            <a:r>
              <a:rPr lang="en-US" sz="2000" dirty="0">
                <a:effectLst/>
                <a:cs typeface="Courier New" panose="02070309020205020404" pitchFamily="49" charset="0"/>
              </a:rPr>
              <a:t>the promotion of increased involvement of citizens and traditional leaders of the Federated States of Micronesia in the process of conserving their country’s natural resources.</a:t>
            </a:r>
          </a:p>
          <a:p>
            <a:pPr lvl="1"/>
            <a:endParaRPr lang="en-US" i="1" dirty="0"/>
          </a:p>
          <a:p>
            <a:pPr marL="457200" lvl="1" indent="0">
              <a:buNone/>
            </a:pPr>
            <a:endParaRPr lang="en-US" i="1"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p:txBody>
      </p:sp>
      <p:pic>
        <p:nvPicPr>
          <p:cNvPr id="5" name="Picture 4">
            <a:extLst>
              <a:ext uri="{FF2B5EF4-FFF2-40B4-BE49-F238E27FC236}">
                <a16:creationId xmlns:a16="http://schemas.microsoft.com/office/drawing/2014/main" id="{30B1F62F-C3FC-52C7-C854-FC0B47CB1CA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853301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pPr marL="0" indent="0">
              <a:buNone/>
            </a:pPr>
            <a:r>
              <a:rPr lang="en-US" sz="3200" b="1" dirty="0">
                <a:effectLst/>
                <a:latin typeface="Calibri" panose="020F0502020204030204" pitchFamily="34" charset="0"/>
              </a:rPr>
              <a:t>Disaster Preparedness and Response Services (FPSA)</a:t>
            </a:r>
            <a:r>
              <a:rPr lang="en-US" dirty="0"/>
              <a:t> </a:t>
            </a:r>
          </a:p>
          <a:p>
            <a:pPr lvl="1"/>
            <a:r>
              <a:rPr lang="en-US" dirty="0">
                <a:effectLst/>
                <a:latin typeface="Calibri" panose="020F0502020204030204" pitchFamily="34" charset="0"/>
              </a:rPr>
              <a:t>The U.S. and the FSM are still in the process of negotiating the continuation of the Disaster Preparedness and Response Services component of the Federal Programs and Services Agreement. </a:t>
            </a:r>
          </a:p>
          <a:p>
            <a:pPr lvl="1"/>
            <a:r>
              <a:rPr lang="en-US" dirty="0">
                <a:effectLst/>
                <a:latin typeface="Calibri" panose="020F0502020204030204" pitchFamily="34" charset="0"/>
              </a:rPr>
              <a:t>The United States has assured us that these crucial services will continue into the next Compact assistance period.  Unlike the Compact amendments and the Fiscal Procedures Agreement the details are still being worked out.  </a:t>
            </a:r>
          </a:p>
          <a:p>
            <a:pPr lvl="1"/>
            <a:r>
              <a:rPr lang="en-US" dirty="0">
                <a:latin typeface="Calibri" panose="020F0502020204030204" pitchFamily="34" charset="0"/>
              </a:rPr>
              <a:t>We hope to have final text on the disaster provisions in the coming weeks.  </a:t>
            </a:r>
            <a:endParaRPr lang="en-US" dirty="0">
              <a:effectLst/>
              <a:latin typeface="Calibri" panose="020F0502020204030204" pitchFamily="34" charset="0"/>
            </a:endParaRPr>
          </a:p>
        </p:txBody>
      </p:sp>
      <p:pic>
        <p:nvPicPr>
          <p:cNvPr id="5" name="Picture 4">
            <a:extLst>
              <a:ext uri="{FF2B5EF4-FFF2-40B4-BE49-F238E27FC236}">
                <a16:creationId xmlns:a16="http://schemas.microsoft.com/office/drawing/2014/main" id="{8617DEED-9E5A-0E21-5446-633122B11A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2923270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pPr marL="0" indent="0">
              <a:buNone/>
            </a:pPr>
            <a:r>
              <a:rPr lang="en-US" sz="3200" b="1" dirty="0">
                <a:effectLst/>
                <a:latin typeface="Calibri" panose="020F0502020204030204" pitchFamily="34" charset="0"/>
              </a:rPr>
              <a:t>Application Process</a:t>
            </a:r>
          </a:p>
          <a:p>
            <a:pPr lvl="1"/>
            <a:r>
              <a:rPr lang="en-US" i="1" dirty="0">
                <a:effectLst/>
                <a:latin typeface="Calibri" panose="020F0502020204030204" pitchFamily="34" charset="0"/>
              </a:rPr>
              <a:t>(NOTE – this will need to be completed by DECEM and others in the FSM environment sector based on implementation plans). </a:t>
            </a:r>
            <a:endParaRPr lang="en-US" sz="1400" dirty="0">
              <a:effectLst/>
            </a:endParaRPr>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4052519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pPr marL="0" indent="0">
              <a:buNone/>
            </a:pPr>
            <a:r>
              <a:rPr lang="en-US" sz="3200" b="1" dirty="0">
                <a:effectLst/>
                <a:latin typeface="Calibri" panose="020F0502020204030204" pitchFamily="34" charset="0"/>
              </a:rPr>
              <a:t>Institutional Arrangements</a:t>
            </a:r>
            <a:endParaRPr lang="en-US" dirty="0"/>
          </a:p>
          <a:p>
            <a:pPr lvl="1"/>
            <a:r>
              <a:rPr lang="en-US" i="1" dirty="0">
                <a:effectLst/>
                <a:latin typeface="Calibri" panose="020F0502020204030204" pitchFamily="34" charset="0"/>
              </a:rPr>
              <a:t>(NOTE – this will need to be completed by DECEM and others in the FSM environment sector based on FSM internal implementation plans). </a:t>
            </a:r>
            <a:endParaRPr lang="en-US" sz="1600" dirty="0">
              <a:effectLst/>
            </a:endParaRPr>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2367911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1241</Words>
  <Application>Microsoft Macintosh PowerPoint</Application>
  <PresentationFormat>Widescreen</PresentationFormat>
  <Paragraphs>78</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Calibri</vt:lpstr>
      <vt:lpstr>Calibri Light</vt:lpstr>
      <vt:lpstr>Office Theme</vt:lpstr>
      <vt:lpstr>3rd Joint Environment and Risk Management Platform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3rd Joint Environment and Risk Management Platform</dc:title>
  <cp:lastModifiedBy>Rosalinda Yatilman</cp:lastModifiedBy>
  <cp:revision>2</cp:revision>
  <dcterms:created xsi:type="dcterms:W3CDTF">1900-01-01T05:00:00Z</dcterms:created>
  <dcterms:modified xsi:type="dcterms:W3CDTF">2023-08-29T03:49:36Z</dcterms:modified>
</cp:coreProperties>
</file>