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5" r:id="rId3"/>
    <p:sldId id="256" r:id="rId4"/>
    <p:sldId id="258" r:id="rId5"/>
    <p:sldId id="263" r:id="rId6"/>
    <p:sldId id="261" r:id="rId7"/>
    <p:sldId id="262" r:id="rId8"/>
    <p:sldId id="264" r:id="rId9"/>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97"/>
  </p:normalViewPr>
  <p:slideViewPr>
    <p:cSldViewPr snapToGrid="0">
      <p:cViewPr varScale="1">
        <p:scale>
          <a:sx n="119" d="100"/>
          <a:sy n="119" d="100"/>
        </p:scale>
        <p:origin x="31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2877338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3</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8</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1284050" y="2582509"/>
            <a:ext cx="9769941" cy="523220"/>
          </a:xfrm>
          <a:prstGeom prst="rect">
            <a:avLst/>
          </a:prstGeom>
          <a:noFill/>
        </p:spPr>
        <p:txBody>
          <a:bodyPr wrap="square" rtlCol="0">
            <a:spAutoFit/>
          </a:bodyPr>
          <a:lstStyle/>
          <a:p>
            <a:pPr algn="ctr"/>
            <a:r>
              <a:rPr lang="en-US" sz="2800" b="1" dirty="0">
                <a:solidFill>
                  <a:schemeClr val="accent1">
                    <a:lumMod val="75000"/>
                  </a:schemeClr>
                </a:solidFill>
              </a:rPr>
              <a:t>3.9 Building </a:t>
            </a:r>
            <a:r>
              <a:rPr lang="en-US" sz="2800" b="1" dirty="0" err="1">
                <a:solidFill>
                  <a:schemeClr val="accent1">
                    <a:lumMod val="75000"/>
                  </a:schemeClr>
                </a:solidFill>
              </a:rPr>
              <a:t>Saftey</a:t>
            </a:r>
            <a:r>
              <a:rPr lang="en-US" sz="2800" b="1" dirty="0">
                <a:solidFill>
                  <a:schemeClr val="accent1">
                    <a:lumMod val="75000"/>
                  </a:schemeClr>
                </a:solidFill>
              </a:rPr>
              <a:t> and Resilience in the Pacific (BSRP II)</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1624405" y="3070885"/>
            <a:ext cx="8627633" cy="523220"/>
          </a:xfrm>
          <a:prstGeom prst="rect">
            <a:avLst/>
          </a:prstGeom>
          <a:noFill/>
        </p:spPr>
        <p:txBody>
          <a:bodyPr wrap="square" rtlCol="0">
            <a:spAutoFit/>
          </a:bodyPr>
          <a:lstStyle/>
          <a:p>
            <a:pPr algn="ctr"/>
            <a:r>
              <a:rPr lang="en-US" sz="2800" b="1" dirty="0">
                <a:solidFill>
                  <a:schemeClr val="accent1">
                    <a:lumMod val="75000"/>
                  </a:schemeClr>
                </a:solidFill>
              </a:rPr>
              <a:t>Herman Timmermans, Project Manager, SPC</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5" name="Picture 4" descr="A logo with text on it&#10;&#10;Description automatically generated">
            <a:extLst>
              <a:ext uri="{FF2B5EF4-FFF2-40B4-BE49-F238E27FC236}">
                <a16:creationId xmlns:a16="http://schemas.microsoft.com/office/drawing/2014/main" id="{CAA5B123-F60B-B079-5EFE-E43B2985A1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6306" y="983375"/>
            <a:ext cx="11671442" cy="4975636"/>
          </a:xfrm>
          <a:prstGeom prst="rect">
            <a:avLst/>
          </a:prstGeom>
        </p:spPr>
      </p:pic>
    </p:spTree>
    <p:extLst>
      <p:ext uri="{BB962C8B-B14F-4D97-AF65-F5344CB8AC3E}">
        <p14:creationId xmlns:p14="http://schemas.microsoft.com/office/powerpoint/2010/main" val="3001911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8"/>
            <a:ext cx="11576395" cy="5030959"/>
          </a:xfrm>
          <a:solidFill>
            <a:schemeClr val="bg1"/>
          </a:solidFill>
        </p:spPr>
        <p:txBody>
          <a:bodyPr>
            <a:normAutofit fontScale="77500" lnSpcReduction="20000"/>
          </a:bodyPr>
          <a:lstStyle/>
          <a:p>
            <a:r>
              <a:rPr lang="en-US" b="1" dirty="0"/>
              <a:t>Background</a:t>
            </a:r>
          </a:p>
          <a:p>
            <a:pPr marL="0" indent="0">
              <a:buNone/>
            </a:pPr>
            <a:endParaRPr lang="en-US" dirty="0"/>
          </a:p>
          <a:p>
            <a:pPr lvl="1"/>
            <a:r>
              <a:rPr lang="en-US" b="1" dirty="0"/>
              <a:t>Overall Project Objective: </a:t>
            </a:r>
            <a:r>
              <a:rPr lang="en-US" dirty="0"/>
              <a:t>To reduce the impacts of disasters including those caused by climate change</a:t>
            </a:r>
          </a:p>
          <a:p>
            <a:pPr lvl="1"/>
            <a:endParaRPr lang="en-US" dirty="0"/>
          </a:p>
          <a:p>
            <a:pPr lvl="1"/>
            <a:r>
              <a:rPr lang="en-US" dirty="0"/>
              <a:t>The Project is funded by the European Union across 15 countries</a:t>
            </a:r>
          </a:p>
          <a:p>
            <a:pPr marL="457200" lvl="1" indent="0">
              <a:buNone/>
            </a:pPr>
            <a:endParaRPr lang="en-US" dirty="0"/>
          </a:p>
          <a:p>
            <a:pPr lvl="1"/>
            <a:r>
              <a:rPr lang="en-US" dirty="0"/>
              <a:t>The Project is implemented in 14 Pacific Countries and Timor </a:t>
            </a:r>
            <a:r>
              <a:rPr lang="en-US" dirty="0" err="1"/>
              <a:t>Leste</a:t>
            </a:r>
            <a:endParaRPr lang="en-US" dirty="0"/>
          </a:p>
          <a:p>
            <a:pPr marL="457200" lvl="1" indent="0">
              <a:buNone/>
            </a:pPr>
            <a:endParaRPr lang="en-US" dirty="0"/>
          </a:p>
          <a:p>
            <a:pPr lvl="1"/>
            <a:r>
              <a:rPr lang="en-US" dirty="0"/>
              <a:t>The total Project Budget is </a:t>
            </a:r>
            <a:r>
              <a:rPr lang="en-US" b="1" dirty="0"/>
              <a:t>14 million Euros</a:t>
            </a:r>
            <a:r>
              <a:rPr lang="en-US" dirty="0"/>
              <a:t>; Federated States of Micronesia Budget is </a:t>
            </a:r>
            <a:r>
              <a:rPr lang="en-US" b="1" dirty="0"/>
              <a:t>505,000 Euros </a:t>
            </a:r>
            <a:r>
              <a:rPr lang="en-US" dirty="0"/>
              <a:t>or approximately </a:t>
            </a:r>
            <a:r>
              <a:rPr lang="en-US" b="1" dirty="0"/>
              <a:t>USD 548,180</a:t>
            </a:r>
          </a:p>
          <a:p>
            <a:pPr marL="457200" lvl="1" indent="0">
              <a:buNone/>
            </a:pPr>
            <a:endParaRPr lang="en-US" dirty="0"/>
          </a:p>
          <a:p>
            <a:pPr lvl="1"/>
            <a:r>
              <a:rPr lang="en-US" dirty="0"/>
              <a:t>Project Timeline 2022-2027- the final 6 months are reserved for closing project activities</a:t>
            </a:r>
          </a:p>
          <a:p>
            <a:pPr marL="457200" lvl="1" indent="0">
              <a:buNone/>
            </a:pPr>
            <a:endParaRPr lang="en-US" dirty="0"/>
          </a:p>
          <a:p>
            <a:pPr lvl="1"/>
            <a:r>
              <a:rPr lang="en-US" dirty="0"/>
              <a:t>Project Activities commenced in 2023, Project currently in its Inception Phase</a:t>
            </a:r>
          </a:p>
          <a:p>
            <a:pPr lvl="1"/>
            <a:endParaRPr lang="en-US" dirty="0"/>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a:bodyPr>
          <a:lstStyle/>
          <a:p>
            <a:pPr marL="0" indent="0">
              <a:lnSpc>
                <a:spcPct val="100000"/>
              </a:lnSpc>
              <a:buNone/>
            </a:pPr>
            <a:r>
              <a:rPr lang="en-US" sz="2000" b="1" dirty="0"/>
              <a:t>Planned Outcomes/Activities</a:t>
            </a:r>
          </a:p>
          <a:p>
            <a:pPr marL="266700" indent="-266700">
              <a:lnSpc>
                <a:spcPct val="100000"/>
              </a:lnSpc>
              <a:buAutoNum type="arabicPeriod"/>
            </a:pPr>
            <a:r>
              <a:rPr lang="en-US" sz="1800" b="1" dirty="0"/>
              <a:t>Risk-Informed Planning and Budgeting</a:t>
            </a:r>
          </a:p>
          <a:p>
            <a:pPr marL="360363" indent="-93663">
              <a:lnSpc>
                <a:spcPct val="100000"/>
              </a:lnSpc>
              <a:buNone/>
            </a:pPr>
            <a:r>
              <a:rPr lang="en-AU" sz="1800" dirty="0"/>
              <a:t>1.1. Update and revise Joint State Action Plans for DRM and CC</a:t>
            </a:r>
          </a:p>
          <a:p>
            <a:pPr marL="0" indent="0">
              <a:lnSpc>
                <a:spcPct val="100000"/>
              </a:lnSpc>
              <a:buNone/>
            </a:pPr>
            <a:r>
              <a:rPr lang="en-AU" sz="1800" b="1" dirty="0"/>
              <a:t>2. EOCs, Evacuation Centres and/or Pre-Positioned Supply Facilities</a:t>
            </a:r>
          </a:p>
          <a:p>
            <a:pPr marL="457200" lvl="1" indent="-282575">
              <a:lnSpc>
                <a:spcPct val="100000"/>
              </a:lnSpc>
              <a:buNone/>
            </a:pPr>
            <a:r>
              <a:rPr lang="en-AU" sz="1800" dirty="0"/>
              <a:t> 2.1. Support the upgrade Chuuk EOC- request to support with furnishing of EOC </a:t>
            </a:r>
          </a:p>
          <a:p>
            <a:pPr marL="360363" lvl="1" indent="-93663">
              <a:lnSpc>
                <a:spcPct val="100000"/>
              </a:lnSpc>
              <a:buNone/>
            </a:pPr>
            <a:r>
              <a:rPr lang="en-AU" sz="1800" dirty="0"/>
              <a:t>2.2. Backup power supplies for Chuuk, Yap, Kosrae EOCs + Red Cross Offices</a:t>
            </a:r>
          </a:p>
          <a:p>
            <a:pPr marL="0" indent="0">
              <a:lnSpc>
                <a:spcPct val="100000"/>
              </a:lnSpc>
              <a:buNone/>
            </a:pPr>
            <a:r>
              <a:rPr lang="en-US" sz="1800" b="1" dirty="0"/>
              <a:t>3.</a:t>
            </a:r>
            <a:r>
              <a:rPr lang="en-AU" sz="1800" b="1" dirty="0"/>
              <a:t> Emergency Communications Strengthened and Safeguarded</a:t>
            </a:r>
          </a:p>
          <a:p>
            <a:pPr marL="0" indent="266700">
              <a:lnSpc>
                <a:spcPct val="100000"/>
              </a:lnSpc>
              <a:buNone/>
            </a:pPr>
            <a:r>
              <a:rPr lang="en-AU" sz="1800" dirty="0"/>
              <a:t>3.1. Upgrade/repair Yap AM radio</a:t>
            </a:r>
          </a:p>
          <a:p>
            <a:pPr marL="0" indent="0">
              <a:lnSpc>
                <a:spcPct val="100000"/>
              </a:lnSpc>
              <a:buNone/>
            </a:pPr>
            <a:r>
              <a:rPr lang="en-US" sz="1800" b="1" dirty="0"/>
              <a:t>4. Communications</a:t>
            </a:r>
          </a:p>
          <a:p>
            <a:pPr marL="452438" indent="-277813">
              <a:lnSpc>
                <a:spcPct val="100000"/>
              </a:lnSpc>
              <a:buNone/>
            </a:pPr>
            <a:r>
              <a:rPr lang="en-US" sz="1800" dirty="0"/>
              <a:t>4.1. Improve Disaster Risk Management Awareness via creation of posters, pamphlets, community engagement, talk back shows</a:t>
            </a:r>
          </a:p>
          <a:p>
            <a:pPr marL="452438" indent="-452438">
              <a:lnSpc>
                <a:spcPct val="100000"/>
              </a:lnSpc>
              <a:buNone/>
            </a:pPr>
            <a:r>
              <a:rPr lang="en-US" sz="1800" b="1" dirty="0"/>
              <a:t>5. </a:t>
            </a:r>
            <a:r>
              <a:rPr lang="en-GB" sz="1800" b="1" dirty="0">
                <a:effectLst/>
                <a:latin typeface="Calibri" panose="020F0502020204030204" pitchFamily="34" charset="0"/>
                <a:cs typeface="Calibri" panose="020F0502020204030204" pitchFamily="34" charset="0"/>
              </a:rPr>
              <a:t>In-Country Coordination</a:t>
            </a:r>
            <a:endParaRPr lang="en-AU" sz="1800" b="1" dirty="0">
              <a:effectLst/>
              <a:latin typeface="Calibri" panose="020F0502020204030204" pitchFamily="34" charset="0"/>
              <a:ea typeface="Times New Roman" panose="02020603050405020304" pitchFamily="18" charset="0"/>
              <a:cs typeface="Calibri" panose="020F0502020204030204" pitchFamily="34" charset="0"/>
            </a:endParaRPr>
          </a:p>
          <a:p>
            <a:pPr marL="452438" indent="-277813">
              <a:lnSpc>
                <a:spcPct val="100000"/>
              </a:lnSpc>
              <a:buNone/>
            </a:pPr>
            <a:r>
              <a:rPr lang="en-US" sz="1800" dirty="0"/>
              <a:t>5.1. Project Coordinator  </a:t>
            </a:r>
          </a:p>
          <a:p>
            <a:pPr marL="452438" indent="-277813">
              <a:lnSpc>
                <a:spcPct val="100000"/>
              </a:lnSpc>
              <a:buNone/>
            </a:pPr>
            <a:r>
              <a:rPr lang="en-US" sz="1800" dirty="0"/>
              <a:t>5.2. National Project Steering Committee</a:t>
            </a:r>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a:bodyPr>
          <a:lstStyle/>
          <a:p>
            <a:r>
              <a:rPr lang="en-US" b="1" dirty="0"/>
              <a:t>Institutional Arrangements</a:t>
            </a:r>
          </a:p>
          <a:p>
            <a:pPr lvl="1"/>
            <a:r>
              <a:rPr lang="en-US" dirty="0"/>
              <a:t>Contribution Agreement between the European Union and the Pacific Community (SPC).</a:t>
            </a:r>
          </a:p>
          <a:p>
            <a:pPr marL="457200" lvl="1" indent="0">
              <a:buNone/>
            </a:pPr>
            <a:endParaRPr lang="en-US" dirty="0"/>
          </a:p>
          <a:p>
            <a:pPr lvl="1"/>
            <a:r>
              <a:rPr lang="en-US" dirty="0"/>
              <a:t>Memorandum of Understanding between </a:t>
            </a:r>
            <a:r>
              <a:rPr lang="en-AU" dirty="0"/>
              <a:t>Department of Environment, Climate Change &amp; Emergency Management (DECEM)</a:t>
            </a:r>
            <a:r>
              <a:rPr lang="en-US" dirty="0"/>
              <a:t> and SPC.</a:t>
            </a:r>
          </a:p>
          <a:p>
            <a:pPr lvl="1"/>
            <a:endParaRPr lang="en-US" dirty="0"/>
          </a:p>
          <a:p>
            <a:pPr lvl="1"/>
            <a:r>
              <a:rPr lang="en-US" dirty="0"/>
              <a:t>Recruitment of an In-Country Coordinator to oversee the implementation of project activities, prepare project updates and project acquittals.</a:t>
            </a:r>
          </a:p>
          <a:p>
            <a:pPr marL="457200" lvl="1" indent="0">
              <a:buNone/>
            </a:pPr>
            <a:endParaRPr lang="en-US" dirty="0"/>
          </a:p>
          <a:p>
            <a:pPr lvl="1"/>
            <a:r>
              <a:rPr lang="en-US" dirty="0"/>
              <a:t>Funding Modalities- a combination of Grant or </a:t>
            </a:r>
            <a:r>
              <a:rPr lang="en-US"/>
              <a:t>Direct Procurement</a:t>
            </a:r>
            <a:endParaRPr lang="en-US" dirty="0"/>
          </a:p>
          <a:p>
            <a:pPr marL="457200" lvl="1" indent="0">
              <a:buNone/>
            </a:pPr>
            <a:endParaRPr lang="en-US"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“Enhancing Synergies for a Resilient Tomorrow”</a:t>
            </a:r>
            <a:endParaRPr kumimoji="0" lang="en-FM"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317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pPr marL="0" indent="0">
              <a:buNone/>
            </a:pPr>
            <a:r>
              <a:rPr lang="en-US" b="1" dirty="0"/>
              <a:t>Opportunities for Collaboration</a:t>
            </a:r>
          </a:p>
          <a:p>
            <a:pPr marL="0" indent="0">
              <a:buNone/>
            </a:pPr>
            <a:endParaRPr lang="en-US" dirty="0"/>
          </a:p>
          <a:p>
            <a:pPr lvl="1"/>
            <a:r>
              <a:rPr lang="en-US" dirty="0"/>
              <a:t>BSRP II have established a National Project Steering Committee (NPSC) consisting of government agencies, the Micronesian Red Cross Society, IOM and SPC</a:t>
            </a:r>
          </a:p>
          <a:p>
            <a:pPr marL="457200" lvl="1" indent="0">
              <a:buNone/>
            </a:pPr>
            <a:endParaRPr lang="en-US" dirty="0"/>
          </a:p>
          <a:p>
            <a:pPr lvl="1"/>
            <a:r>
              <a:rPr lang="en-US" dirty="0"/>
              <a:t>Recommended to </a:t>
            </a:r>
            <a:r>
              <a:rPr lang="en-US" dirty="0" err="1"/>
              <a:t>utilise</a:t>
            </a:r>
            <a:r>
              <a:rPr lang="en-US" dirty="0"/>
              <a:t> the agency focal points on the NPSC to identify areas of collaboration to improve service delivery to the populace.  </a:t>
            </a:r>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pPr marL="0" indent="0">
              <a:buNone/>
            </a:pPr>
            <a:r>
              <a:rPr lang="en-US" b="1" dirty="0"/>
              <a:t>Recommendations</a:t>
            </a:r>
          </a:p>
          <a:p>
            <a:pPr marL="0" indent="0">
              <a:buNone/>
            </a:pPr>
            <a:endParaRPr lang="en-US" dirty="0"/>
          </a:p>
          <a:p>
            <a:pPr lvl="1"/>
            <a:r>
              <a:rPr lang="en-US" dirty="0"/>
              <a:t>Improve collaboration between agencies implementing Disaster Risk Management and Climate Change initiatives in the Federated States of Micronesia.</a:t>
            </a:r>
          </a:p>
          <a:p>
            <a:pPr lvl="1"/>
            <a:endParaRPr lang="en-US" dirty="0"/>
          </a:p>
          <a:p>
            <a:pPr lvl="1"/>
            <a:r>
              <a:rPr lang="en-US" dirty="0"/>
              <a:t>Streamline information sharing between agencies. </a:t>
            </a:r>
          </a:p>
          <a:p>
            <a:pPr marL="457200" lvl="1" indent="0">
              <a:buNone/>
            </a:pPr>
            <a:endParaRPr lang="en-US" dirty="0"/>
          </a:p>
          <a:p>
            <a:pPr lvl="1"/>
            <a:r>
              <a:rPr lang="en-US" dirty="0"/>
              <a:t>Collaborate and share best practices that will ensure the sustainability of project activities after the project is completed.</a:t>
            </a:r>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2613</TotalTime>
  <Words>526</Words>
  <Application>Microsoft Macintosh PowerPoint</Application>
  <PresentationFormat>Widescreen</PresentationFormat>
  <Paragraphs>64</Paragraphs>
  <Slides>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53</cp:revision>
  <dcterms:created xsi:type="dcterms:W3CDTF">2023-08-01T02:39:00Z</dcterms:created>
  <dcterms:modified xsi:type="dcterms:W3CDTF">2023-08-27T09:46:20Z</dcterms:modified>
</cp:coreProperties>
</file>