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7"/>
    <p:restoredTop sz="94697"/>
  </p:normalViewPr>
  <p:slideViewPr>
    <p:cSldViewPr snapToGrid="0">
      <p:cViewPr varScale="1">
        <p:scale>
          <a:sx n="89" d="100"/>
          <a:sy n="89" d="100"/>
        </p:scale>
        <p:origin x="184"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8/27/23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3754874" y="2622764"/>
            <a:ext cx="4674140" cy="584775"/>
          </a:xfrm>
          <a:prstGeom prst="rect">
            <a:avLst/>
          </a:prstGeom>
          <a:noFill/>
        </p:spPr>
        <p:txBody>
          <a:bodyPr wrap="square" rtlCol="0">
            <a:spAutoFit/>
          </a:bodyPr>
          <a:lstStyle/>
          <a:p>
            <a:pPr algn="ctr"/>
            <a:r>
              <a:rPr lang="en-US" sz="3200" b="1" dirty="0">
                <a:solidFill>
                  <a:schemeClr val="accent1">
                    <a:lumMod val="75000"/>
                  </a:schemeClr>
                </a:solidFill>
              </a:rPr>
              <a:t>3.8 Catholic Relief Services</a:t>
            </a:r>
            <a:endParaRPr lang="en-FM" sz="32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2331341" y="3070885"/>
            <a:ext cx="6941247" cy="523220"/>
          </a:xfrm>
          <a:prstGeom prst="rect">
            <a:avLst/>
          </a:prstGeom>
          <a:noFill/>
        </p:spPr>
        <p:txBody>
          <a:bodyPr wrap="square" rtlCol="0">
            <a:spAutoFit/>
          </a:bodyPr>
          <a:lstStyle/>
          <a:p>
            <a:pPr algn="ctr"/>
            <a:r>
              <a:rPr lang="en-US" sz="2800" b="1" dirty="0">
                <a:solidFill>
                  <a:schemeClr val="accent1">
                    <a:lumMod val="75000"/>
                  </a:schemeClr>
                </a:solidFill>
              </a:rPr>
              <a:t>Starla Robert, SILC Field Officer, CRS</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1" y="941282"/>
            <a:ext cx="11627067" cy="5505833"/>
          </a:xfrm>
          <a:solidFill>
            <a:schemeClr val="bg1"/>
          </a:solidFill>
        </p:spPr>
        <p:txBody>
          <a:bodyPr>
            <a:noAutofit/>
          </a:bodyPr>
          <a:lstStyle/>
          <a:p>
            <a:r>
              <a:rPr lang="en-US" sz="2200" dirty="0"/>
              <a:t>Progress since 2018</a:t>
            </a:r>
          </a:p>
          <a:p>
            <a:pPr lvl="1">
              <a:lnSpc>
                <a:spcPct val="100000"/>
              </a:lnSpc>
            </a:pPr>
            <a:r>
              <a:rPr lang="en-US" sz="2200" dirty="0"/>
              <a:t>Completed </a:t>
            </a:r>
            <a:r>
              <a:rPr lang="en-US" sz="2200" b="1" dirty="0"/>
              <a:t>Adaptative Community Transformation (ACT) on  Yap 1 Project </a:t>
            </a:r>
            <a:r>
              <a:rPr lang="en-US" sz="2200" dirty="0"/>
              <a:t>in 2019- included DRM planning with 5 municipalities and 6 outer island settlements as well as SILC, agriculture, and community WASH interventions. Agriculture component implemented by Yap COM-CRE.</a:t>
            </a:r>
          </a:p>
          <a:p>
            <a:pPr lvl="1">
              <a:lnSpc>
                <a:spcPct val="120000"/>
              </a:lnSpc>
            </a:pPr>
            <a:r>
              <a:rPr lang="en-US" sz="2200" dirty="0"/>
              <a:t>Opened CRS Office in Chuuk in 2019. </a:t>
            </a:r>
          </a:p>
          <a:p>
            <a:pPr lvl="1">
              <a:lnSpc>
                <a:spcPct val="100000"/>
              </a:lnSpc>
            </a:pPr>
            <a:r>
              <a:rPr lang="en-US" sz="2200" dirty="0"/>
              <a:t>Completed </a:t>
            </a:r>
            <a:r>
              <a:rPr lang="en-US" sz="2200" b="1" dirty="0"/>
              <a:t>Growing Resilience On </a:t>
            </a:r>
            <a:r>
              <a:rPr lang="en-US" sz="2200" b="1" dirty="0" err="1"/>
              <a:t>Wutip</a:t>
            </a:r>
            <a:r>
              <a:rPr lang="en-US" sz="2200" b="1" dirty="0"/>
              <a:t>-affected-islands (GROW) Project </a:t>
            </a:r>
            <a:r>
              <a:rPr lang="en-US" sz="2200" dirty="0"/>
              <a:t>in 2022– Funded by USAID-OFDA/BHA – providing tools and inputs for short cycle crop agriculture activities on 30 islands across FSM. Project was implemented with partner, CWC.</a:t>
            </a:r>
          </a:p>
          <a:p>
            <a:pPr lvl="1">
              <a:lnSpc>
                <a:spcPct val="100000"/>
              </a:lnSpc>
            </a:pPr>
            <a:r>
              <a:rPr lang="en-US" sz="2200" dirty="0"/>
              <a:t>Completed</a:t>
            </a:r>
            <a:r>
              <a:rPr lang="en-US" sz="2200" b="1" dirty="0"/>
              <a:t> Ready Environments Addressing COVID-19 and Hygiene (REACH</a:t>
            </a:r>
            <a:r>
              <a:rPr lang="en-US" sz="2200" dirty="0"/>
              <a:t>)</a:t>
            </a:r>
            <a:r>
              <a:rPr lang="en-US" sz="2200" b="1" dirty="0"/>
              <a:t> Project </a:t>
            </a:r>
            <a:r>
              <a:rPr lang="en-US" sz="2200" dirty="0"/>
              <a:t>which prepositioned WASH emergency kits and promoted key hygiene behaviors in all 4 states. Pre-positioned kits were distributed through partner organizations (DOH, DEOC, DCO) during COVID outbreaks or other emergencies such as the 2021 King Tide flooding in Chuuk. </a:t>
            </a:r>
          </a:p>
          <a:p>
            <a:pPr lvl="1">
              <a:lnSpc>
                <a:spcPct val="100000"/>
              </a:lnSpc>
            </a:pPr>
            <a:r>
              <a:rPr lang="en-US" sz="2200" dirty="0"/>
              <a:t>Completed </a:t>
            </a:r>
            <a:r>
              <a:rPr lang="en-US" sz="2200" b="1" dirty="0"/>
              <a:t>ACT on Yap 2 Project </a:t>
            </a:r>
            <a:r>
              <a:rPr lang="en-US" sz="2200" dirty="0"/>
              <a:t>in 2022- included DRM planning on 3 Neighboring Island Communities and 5 municipalities in Yap Proper, as well as SILC, agriculture and WASH interventions.</a:t>
            </a:r>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fontScale="77500" lnSpcReduction="20000"/>
          </a:bodyPr>
          <a:lstStyle/>
          <a:p>
            <a:r>
              <a:rPr lang="en-US" b="1" dirty="0">
                <a:solidFill>
                  <a:srgbClr val="0070C0"/>
                </a:solidFill>
              </a:rPr>
              <a:t>Ongoing and upcoming projects and activities</a:t>
            </a:r>
          </a:p>
          <a:p>
            <a:pPr lvl="1"/>
            <a:r>
              <a:rPr lang="en-US" dirty="0"/>
              <a:t>Formation of Disaster Management Committee/taskforces at Municipalities and targeted villages in Yap and Chuuk and facilitate training for</a:t>
            </a:r>
          </a:p>
          <a:p>
            <a:pPr lvl="1">
              <a:spcBef>
                <a:spcPts val="1200"/>
              </a:spcBef>
            </a:pPr>
            <a:r>
              <a:rPr lang="en-US" dirty="0"/>
              <a:t>Organize TOT for project staff on Community Led Disaster Risk Management (CLDRM) module (will invite members from CDEOC, IOM and other partners)</a:t>
            </a:r>
          </a:p>
          <a:p>
            <a:pPr lvl="1">
              <a:spcBef>
                <a:spcPts val="1200"/>
              </a:spcBef>
            </a:pPr>
            <a:r>
              <a:rPr lang="en-US" dirty="0"/>
              <a:t>Facilitate CLDRM process in the Outer Islands and lagoon Islands (municipalities and villages) to develop disaster preparedness plan in project areas, and implement some of plans through small scale grants from project</a:t>
            </a:r>
          </a:p>
          <a:p>
            <a:pPr marL="457200" lvl="1" indent="0">
              <a:buNone/>
            </a:pPr>
            <a:endParaRPr lang="en-US" sz="1500" dirty="0"/>
          </a:p>
          <a:p>
            <a:pPr lvl="1"/>
            <a:r>
              <a:rPr lang="en-US" dirty="0"/>
              <a:t>Formation of farmers groups in </a:t>
            </a:r>
            <a:r>
              <a:rPr lang="en-US" dirty="0" err="1"/>
              <a:t>Weno</a:t>
            </a:r>
            <a:r>
              <a:rPr lang="en-US" dirty="0"/>
              <a:t> villages, </a:t>
            </a:r>
            <a:r>
              <a:rPr lang="en-US" dirty="0" err="1"/>
              <a:t>Fefen</a:t>
            </a:r>
            <a:r>
              <a:rPr lang="en-US" dirty="0"/>
              <a:t>, </a:t>
            </a:r>
            <a:r>
              <a:rPr lang="en-US" dirty="0" err="1"/>
              <a:t>Parem</a:t>
            </a:r>
            <a:r>
              <a:rPr lang="en-US" dirty="0"/>
              <a:t>, </a:t>
            </a:r>
            <a:r>
              <a:rPr lang="en-US" dirty="0" err="1"/>
              <a:t>Siis</a:t>
            </a:r>
            <a:r>
              <a:rPr lang="en-US" dirty="0"/>
              <a:t> and </a:t>
            </a:r>
            <a:r>
              <a:rPr lang="en-US" dirty="0" err="1"/>
              <a:t>PiisPanue</a:t>
            </a:r>
            <a:r>
              <a:rPr lang="en-US" dirty="0"/>
              <a:t> Island (ADAPT) &amp; ASPIRE (Yap) and facilitate training for them on the process and techniques on how to cultivate crops and protect them from disaster</a:t>
            </a:r>
          </a:p>
          <a:p>
            <a:pPr marL="457200" lvl="1" indent="0">
              <a:buNone/>
            </a:pPr>
            <a:endParaRPr lang="en-US" sz="1100" dirty="0"/>
          </a:p>
          <a:p>
            <a:pPr lvl="1">
              <a:spcBef>
                <a:spcPts val="1200"/>
              </a:spcBef>
            </a:pPr>
            <a:r>
              <a:rPr lang="en-US" dirty="0"/>
              <a:t>Formation of 25 Savings groups (consisting of 375 members) and helping them to save money to use in the time of needs (specially for disaster preparedness and response)</a:t>
            </a:r>
          </a:p>
          <a:p>
            <a:pPr lvl="1">
              <a:spcBef>
                <a:spcPts val="1800"/>
              </a:spcBef>
            </a:pPr>
            <a:r>
              <a:rPr lang="en-US" dirty="0"/>
              <a:t>Identify WASH volunteer from project targeted areas and provide training so that they can support communities in remote areas. </a:t>
            </a:r>
          </a:p>
          <a:p>
            <a:pPr lvl="1">
              <a:spcBef>
                <a:spcPts val="1800"/>
              </a:spcBef>
            </a:pPr>
            <a:r>
              <a:rPr lang="en-US" dirty="0"/>
              <a:t>CRS working to open Office in Pohnpei soon to implement CREATE project</a:t>
            </a:r>
          </a:p>
          <a:p>
            <a:pPr lvl="1"/>
            <a:endParaRPr lang="en-US" dirty="0"/>
          </a:p>
          <a:p>
            <a:pPr lvl="1"/>
            <a:endParaRPr lang="en-FM"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lnSpcReduction="10000"/>
          </a:bodyPr>
          <a:lstStyle/>
          <a:p>
            <a:r>
              <a:rPr lang="en-US" b="1" dirty="0">
                <a:solidFill>
                  <a:srgbClr val="0070C0"/>
                </a:solidFill>
              </a:rPr>
              <a:t>Challenges</a:t>
            </a:r>
          </a:p>
          <a:p>
            <a:pPr marL="0" indent="0">
              <a:buNone/>
            </a:pPr>
            <a:endParaRPr lang="en-US" dirty="0"/>
          </a:p>
          <a:p>
            <a:pPr lvl="1"/>
            <a:r>
              <a:rPr lang="en-US" sz="2800" dirty="0"/>
              <a:t>Recruitment of Local Staff took several months-CRS coordinated with local leaders, Churches and announced through Radio station</a:t>
            </a:r>
          </a:p>
          <a:p>
            <a:pPr lvl="1"/>
            <a:endParaRPr lang="en-US" dirty="0"/>
          </a:p>
          <a:p>
            <a:pPr lvl="1"/>
            <a:r>
              <a:rPr lang="en-US" dirty="0"/>
              <a:t>Difficult to travel to targeted Outer Islands and Lagoon Islands during bad weather-CRS follow the weather forecast and rearrange events with Mayors and Chiefs</a:t>
            </a:r>
          </a:p>
          <a:p>
            <a:pPr lvl="1"/>
            <a:endParaRPr lang="en-US" dirty="0"/>
          </a:p>
          <a:p>
            <a:pPr lvl="1"/>
            <a:r>
              <a:rPr lang="en-US" dirty="0"/>
              <a:t>Limited number of suppliers to supply required materials for agencies required to implement project activities (laptop, printing equipment, seeds and agriculture kits etc.)- CRS coordinating with several suppliers well ahead and check whether they can provide supply in time of need</a:t>
            </a:r>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b="1" dirty="0">
                <a:solidFill>
                  <a:srgbClr val="0070C0"/>
                </a:solidFill>
              </a:rPr>
              <a:t>Opportunities for collaboration</a:t>
            </a:r>
          </a:p>
          <a:p>
            <a:pPr lvl="1">
              <a:spcBef>
                <a:spcPts val="1800"/>
              </a:spcBef>
            </a:pPr>
            <a:r>
              <a:rPr lang="en-US" dirty="0"/>
              <a:t>CDEOC/DCO is very much open and willing to coordinate with organizations working in resilience building activities-BIG support for partners </a:t>
            </a:r>
          </a:p>
          <a:p>
            <a:pPr lvl="1">
              <a:spcBef>
                <a:spcPts val="1800"/>
              </a:spcBef>
            </a:pPr>
            <a:r>
              <a:rPr lang="en-US" dirty="0"/>
              <a:t>All the agencies are coordinating to avoid overlapping and duplication-CDEOC/DCO is supporting in this process</a:t>
            </a:r>
          </a:p>
          <a:p>
            <a:pPr lvl="1">
              <a:spcBef>
                <a:spcPts val="1800"/>
              </a:spcBef>
            </a:pPr>
            <a:r>
              <a:rPr lang="en-US" dirty="0"/>
              <a:t>CDEOC/DCO, IOM and State government can implement Disaster Preparedness Plan developing by CRS in targeted municipalities and communities</a:t>
            </a:r>
          </a:p>
          <a:p>
            <a:pPr lvl="1">
              <a:spcBef>
                <a:spcPts val="1800"/>
              </a:spcBef>
            </a:pPr>
            <a:r>
              <a:rPr lang="en-US" dirty="0"/>
              <a:t>Agencies inviting each other while organizing any training/meeting for capacity building of local and national staff (it is happening).  </a:t>
            </a:r>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b="1" dirty="0">
                <a:solidFill>
                  <a:srgbClr val="0070C0"/>
                </a:solidFill>
              </a:rPr>
              <a:t>Recommendations</a:t>
            </a:r>
          </a:p>
          <a:p>
            <a:pPr marL="0" indent="0">
              <a:buNone/>
            </a:pPr>
            <a:endParaRPr lang="en-US" dirty="0"/>
          </a:p>
          <a:p>
            <a:pPr lvl="1"/>
            <a:r>
              <a:rPr lang="en-US" dirty="0"/>
              <a:t>Sharing resources (training module, posters etc.) among agencies will reduce work of other organizations and we will not reinvent the wheel.</a:t>
            </a:r>
          </a:p>
          <a:p>
            <a:pPr lvl="1"/>
            <a:endParaRPr lang="en-US" sz="1050" dirty="0"/>
          </a:p>
          <a:p>
            <a:pPr lvl="1">
              <a:spcBef>
                <a:spcPts val="1200"/>
              </a:spcBef>
            </a:pPr>
            <a:r>
              <a:rPr lang="en-US" dirty="0"/>
              <a:t>Sharing human resources across agencies to facilitate training for communities in specific technical issues (e.g. Red Cross can support in First Aid training while Sanitation Department and EPA can support in WASH training)</a:t>
            </a:r>
          </a:p>
          <a:p>
            <a:pPr lvl="1">
              <a:spcBef>
                <a:spcPts val="1200"/>
              </a:spcBef>
            </a:pPr>
            <a:r>
              <a:rPr lang="en-US" dirty="0"/>
              <a:t>Boat/Flight Chartered sharing to make it cost effective</a:t>
            </a:r>
          </a:p>
          <a:p>
            <a:pPr marL="457200" lvl="1" indent="0">
              <a:buNone/>
            </a:pPr>
            <a:endParaRPr lang="en-US" sz="1050" dirty="0"/>
          </a:p>
          <a:p>
            <a:pPr lvl="1"/>
            <a:r>
              <a:rPr lang="en-US" dirty="0"/>
              <a:t>Continue to be intentional to avoid duplication and overlapping </a:t>
            </a: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786</Words>
  <Application>Microsoft Macintosh PowerPoint</Application>
  <PresentationFormat>Widescreen</PresentationFormat>
  <Paragraphs>52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31</cp:revision>
  <dcterms:created xsi:type="dcterms:W3CDTF">2023-08-01T02:39:00Z</dcterms:created>
  <dcterms:modified xsi:type="dcterms:W3CDTF">2023-08-27T09:44:14Z</dcterms:modified>
</cp:coreProperties>
</file>