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6.jp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6" r:id="rId3"/>
    <p:sldId id="258" r:id="rId4"/>
    <p:sldId id="260" r:id="rId5"/>
    <p:sldId id="261" r:id="rId6"/>
    <p:sldId id="262" r:id="rId7"/>
    <p:sldId id="264" r:id="rId8"/>
  </p:sldIdLst>
  <p:sldSz cx="12192000" cy="6858000"/>
  <p:notesSz cx="6858000" cy="9144000"/>
  <p:defaultTextStyle>
    <a:defPPr>
      <a:defRPr lang="en-F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47"/>
    <p:restoredTop sz="94697"/>
  </p:normalViewPr>
  <p:slideViewPr>
    <p:cSldViewPr snapToGrid="0">
      <p:cViewPr varScale="1">
        <p:scale>
          <a:sx n="89" d="100"/>
          <a:sy n="89" d="100"/>
        </p:scale>
        <p:origin x="184" y="8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FM"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480710-7682-4E66-A3C2-243D35150580}" type="datetimeFigureOut">
              <a:rPr lang="en-FM" smtClean="0"/>
              <a:t>8/27/23</a:t>
            </a:fld>
            <a:endParaRPr lang="en-FM"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FM"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FM"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B64EC0-AC93-47F0-8B5C-277A528EB23B}" type="slidenum">
              <a:rPr lang="en-FM" smtClean="0"/>
              <a:t>‹#›</a:t>
            </a:fld>
            <a:endParaRPr lang="en-FM" dirty="0"/>
          </a:p>
        </p:txBody>
      </p:sp>
    </p:spTree>
    <p:extLst>
      <p:ext uri="{BB962C8B-B14F-4D97-AF65-F5344CB8AC3E}">
        <p14:creationId xmlns:p14="http://schemas.microsoft.com/office/powerpoint/2010/main" val="2485042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M" dirty="0"/>
          </a:p>
        </p:txBody>
      </p:sp>
      <p:sp>
        <p:nvSpPr>
          <p:cNvPr id="4" name="Slide Number Placeholder 3"/>
          <p:cNvSpPr>
            <a:spLocks noGrp="1"/>
          </p:cNvSpPr>
          <p:nvPr>
            <p:ph type="sldNum" sz="quarter" idx="5"/>
          </p:nvPr>
        </p:nvSpPr>
        <p:spPr/>
        <p:txBody>
          <a:bodyPr/>
          <a:lstStyle/>
          <a:p>
            <a:fld id="{4AB64EC0-AC93-47F0-8B5C-277A528EB23B}" type="slidenum">
              <a:rPr lang="en-FM" smtClean="0"/>
              <a:t>2</a:t>
            </a:fld>
            <a:endParaRPr lang="en-FM" dirty="0"/>
          </a:p>
        </p:txBody>
      </p:sp>
    </p:spTree>
    <p:extLst>
      <p:ext uri="{BB962C8B-B14F-4D97-AF65-F5344CB8AC3E}">
        <p14:creationId xmlns:p14="http://schemas.microsoft.com/office/powerpoint/2010/main" val="1323953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as</a:t>
            </a:r>
            <a:r>
              <a:rPr lang="en-US" baseline="0" dirty="0"/>
              <a:t> we look forward to the sign off of our Agreement and kick start on our implementation phase of the NAP,  we feel the urge to share key recommendations that not only will help better understand what we need to do, but to also fill in the gaps as we move forward in this NAP implementation. </a:t>
            </a:r>
            <a:endParaRPr lang="en-US" dirty="0"/>
          </a:p>
        </p:txBody>
      </p:sp>
      <p:sp>
        <p:nvSpPr>
          <p:cNvPr id="4" name="Slide Number Placeholder 3"/>
          <p:cNvSpPr>
            <a:spLocks noGrp="1"/>
          </p:cNvSpPr>
          <p:nvPr>
            <p:ph type="sldNum" sz="quarter" idx="10"/>
          </p:nvPr>
        </p:nvSpPr>
        <p:spPr/>
        <p:txBody>
          <a:bodyPr/>
          <a:lstStyle/>
          <a:p>
            <a:fld id="{4AB64EC0-AC93-47F0-8B5C-277A528EB23B}" type="slidenum">
              <a:rPr lang="x-none" smtClean="0"/>
              <a:t>7</a:t>
            </a:fld>
            <a:endParaRPr lang="x-none" dirty="0"/>
          </a:p>
        </p:txBody>
      </p:sp>
    </p:spTree>
    <p:extLst>
      <p:ext uri="{BB962C8B-B14F-4D97-AF65-F5344CB8AC3E}">
        <p14:creationId xmlns:p14="http://schemas.microsoft.com/office/powerpoint/2010/main" val="3012010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FC312-A56B-3F8F-C8A2-FDDB2FAB39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FM"/>
          </a:p>
        </p:txBody>
      </p:sp>
      <p:sp>
        <p:nvSpPr>
          <p:cNvPr id="3" name="Subtitle 2">
            <a:extLst>
              <a:ext uri="{FF2B5EF4-FFF2-40B4-BE49-F238E27FC236}">
                <a16:creationId xmlns:a16="http://schemas.microsoft.com/office/drawing/2014/main" id="{412E1131-B56A-24A6-5E1D-0BE8175D46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FM"/>
          </a:p>
        </p:txBody>
      </p:sp>
      <p:sp>
        <p:nvSpPr>
          <p:cNvPr id="4" name="Date Placeholder 3">
            <a:extLst>
              <a:ext uri="{FF2B5EF4-FFF2-40B4-BE49-F238E27FC236}">
                <a16:creationId xmlns:a16="http://schemas.microsoft.com/office/drawing/2014/main" id="{8EF0D5FE-DB91-BCF8-0A11-1868D8D3EC16}"/>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BBC10FED-EB65-1BC1-8CC7-17913337A900}"/>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DECDD5F2-45EC-0CD0-CEEB-619FEAB08EAD}"/>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38430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D4CEB-E8C2-5A83-C25F-28DA61DE9AFC}"/>
              </a:ext>
            </a:extLst>
          </p:cNvPr>
          <p:cNvSpPr>
            <a:spLocks noGrp="1"/>
          </p:cNvSpPr>
          <p:nvPr>
            <p:ph type="title"/>
          </p:nvPr>
        </p:nvSpPr>
        <p:spPr/>
        <p:txBody>
          <a:bodyPr/>
          <a:lstStyle/>
          <a:p>
            <a:r>
              <a:rPr lang="en-US"/>
              <a:t>Click to edit Master title style</a:t>
            </a:r>
            <a:endParaRPr lang="en-FM"/>
          </a:p>
        </p:txBody>
      </p:sp>
      <p:sp>
        <p:nvSpPr>
          <p:cNvPr id="3" name="Vertical Text Placeholder 2">
            <a:extLst>
              <a:ext uri="{FF2B5EF4-FFF2-40B4-BE49-F238E27FC236}">
                <a16:creationId xmlns:a16="http://schemas.microsoft.com/office/drawing/2014/main" id="{B48D6703-D20B-76BC-01E3-ABCA068DCE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DA74B234-B471-B899-857E-A39801A0663C}"/>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28C6A3FA-6000-0149-576E-AF13E42CE48A}"/>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03CB55F2-BBA6-D67A-DCFB-606019E7F374}"/>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531172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6AE709-7157-F677-FAC0-1508D65AF77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FM"/>
          </a:p>
        </p:txBody>
      </p:sp>
      <p:sp>
        <p:nvSpPr>
          <p:cNvPr id="3" name="Vertical Text Placeholder 2">
            <a:extLst>
              <a:ext uri="{FF2B5EF4-FFF2-40B4-BE49-F238E27FC236}">
                <a16:creationId xmlns:a16="http://schemas.microsoft.com/office/drawing/2014/main" id="{3181CA95-EBDA-8ACC-9010-A25B0B699B5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A90DCA1A-EE68-CEFB-662C-262A3FCAEBB0}"/>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1DA4AF61-44F0-B8EC-324C-00FE08A77262}"/>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75D04425-807A-6A42-2C82-C4C07D27EDFF}"/>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335837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5AA7A-0801-B0B2-D711-C3CBBAD06298}"/>
              </a:ext>
            </a:extLst>
          </p:cNvPr>
          <p:cNvSpPr>
            <a:spLocks noGrp="1"/>
          </p:cNvSpPr>
          <p:nvPr>
            <p:ph type="title"/>
          </p:nvPr>
        </p:nvSpPr>
        <p:spPr/>
        <p:txBody>
          <a:bodyPr/>
          <a:lstStyle/>
          <a:p>
            <a:r>
              <a:rPr lang="en-US"/>
              <a:t>Click to edit Master title style</a:t>
            </a:r>
            <a:endParaRPr lang="en-FM"/>
          </a:p>
        </p:txBody>
      </p:sp>
      <p:sp>
        <p:nvSpPr>
          <p:cNvPr id="3" name="Content Placeholder 2">
            <a:extLst>
              <a:ext uri="{FF2B5EF4-FFF2-40B4-BE49-F238E27FC236}">
                <a16:creationId xmlns:a16="http://schemas.microsoft.com/office/drawing/2014/main" id="{1751C986-8AA2-0CC5-CD98-673309F07D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C5D43277-EC17-A028-EBA5-B95A818809E6}"/>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4D444295-9969-ACA1-D560-BCDFA48AF459}"/>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B4A97A9C-0E7D-9332-EA4E-CBBA72F80D2E}"/>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673524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1DE9D-0EBF-900C-7A2F-128CBBE4FB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FM"/>
          </a:p>
        </p:txBody>
      </p:sp>
      <p:sp>
        <p:nvSpPr>
          <p:cNvPr id="3" name="Text Placeholder 2">
            <a:extLst>
              <a:ext uri="{FF2B5EF4-FFF2-40B4-BE49-F238E27FC236}">
                <a16:creationId xmlns:a16="http://schemas.microsoft.com/office/drawing/2014/main" id="{D4FE598B-EE31-8676-533F-8BC362C7CE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6EF884-7C57-9CAA-F8CB-77CC6EE6A8DD}"/>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D57AD1C4-8E64-2613-9D7A-AF9400B9F663}"/>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4F4FEB6D-4B3A-6AE8-2C39-39E0023FB23D}"/>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082711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E73C1-3BAA-2566-5480-29EA5828A106}"/>
              </a:ext>
            </a:extLst>
          </p:cNvPr>
          <p:cNvSpPr>
            <a:spLocks noGrp="1"/>
          </p:cNvSpPr>
          <p:nvPr>
            <p:ph type="title"/>
          </p:nvPr>
        </p:nvSpPr>
        <p:spPr/>
        <p:txBody>
          <a:bodyPr/>
          <a:lstStyle/>
          <a:p>
            <a:r>
              <a:rPr lang="en-US"/>
              <a:t>Click to edit Master title style</a:t>
            </a:r>
            <a:endParaRPr lang="en-FM"/>
          </a:p>
        </p:txBody>
      </p:sp>
      <p:sp>
        <p:nvSpPr>
          <p:cNvPr id="3" name="Content Placeholder 2">
            <a:extLst>
              <a:ext uri="{FF2B5EF4-FFF2-40B4-BE49-F238E27FC236}">
                <a16:creationId xmlns:a16="http://schemas.microsoft.com/office/drawing/2014/main" id="{23827054-670E-79A5-2F81-EE4CA787DF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Content Placeholder 3">
            <a:extLst>
              <a:ext uri="{FF2B5EF4-FFF2-40B4-BE49-F238E27FC236}">
                <a16:creationId xmlns:a16="http://schemas.microsoft.com/office/drawing/2014/main" id="{D6E1F6DE-233E-44F2-E058-FFE1173CCE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5" name="Date Placeholder 4">
            <a:extLst>
              <a:ext uri="{FF2B5EF4-FFF2-40B4-BE49-F238E27FC236}">
                <a16:creationId xmlns:a16="http://schemas.microsoft.com/office/drawing/2014/main" id="{B5564478-AF11-DB27-D83E-98ABCC8B798B}"/>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6" name="Footer Placeholder 5">
            <a:extLst>
              <a:ext uri="{FF2B5EF4-FFF2-40B4-BE49-F238E27FC236}">
                <a16:creationId xmlns:a16="http://schemas.microsoft.com/office/drawing/2014/main" id="{B8084F48-2496-D538-9332-CD85DCA81028}"/>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9878CE99-DD90-8FA7-D484-97D122663F8B}"/>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674588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52F08-79A2-B411-B978-2C2DB0FED0A5}"/>
              </a:ext>
            </a:extLst>
          </p:cNvPr>
          <p:cNvSpPr>
            <a:spLocks noGrp="1"/>
          </p:cNvSpPr>
          <p:nvPr>
            <p:ph type="title"/>
          </p:nvPr>
        </p:nvSpPr>
        <p:spPr>
          <a:xfrm>
            <a:off x="839788" y="365125"/>
            <a:ext cx="10515600" cy="1325563"/>
          </a:xfrm>
        </p:spPr>
        <p:txBody>
          <a:bodyPr/>
          <a:lstStyle/>
          <a:p>
            <a:r>
              <a:rPr lang="en-US"/>
              <a:t>Click to edit Master title style</a:t>
            </a:r>
            <a:endParaRPr lang="en-FM"/>
          </a:p>
        </p:txBody>
      </p:sp>
      <p:sp>
        <p:nvSpPr>
          <p:cNvPr id="3" name="Text Placeholder 2">
            <a:extLst>
              <a:ext uri="{FF2B5EF4-FFF2-40B4-BE49-F238E27FC236}">
                <a16:creationId xmlns:a16="http://schemas.microsoft.com/office/drawing/2014/main" id="{64244FD1-E400-E4F3-DEE6-F1EADA5951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8D8485-E1DF-E9DB-40DC-2D7ECE55DB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5" name="Text Placeholder 4">
            <a:extLst>
              <a:ext uri="{FF2B5EF4-FFF2-40B4-BE49-F238E27FC236}">
                <a16:creationId xmlns:a16="http://schemas.microsoft.com/office/drawing/2014/main" id="{8CB2D0B5-3E1D-C1AD-729A-A3D24F1D94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4BB7A3-6393-51EC-7A42-BE923DB26CF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7" name="Date Placeholder 6">
            <a:extLst>
              <a:ext uri="{FF2B5EF4-FFF2-40B4-BE49-F238E27FC236}">
                <a16:creationId xmlns:a16="http://schemas.microsoft.com/office/drawing/2014/main" id="{36BE9BD7-DAA1-BA0A-88EF-9102817E918F}"/>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8" name="Footer Placeholder 7">
            <a:extLst>
              <a:ext uri="{FF2B5EF4-FFF2-40B4-BE49-F238E27FC236}">
                <a16:creationId xmlns:a16="http://schemas.microsoft.com/office/drawing/2014/main" id="{42E2C260-8FAE-D859-D227-36D1DF64AE10}"/>
              </a:ext>
            </a:extLst>
          </p:cNvPr>
          <p:cNvSpPr>
            <a:spLocks noGrp="1"/>
          </p:cNvSpPr>
          <p:nvPr>
            <p:ph type="ftr" sz="quarter" idx="11"/>
          </p:nvPr>
        </p:nvSpPr>
        <p:spPr/>
        <p:txBody>
          <a:bodyPr/>
          <a:lstStyle/>
          <a:p>
            <a:endParaRPr lang="en-FM" dirty="0"/>
          </a:p>
        </p:txBody>
      </p:sp>
      <p:sp>
        <p:nvSpPr>
          <p:cNvPr id="9" name="Slide Number Placeholder 8">
            <a:extLst>
              <a:ext uri="{FF2B5EF4-FFF2-40B4-BE49-F238E27FC236}">
                <a16:creationId xmlns:a16="http://schemas.microsoft.com/office/drawing/2014/main" id="{F99906F9-3C3D-D803-CECC-2FB230117DE8}"/>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194591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97845-30C6-5FB1-53FD-97FE133DE7D0}"/>
              </a:ext>
            </a:extLst>
          </p:cNvPr>
          <p:cNvSpPr>
            <a:spLocks noGrp="1"/>
          </p:cNvSpPr>
          <p:nvPr>
            <p:ph type="title"/>
          </p:nvPr>
        </p:nvSpPr>
        <p:spPr/>
        <p:txBody>
          <a:bodyPr/>
          <a:lstStyle/>
          <a:p>
            <a:r>
              <a:rPr lang="en-US"/>
              <a:t>Click to edit Master title style</a:t>
            </a:r>
            <a:endParaRPr lang="en-FM"/>
          </a:p>
        </p:txBody>
      </p:sp>
      <p:sp>
        <p:nvSpPr>
          <p:cNvPr id="3" name="Date Placeholder 2">
            <a:extLst>
              <a:ext uri="{FF2B5EF4-FFF2-40B4-BE49-F238E27FC236}">
                <a16:creationId xmlns:a16="http://schemas.microsoft.com/office/drawing/2014/main" id="{DBDFA9D5-059D-3BDE-5996-91422CC150DE}"/>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4" name="Footer Placeholder 3">
            <a:extLst>
              <a:ext uri="{FF2B5EF4-FFF2-40B4-BE49-F238E27FC236}">
                <a16:creationId xmlns:a16="http://schemas.microsoft.com/office/drawing/2014/main" id="{CF51C613-196C-4C46-5B9D-2F2AB9B8F7EB}"/>
              </a:ext>
            </a:extLst>
          </p:cNvPr>
          <p:cNvSpPr>
            <a:spLocks noGrp="1"/>
          </p:cNvSpPr>
          <p:nvPr>
            <p:ph type="ftr" sz="quarter" idx="11"/>
          </p:nvPr>
        </p:nvSpPr>
        <p:spPr/>
        <p:txBody>
          <a:bodyPr/>
          <a:lstStyle/>
          <a:p>
            <a:endParaRPr lang="en-FM" dirty="0"/>
          </a:p>
        </p:txBody>
      </p:sp>
      <p:sp>
        <p:nvSpPr>
          <p:cNvPr id="5" name="Slide Number Placeholder 4">
            <a:extLst>
              <a:ext uri="{FF2B5EF4-FFF2-40B4-BE49-F238E27FC236}">
                <a16:creationId xmlns:a16="http://schemas.microsoft.com/office/drawing/2014/main" id="{93DA213C-5BDA-0671-D25C-4BEF39725E61}"/>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227225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BFA5AB-A90E-60D1-0590-6B0DC0A6CA39}"/>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3" name="Footer Placeholder 2">
            <a:extLst>
              <a:ext uri="{FF2B5EF4-FFF2-40B4-BE49-F238E27FC236}">
                <a16:creationId xmlns:a16="http://schemas.microsoft.com/office/drawing/2014/main" id="{A6D96D4E-C93B-7447-DB85-BF21AEE56D61}"/>
              </a:ext>
            </a:extLst>
          </p:cNvPr>
          <p:cNvSpPr>
            <a:spLocks noGrp="1"/>
          </p:cNvSpPr>
          <p:nvPr>
            <p:ph type="ftr" sz="quarter" idx="11"/>
          </p:nvPr>
        </p:nvSpPr>
        <p:spPr/>
        <p:txBody>
          <a:bodyPr/>
          <a:lstStyle/>
          <a:p>
            <a:endParaRPr lang="en-FM" dirty="0"/>
          </a:p>
        </p:txBody>
      </p:sp>
      <p:sp>
        <p:nvSpPr>
          <p:cNvPr id="4" name="Slide Number Placeholder 3">
            <a:extLst>
              <a:ext uri="{FF2B5EF4-FFF2-40B4-BE49-F238E27FC236}">
                <a16:creationId xmlns:a16="http://schemas.microsoft.com/office/drawing/2014/main" id="{85AFBF8B-F061-F0B6-1DCB-61DEA07F5FC0}"/>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4203529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3BFF9-ED6E-348B-1A43-FE8E391076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FM"/>
          </a:p>
        </p:txBody>
      </p:sp>
      <p:sp>
        <p:nvSpPr>
          <p:cNvPr id="3" name="Content Placeholder 2">
            <a:extLst>
              <a:ext uri="{FF2B5EF4-FFF2-40B4-BE49-F238E27FC236}">
                <a16:creationId xmlns:a16="http://schemas.microsoft.com/office/drawing/2014/main" id="{6DD36B92-4F69-CFBA-958E-80B2C8B599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Text Placeholder 3">
            <a:extLst>
              <a:ext uri="{FF2B5EF4-FFF2-40B4-BE49-F238E27FC236}">
                <a16:creationId xmlns:a16="http://schemas.microsoft.com/office/drawing/2014/main" id="{BC7F126D-E3B6-3C65-8810-A4A538DE7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11A5DF-7724-1B64-5AF7-EDD20A6DBAED}"/>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6" name="Footer Placeholder 5">
            <a:extLst>
              <a:ext uri="{FF2B5EF4-FFF2-40B4-BE49-F238E27FC236}">
                <a16:creationId xmlns:a16="http://schemas.microsoft.com/office/drawing/2014/main" id="{A2D415CB-79C6-8C16-8440-D13379ED5B0C}"/>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E0840B99-FFE2-A866-6F55-CEF588787E99}"/>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243216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D18A5-4CFE-8745-4B88-2F0DEEFBDB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FM"/>
          </a:p>
        </p:txBody>
      </p:sp>
      <p:sp>
        <p:nvSpPr>
          <p:cNvPr id="3" name="Picture Placeholder 2">
            <a:extLst>
              <a:ext uri="{FF2B5EF4-FFF2-40B4-BE49-F238E27FC236}">
                <a16:creationId xmlns:a16="http://schemas.microsoft.com/office/drawing/2014/main" id="{EF36CF08-1CCF-C7B6-C68B-FFB3B25D73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FM" dirty="0"/>
          </a:p>
        </p:txBody>
      </p:sp>
      <p:sp>
        <p:nvSpPr>
          <p:cNvPr id="4" name="Text Placeholder 3">
            <a:extLst>
              <a:ext uri="{FF2B5EF4-FFF2-40B4-BE49-F238E27FC236}">
                <a16:creationId xmlns:a16="http://schemas.microsoft.com/office/drawing/2014/main" id="{E44C5C16-4A9E-F1F7-06B3-544A15BD5E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BDA499-674E-A165-F885-D16CC40EDA62}"/>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6" name="Footer Placeholder 5">
            <a:extLst>
              <a:ext uri="{FF2B5EF4-FFF2-40B4-BE49-F238E27FC236}">
                <a16:creationId xmlns:a16="http://schemas.microsoft.com/office/drawing/2014/main" id="{90092CB0-E441-0884-1EDB-C5692CF6C10F}"/>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8F212AE2-42C2-2E5B-888E-3E97C062171B}"/>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561359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1000"/>
            <a:lum/>
          </a:blip>
          <a:srcRect/>
          <a:stretch>
            <a:fillRect t="-39000" b="-3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081D3E-8A8A-8AB7-AA05-48303DC0C8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FM"/>
          </a:p>
        </p:txBody>
      </p:sp>
      <p:sp>
        <p:nvSpPr>
          <p:cNvPr id="3" name="Text Placeholder 2">
            <a:extLst>
              <a:ext uri="{FF2B5EF4-FFF2-40B4-BE49-F238E27FC236}">
                <a16:creationId xmlns:a16="http://schemas.microsoft.com/office/drawing/2014/main" id="{171DD8E4-515A-65B9-7AAD-F14DD7C12C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F432AABF-A1D9-A023-144B-94FE0C9B5E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5B04F1B0-CC41-D4F9-463E-7E152B7218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FM" dirty="0"/>
          </a:p>
        </p:txBody>
      </p:sp>
      <p:sp>
        <p:nvSpPr>
          <p:cNvPr id="6" name="Slide Number Placeholder 5">
            <a:extLst>
              <a:ext uri="{FF2B5EF4-FFF2-40B4-BE49-F238E27FC236}">
                <a16:creationId xmlns:a16="http://schemas.microsoft.com/office/drawing/2014/main" id="{F685E551-8F71-4C3E-FADA-FBAB903AF8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6D5C0D-D7C4-4F57-8078-055CE04983B7}" type="slidenum">
              <a:rPr lang="en-FM" smtClean="0"/>
              <a:t>‹#›</a:t>
            </a:fld>
            <a:endParaRPr lang="en-FM" dirty="0"/>
          </a:p>
        </p:txBody>
      </p:sp>
    </p:spTree>
    <p:extLst>
      <p:ext uri="{BB962C8B-B14F-4D97-AF65-F5344CB8AC3E}">
        <p14:creationId xmlns:p14="http://schemas.microsoft.com/office/powerpoint/2010/main" val="2388201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0"/>
            <a:lum/>
          </a:blip>
          <a:srcRect/>
          <a:stretch>
            <a:fillRect t="-39000" b="-3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FECA3-3B56-E8E4-1B6C-CC0AB76831D8}"/>
              </a:ext>
            </a:extLst>
          </p:cNvPr>
          <p:cNvSpPr>
            <a:spLocks noGrp="1"/>
          </p:cNvSpPr>
          <p:nvPr>
            <p:ph type="title"/>
          </p:nvPr>
        </p:nvSpPr>
        <p:spPr>
          <a:xfrm>
            <a:off x="1284050" y="365125"/>
            <a:ext cx="10069749" cy="1325563"/>
          </a:xfrm>
          <a:effectLst>
            <a:outerShdw blurRad="50800" dist="38100" dir="16200000" rotWithShape="0">
              <a:schemeClr val="bg1"/>
            </a:outerShdw>
          </a:effectLst>
        </p:spPr>
        <p:txBody>
          <a:bodyPr>
            <a:normAutofit/>
          </a:bodyPr>
          <a:lstStyle/>
          <a:p>
            <a:pPr algn="ctr"/>
            <a:r>
              <a:rPr lang="en-US" sz="3600" u="sng" dirty="0">
                <a:latin typeface="Arial Black" panose="020B0A04020102020204" pitchFamily="34" charset="0"/>
              </a:rPr>
              <a:t>3</a:t>
            </a:r>
            <a:r>
              <a:rPr lang="en-US" sz="3600" u="sng" baseline="30000" dirty="0">
                <a:latin typeface="Arial Black" panose="020B0A04020102020204" pitchFamily="34" charset="0"/>
              </a:rPr>
              <a:t>rd</a:t>
            </a:r>
            <a:r>
              <a:rPr lang="en-US" sz="3600" u="sng" dirty="0">
                <a:latin typeface="Arial Black" panose="020B0A04020102020204" pitchFamily="34" charset="0"/>
              </a:rPr>
              <a:t> Joint Environment and Risk Management Platform</a:t>
            </a:r>
            <a:endParaRPr lang="en-FM" sz="3600" u="sng" dirty="0">
              <a:latin typeface="Arial Black" panose="020B0A04020102020204" pitchFamily="34" charset="0"/>
            </a:endParaRPr>
          </a:p>
        </p:txBody>
      </p:sp>
      <p:pic>
        <p:nvPicPr>
          <p:cNvPr id="5" name="Content Placeholder 4">
            <a:extLst>
              <a:ext uri="{FF2B5EF4-FFF2-40B4-BE49-F238E27FC236}">
                <a16:creationId xmlns:a16="http://schemas.microsoft.com/office/drawing/2014/main" id="{C9F6AB6D-13B1-9A33-9E23-DB3CAB6D7AC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794929" y="5251884"/>
            <a:ext cx="2259062" cy="1194832"/>
          </a:xfrm>
        </p:spPr>
      </p:pic>
      <p:pic>
        <p:nvPicPr>
          <p:cNvPr id="7" name="Picture 6">
            <a:extLst>
              <a:ext uri="{FF2B5EF4-FFF2-40B4-BE49-F238E27FC236}">
                <a16:creationId xmlns:a16="http://schemas.microsoft.com/office/drawing/2014/main" id="{5F0DE3C8-C1DE-9B5D-800B-618BCB94B51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37" y="5254533"/>
            <a:ext cx="2260732" cy="1194832"/>
          </a:xfrm>
          <a:prstGeom prst="rect">
            <a:avLst/>
          </a:prstGeom>
        </p:spPr>
      </p:pic>
      <p:pic>
        <p:nvPicPr>
          <p:cNvPr id="9" name="Picture 8">
            <a:extLst>
              <a:ext uri="{FF2B5EF4-FFF2-40B4-BE49-F238E27FC236}">
                <a16:creationId xmlns:a16="http://schemas.microsoft.com/office/drawing/2014/main" id="{9EF7EDBC-B625-64E3-F9B8-AC6C54AE8C1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89567" y="5254067"/>
            <a:ext cx="2385298" cy="1192649"/>
          </a:xfrm>
          <a:prstGeom prst="rect">
            <a:avLst/>
          </a:prstGeom>
        </p:spPr>
      </p:pic>
      <p:pic>
        <p:nvPicPr>
          <p:cNvPr id="11" name="Picture 10">
            <a:extLst>
              <a:ext uri="{FF2B5EF4-FFF2-40B4-BE49-F238E27FC236}">
                <a16:creationId xmlns:a16="http://schemas.microsoft.com/office/drawing/2014/main" id="{6E3C3F5E-949A-359A-34A0-36149943DFF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81345" y="5257183"/>
            <a:ext cx="2260731" cy="1189533"/>
          </a:xfrm>
          <a:prstGeom prst="rect">
            <a:avLst/>
          </a:prstGeom>
        </p:spPr>
      </p:pic>
      <p:sp>
        <p:nvSpPr>
          <p:cNvPr id="3" name="TextBox 2">
            <a:extLst>
              <a:ext uri="{FF2B5EF4-FFF2-40B4-BE49-F238E27FC236}">
                <a16:creationId xmlns:a16="http://schemas.microsoft.com/office/drawing/2014/main" id="{4E133D77-E3CF-BB5A-383A-16C9053117C7}"/>
              </a:ext>
            </a:extLst>
          </p:cNvPr>
          <p:cNvSpPr txBox="1"/>
          <p:nvPr/>
        </p:nvSpPr>
        <p:spPr>
          <a:xfrm>
            <a:off x="2331341" y="1732789"/>
            <a:ext cx="7771592" cy="553998"/>
          </a:xfrm>
          <a:prstGeom prst="rect">
            <a:avLst/>
          </a:prstGeom>
          <a:noFill/>
          <a:effectLst>
            <a:outerShdw blurRad="50800" dist="50800" dir="5400000" algn="ctr" rotWithShape="0">
              <a:schemeClr val="bg1">
                <a:alpha val="68000"/>
              </a:schemeClr>
            </a:outerShdw>
          </a:effectLst>
        </p:spPr>
        <p:txBody>
          <a:bodyPr wrap="square" rtlCol="0">
            <a:spAutoFit/>
          </a:bodyPr>
          <a:lstStyle/>
          <a:p>
            <a:r>
              <a:rPr lang="en-US" sz="3000" b="1" i="1" dirty="0"/>
              <a:t>“Enhancing Synergies for a Resilient Tomorrow”</a:t>
            </a:r>
            <a:endParaRPr lang="en-FM" sz="3000" b="1" i="1" dirty="0"/>
          </a:p>
        </p:txBody>
      </p:sp>
      <p:sp>
        <p:nvSpPr>
          <p:cNvPr id="4" name="TextBox 3">
            <a:extLst>
              <a:ext uri="{FF2B5EF4-FFF2-40B4-BE49-F238E27FC236}">
                <a16:creationId xmlns:a16="http://schemas.microsoft.com/office/drawing/2014/main" id="{5397E90A-AAEE-6FCF-321C-A72D945B0264}"/>
              </a:ext>
            </a:extLst>
          </p:cNvPr>
          <p:cNvSpPr txBox="1"/>
          <p:nvPr/>
        </p:nvSpPr>
        <p:spPr>
          <a:xfrm>
            <a:off x="3754874" y="3859322"/>
            <a:ext cx="4674140" cy="523220"/>
          </a:xfrm>
          <a:prstGeom prst="rect">
            <a:avLst/>
          </a:prstGeom>
          <a:noFill/>
        </p:spPr>
        <p:txBody>
          <a:bodyPr wrap="square" rtlCol="0">
            <a:spAutoFit/>
          </a:bodyPr>
          <a:lstStyle/>
          <a:p>
            <a:pPr algn="ctr"/>
            <a:r>
              <a:rPr lang="en-US" sz="2800" b="1" dirty="0"/>
              <a:t>August 30-September 1, 2023</a:t>
            </a:r>
            <a:endParaRPr lang="en-FM" sz="2800" b="1" dirty="0"/>
          </a:p>
        </p:txBody>
      </p:sp>
      <p:sp>
        <p:nvSpPr>
          <p:cNvPr id="8" name="TextBox 7">
            <a:extLst>
              <a:ext uri="{FF2B5EF4-FFF2-40B4-BE49-F238E27FC236}">
                <a16:creationId xmlns:a16="http://schemas.microsoft.com/office/drawing/2014/main" id="{73BE2410-CFCE-DE5E-28A8-B1F6A40A1368}"/>
              </a:ext>
            </a:extLst>
          </p:cNvPr>
          <p:cNvSpPr txBox="1"/>
          <p:nvPr/>
        </p:nvSpPr>
        <p:spPr>
          <a:xfrm>
            <a:off x="3754874" y="4307443"/>
            <a:ext cx="4674140" cy="523220"/>
          </a:xfrm>
          <a:prstGeom prst="rect">
            <a:avLst/>
          </a:prstGeom>
          <a:noFill/>
        </p:spPr>
        <p:txBody>
          <a:bodyPr wrap="square" rtlCol="0">
            <a:spAutoFit/>
          </a:bodyPr>
          <a:lstStyle/>
          <a:p>
            <a:pPr algn="ctr"/>
            <a:r>
              <a:rPr lang="en-US" sz="2800" b="1" dirty="0"/>
              <a:t>Weno, Chuuk</a:t>
            </a:r>
            <a:endParaRPr lang="en-FM" sz="2800" b="1" dirty="0"/>
          </a:p>
        </p:txBody>
      </p:sp>
      <p:pic>
        <p:nvPicPr>
          <p:cNvPr id="12" name="Picture 11">
            <a:extLst>
              <a:ext uri="{FF2B5EF4-FFF2-40B4-BE49-F238E27FC236}">
                <a16:creationId xmlns:a16="http://schemas.microsoft.com/office/drawing/2014/main" id="{C173391E-B969-BE7D-BA39-9636FFD3BF5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0579" y="342138"/>
            <a:ext cx="1838144" cy="1830321"/>
          </a:xfrm>
          <a:prstGeom prst="rect">
            <a:avLst/>
          </a:prstGeom>
        </p:spPr>
      </p:pic>
      <p:sp>
        <p:nvSpPr>
          <p:cNvPr id="13" name="TextBox 12">
            <a:extLst>
              <a:ext uri="{FF2B5EF4-FFF2-40B4-BE49-F238E27FC236}">
                <a16:creationId xmlns:a16="http://schemas.microsoft.com/office/drawing/2014/main" id="{1D1BC2A8-9B05-3573-5078-F729C0F45BE8}"/>
              </a:ext>
            </a:extLst>
          </p:cNvPr>
          <p:cNvSpPr txBox="1"/>
          <p:nvPr/>
        </p:nvSpPr>
        <p:spPr>
          <a:xfrm>
            <a:off x="3754874" y="2622764"/>
            <a:ext cx="4674140" cy="584775"/>
          </a:xfrm>
          <a:prstGeom prst="rect">
            <a:avLst/>
          </a:prstGeom>
          <a:noFill/>
        </p:spPr>
        <p:txBody>
          <a:bodyPr wrap="square" rtlCol="0">
            <a:spAutoFit/>
          </a:bodyPr>
          <a:lstStyle/>
          <a:p>
            <a:pPr algn="ctr"/>
            <a:r>
              <a:rPr lang="en-US" sz="3200" b="1" dirty="0">
                <a:solidFill>
                  <a:schemeClr val="accent1">
                    <a:lumMod val="75000"/>
                  </a:schemeClr>
                </a:solidFill>
              </a:rPr>
              <a:t>3.8 Catholic Relief Services</a:t>
            </a:r>
            <a:endParaRPr lang="en-FM" sz="3200" b="1" dirty="0">
              <a:solidFill>
                <a:schemeClr val="accent1">
                  <a:lumMod val="75000"/>
                </a:schemeClr>
              </a:solidFill>
            </a:endParaRPr>
          </a:p>
        </p:txBody>
      </p:sp>
      <p:sp>
        <p:nvSpPr>
          <p:cNvPr id="14" name="TextBox 13">
            <a:extLst>
              <a:ext uri="{FF2B5EF4-FFF2-40B4-BE49-F238E27FC236}">
                <a16:creationId xmlns:a16="http://schemas.microsoft.com/office/drawing/2014/main" id="{A600D996-6B2A-AD38-2148-665B58E713F0}"/>
              </a:ext>
            </a:extLst>
          </p:cNvPr>
          <p:cNvSpPr txBox="1"/>
          <p:nvPr/>
        </p:nvSpPr>
        <p:spPr>
          <a:xfrm>
            <a:off x="2331341" y="3070885"/>
            <a:ext cx="6941247" cy="523220"/>
          </a:xfrm>
          <a:prstGeom prst="rect">
            <a:avLst/>
          </a:prstGeom>
          <a:noFill/>
        </p:spPr>
        <p:txBody>
          <a:bodyPr wrap="square" rtlCol="0">
            <a:spAutoFit/>
          </a:bodyPr>
          <a:lstStyle/>
          <a:p>
            <a:pPr algn="ctr"/>
            <a:r>
              <a:rPr lang="en-US" sz="2800" b="1" dirty="0">
                <a:solidFill>
                  <a:schemeClr val="accent1">
                    <a:lumMod val="75000"/>
                  </a:schemeClr>
                </a:solidFill>
              </a:rPr>
              <a:t>Starla Robert, SILC Field Officer, CRS</a:t>
            </a:r>
            <a:endParaRPr lang="en-FM" sz="2800" b="1" dirty="0">
              <a:solidFill>
                <a:schemeClr val="accent1">
                  <a:lumMod val="75000"/>
                </a:schemeClr>
              </a:solidFill>
            </a:endParaRPr>
          </a:p>
        </p:txBody>
      </p:sp>
    </p:spTree>
    <p:extLst>
      <p:ext uri="{BB962C8B-B14F-4D97-AF65-F5344CB8AC3E}">
        <p14:creationId xmlns:p14="http://schemas.microsoft.com/office/powerpoint/2010/main" val="2607128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CE5AFBD6-73CD-E977-9FAB-079203371010}"/>
              </a:ext>
            </a:extLst>
          </p:cNvPr>
          <p:cNvPicPr>
            <a:picLocks noChangeAspect="1"/>
          </p:cNvPicPr>
          <p:nvPr/>
        </p:nvPicPr>
        <p:blipFill rotWithShape="1">
          <a:blip r:embed="rId3">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2" name="TextBox 1">
            <a:extLst>
              <a:ext uri="{FF2B5EF4-FFF2-40B4-BE49-F238E27FC236}">
                <a16:creationId xmlns:a16="http://schemas.microsoft.com/office/drawing/2014/main" id="{845AB913-AE19-45DC-4552-2A64A4ADDE6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160831" y="941282"/>
            <a:ext cx="11627067" cy="5505833"/>
          </a:xfrm>
          <a:solidFill>
            <a:schemeClr val="bg1"/>
          </a:solidFill>
        </p:spPr>
        <p:txBody>
          <a:bodyPr>
            <a:noAutofit/>
          </a:bodyPr>
          <a:lstStyle/>
          <a:p>
            <a:r>
              <a:rPr lang="en-US" sz="2200" dirty="0"/>
              <a:t>Progress since 2018</a:t>
            </a:r>
          </a:p>
          <a:p>
            <a:pPr lvl="1">
              <a:lnSpc>
                <a:spcPct val="100000"/>
              </a:lnSpc>
            </a:pPr>
            <a:r>
              <a:rPr lang="en-US" sz="2200" dirty="0"/>
              <a:t>Completed </a:t>
            </a:r>
            <a:r>
              <a:rPr lang="en-US" sz="2200" b="1" dirty="0"/>
              <a:t>Adaptative Community Transformation (ACT) on  Yap 1 Project </a:t>
            </a:r>
            <a:r>
              <a:rPr lang="en-US" sz="2200" dirty="0"/>
              <a:t>in 2019- included DRM planning with 5 municipalities and 6 outer island settlements as well as SILC, agriculture, and community WASH interventions. Agriculture component implemented by Yap COM-CRE.</a:t>
            </a:r>
          </a:p>
          <a:p>
            <a:pPr lvl="1">
              <a:lnSpc>
                <a:spcPct val="120000"/>
              </a:lnSpc>
            </a:pPr>
            <a:r>
              <a:rPr lang="en-US" sz="2200" dirty="0"/>
              <a:t>Opened CRS Office in Chuuk in 2019. </a:t>
            </a:r>
          </a:p>
          <a:p>
            <a:pPr lvl="1">
              <a:lnSpc>
                <a:spcPct val="100000"/>
              </a:lnSpc>
            </a:pPr>
            <a:r>
              <a:rPr lang="en-US" sz="2200" dirty="0"/>
              <a:t>Completed </a:t>
            </a:r>
            <a:r>
              <a:rPr lang="en-US" sz="2200" b="1" dirty="0"/>
              <a:t>Growing Resilience On </a:t>
            </a:r>
            <a:r>
              <a:rPr lang="en-US" sz="2200" b="1" dirty="0" err="1"/>
              <a:t>Wutip</a:t>
            </a:r>
            <a:r>
              <a:rPr lang="en-US" sz="2200" b="1" dirty="0"/>
              <a:t>-affected-islands (GROW) Project </a:t>
            </a:r>
            <a:r>
              <a:rPr lang="en-US" sz="2200" dirty="0"/>
              <a:t>in 2022– Funded by USAID-OFDA/BHA – providing tools and inputs for short cycle crop agriculture activities on 30 islands across FSM. Project was implemented with partner, CWC.</a:t>
            </a:r>
          </a:p>
          <a:p>
            <a:pPr lvl="1">
              <a:lnSpc>
                <a:spcPct val="100000"/>
              </a:lnSpc>
            </a:pPr>
            <a:r>
              <a:rPr lang="en-US" sz="2200" dirty="0"/>
              <a:t>Completed</a:t>
            </a:r>
            <a:r>
              <a:rPr lang="en-US" sz="2200" b="1" dirty="0"/>
              <a:t> Ready Environments Addressing COVID-19 and Hygiene (REACH</a:t>
            </a:r>
            <a:r>
              <a:rPr lang="en-US" sz="2200" dirty="0"/>
              <a:t>)</a:t>
            </a:r>
            <a:r>
              <a:rPr lang="en-US" sz="2200" b="1" dirty="0"/>
              <a:t> Project </a:t>
            </a:r>
            <a:r>
              <a:rPr lang="en-US" sz="2200" dirty="0"/>
              <a:t>which prepositioned WASH emergency kits and promoted key hygiene behaviors in all 4 states. Pre-positioned kits were distributed through partner organizations (DOH, DEOC, DCO) during COVID outbreaks or other emergencies such as the 2021 King Tide flooding in Chuuk. </a:t>
            </a:r>
          </a:p>
          <a:p>
            <a:pPr lvl="1">
              <a:lnSpc>
                <a:spcPct val="100000"/>
              </a:lnSpc>
            </a:pPr>
            <a:r>
              <a:rPr lang="en-US" sz="2200" dirty="0"/>
              <a:t>Completed </a:t>
            </a:r>
            <a:r>
              <a:rPr lang="en-US" sz="2200" b="1" dirty="0"/>
              <a:t>ACT on Yap 2 Project </a:t>
            </a:r>
            <a:r>
              <a:rPr lang="en-US" sz="2200" dirty="0"/>
              <a:t>in 2022- included DRM planning on 3 Neighboring Island Communities and 5 municipalities in Yap Proper, as well as SILC, agriculture and WASH interventions.</a:t>
            </a:r>
          </a:p>
        </p:txBody>
      </p:sp>
      <p:pic>
        <p:nvPicPr>
          <p:cNvPr id="10" name="Picture 9">
            <a:extLst>
              <a:ext uri="{FF2B5EF4-FFF2-40B4-BE49-F238E27FC236}">
                <a16:creationId xmlns:a16="http://schemas.microsoft.com/office/drawing/2014/main" id="{9CB15E35-A89E-4FF5-2115-306C9A683C9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11" name="Picture 10">
            <a:extLst>
              <a:ext uri="{FF2B5EF4-FFF2-40B4-BE49-F238E27FC236}">
                <a16:creationId xmlns:a16="http://schemas.microsoft.com/office/drawing/2014/main" id="{11F59AFB-ACF3-6428-BF37-95DD6FAA7F1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12" name="Picture 11">
            <a:extLst>
              <a:ext uri="{FF2B5EF4-FFF2-40B4-BE49-F238E27FC236}">
                <a16:creationId xmlns:a16="http://schemas.microsoft.com/office/drawing/2014/main" id="{8BB0D16D-7865-CB03-41C6-B9C4F5FFE28B}"/>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13" name="Picture 12">
            <a:extLst>
              <a:ext uri="{FF2B5EF4-FFF2-40B4-BE49-F238E27FC236}">
                <a16:creationId xmlns:a16="http://schemas.microsoft.com/office/drawing/2014/main" id="{725E20EE-768D-9578-9D0C-E9696D749AF4}"/>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14" name="Picture 13">
            <a:extLst>
              <a:ext uri="{FF2B5EF4-FFF2-40B4-BE49-F238E27FC236}">
                <a16:creationId xmlns:a16="http://schemas.microsoft.com/office/drawing/2014/main" id="{B087EA27-BE57-9AAC-2F68-607E760D3CD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5" name="Picture 14">
            <a:extLst>
              <a:ext uri="{FF2B5EF4-FFF2-40B4-BE49-F238E27FC236}">
                <a16:creationId xmlns:a16="http://schemas.microsoft.com/office/drawing/2014/main" id="{C195B1CD-DBCA-31FB-6E03-70F4E0347B0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6" name="Picture 15">
            <a:extLst>
              <a:ext uri="{FF2B5EF4-FFF2-40B4-BE49-F238E27FC236}">
                <a16:creationId xmlns:a16="http://schemas.microsoft.com/office/drawing/2014/main" id="{513A08AF-D8E3-D3E3-0238-C792BED9F93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7" name="Picture 16">
            <a:extLst>
              <a:ext uri="{FF2B5EF4-FFF2-40B4-BE49-F238E27FC236}">
                <a16:creationId xmlns:a16="http://schemas.microsoft.com/office/drawing/2014/main" id="{B519BEBB-8DFF-737D-255E-19E80EA14A7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8" name="Picture 17">
            <a:extLst>
              <a:ext uri="{FF2B5EF4-FFF2-40B4-BE49-F238E27FC236}">
                <a16:creationId xmlns:a16="http://schemas.microsoft.com/office/drawing/2014/main" id="{910BD4AE-F18C-C122-8355-703776FC2BF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9" name="Picture 18">
            <a:extLst>
              <a:ext uri="{FF2B5EF4-FFF2-40B4-BE49-F238E27FC236}">
                <a16:creationId xmlns:a16="http://schemas.microsoft.com/office/drawing/2014/main" id="{D10B7FCC-06A1-3A77-F438-199AD361C22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20" name="Picture 19">
            <a:extLst>
              <a:ext uri="{FF2B5EF4-FFF2-40B4-BE49-F238E27FC236}">
                <a16:creationId xmlns:a16="http://schemas.microsoft.com/office/drawing/2014/main" id="{1C6C499D-3EB1-F1A4-90FE-720B5A9FEE5F}"/>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21" name="Picture 20">
            <a:extLst>
              <a:ext uri="{FF2B5EF4-FFF2-40B4-BE49-F238E27FC236}">
                <a16:creationId xmlns:a16="http://schemas.microsoft.com/office/drawing/2014/main" id="{23D16202-5AAB-3E38-6194-4B02473468D9}"/>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22" name="Picture 21">
            <a:extLst>
              <a:ext uri="{FF2B5EF4-FFF2-40B4-BE49-F238E27FC236}">
                <a16:creationId xmlns:a16="http://schemas.microsoft.com/office/drawing/2014/main" id="{91C28BF1-BB4B-A9AD-B134-01FB6CB8DCC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23" name="Picture 22">
            <a:extLst>
              <a:ext uri="{FF2B5EF4-FFF2-40B4-BE49-F238E27FC236}">
                <a16:creationId xmlns:a16="http://schemas.microsoft.com/office/drawing/2014/main" id="{B99294BB-BDE5-316F-061E-EABBF5C9BE2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24" name="Picture 23">
            <a:extLst>
              <a:ext uri="{FF2B5EF4-FFF2-40B4-BE49-F238E27FC236}">
                <a16:creationId xmlns:a16="http://schemas.microsoft.com/office/drawing/2014/main" id="{F9AC36B5-9B68-4B51-E703-A4146E0FB290}"/>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5" name="Picture 24">
            <a:extLst>
              <a:ext uri="{FF2B5EF4-FFF2-40B4-BE49-F238E27FC236}">
                <a16:creationId xmlns:a16="http://schemas.microsoft.com/office/drawing/2014/main" id="{BD7346DA-0CEB-B667-B3BF-FF8712D5F926}"/>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6" name="Picture 25">
            <a:extLst>
              <a:ext uri="{FF2B5EF4-FFF2-40B4-BE49-F238E27FC236}">
                <a16:creationId xmlns:a16="http://schemas.microsoft.com/office/drawing/2014/main" id="{2F9D5296-A1EC-A0FF-4D84-C3A03DCF5D1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7" name="Picture 26">
            <a:extLst>
              <a:ext uri="{FF2B5EF4-FFF2-40B4-BE49-F238E27FC236}">
                <a16:creationId xmlns:a16="http://schemas.microsoft.com/office/drawing/2014/main" id="{13FDE4F4-B8C2-0BF2-7115-27B7D81603F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8" name="Picture 27">
            <a:extLst>
              <a:ext uri="{FF2B5EF4-FFF2-40B4-BE49-F238E27FC236}">
                <a16:creationId xmlns:a16="http://schemas.microsoft.com/office/drawing/2014/main" id="{9A26BC4B-3E4D-7D1B-7148-EB45C6384EFA}"/>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9" name="Picture 28">
            <a:extLst>
              <a:ext uri="{FF2B5EF4-FFF2-40B4-BE49-F238E27FC236}">
                <a16:creationId xmlns:a16="http://schemas.microsoft.com/office/drawing/2014/main" id="{1CA30A7A-0222-5552-BC66-90AE21DB276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30" name="Picture 29">
            <a:extLst>
              <a:ext uri="{FF2B5EF4-FFF2-40B4-BE49-F238E27FC236}">
                <a16:creationId xmlns:a16="http://schemas.microsoft.com/office/drawing/2014/main" id="{6359937C-53F2-0459-15B4-E82DA8A0758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31" name="Picture 30">
            <a:extLst>
              <a:ext uri="{FF2B5EF4-FFF2-40B4-BE49-F238E27FC236}">
                <a16:creationId xmlns:a16="http://schemas.microsoft.com/office/drawing/2014/main" id="{28B25B00-9D3E-8C44-B16E-4DF7968BBA0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32" name="Picture 31">
            <a:extLst>
              <a:ext uri="{FF2B5EF4-FFF2-40B4-BE49-F238E27FC236}">
                <a16:creationId xmlns:a16="http://schemas.microsoft.com/office/drawing/2014/main" id="{AAB500DA-1ABE-C796-2127-A31A2AA6B13E}"/>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33" name="Picture 32">
            <a:extLst>
              <a:ext uri="{FF2B5EF4-FFF2-40B4-BE49-F238E27FC236}">
                <a16:creationId xmlns:a16="http://schemas.microsoft.com/office/drawing/2014/main" id="{133BE191-D07C-82EC-464B-B9721559ACC0}"/>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34" name="Picture 33">
            <a:extLst>
              <a:ext uri="{FF2B5EF4-FFF2-40B4-BE49-F238E27FC236}">
                <a16:creationId xmlns:a16="http://schemas.microsoft.com/office/drawing/2014/main" id="{6ABE1DCB-3481-E8C3-C42E-91E0B739825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5" name="Picture 34">
            <a:extLst>
              <a:ext uri="{FF2B5EF4-FFF2-40B4-BE49-F238E27FC236}">
                <a16:creationId xmlns:a16="http://schemas.microsoft.com/office/drawing/2014/main" id="{3E0A3A25-09C1-2E58-6B56-ADBDEB5FD402}"/>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spTree>
    <p:extLst>
      <p:ext uri="{BB962C8B-B14F-4D97-AF65-F5344CB8AC3E}">
        <p14:creationId xmlns:p14="http://schemas.microsoft.com/office/powerpoint/2010/main" val="1357314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160832" y="941281"/>
            <a:ext cx="11764075" cy="5505833"/>
          </a:xfrm>
        </p:spPr>
        <p:txBody>
          <a:bodyPr>
            <a:normAutofit fontScale="77500" lnSpcReduction="20000"/>
          </a:bodyPr>
          <a:lstStyle/>
          <a:p>
            <a:r>
              <a:rPr lang="en-US" b="1" dirty="0">
                <a:solidFill>
                  <a:srgbClr val="0070C0"/>
                </a:solidFill>
              </a:rPr>
              <a:t>Ongoing and upcoming projects and activities</a:t>
            </a:r>
          </a:p>
          <a:p>
            <a:pPr lvl="1"/>
            <a:r>
              <a:rPr lang="en-US" dirty="0"/>
              <a:t>Formation of Disaster Management Committee/taskforces at Municipalities and targeted villages in Yap and Chuuk and facilitate training for</a:t>
            </a:r>
          </a:p>
          <a:p>
            <a:pPr lvl="1">
              <a:spcBef>
                <a:spcPts val="1200"/>
              </a:spcBef>
            </a:pPr>
            <a:r>
              <a:rPr lang="en-US" dirty="0"/>
              <a:t>Organize TOT for project staff on Community Led Disaster Risk Management (CLDRM) module (will invite members from CDEOC, IOM and other partners)</a:t>
            </a:r>
          </a:p>
          <a:p>
            <a:pPr lvl="1">
              <a:spcBef>
                <a:spcPts val="1200"/>
              </a:spcBef>
            </a:pPr>
            <a:r>
              <a:rPr lang="en-US" dirty="0"/>
              <a:t>Facilitate CLDRM process in the Outer Islands and lagoon Islands (municipalities and villages) to develop disaster preparedness plan in project areas, and implement some of plans through small scale grants from project</a:t>
            </a:r>
          </a:p>
          <a:p>
            <a:pPr marL="457200" lvl="1" indent="0">
              <a:buNone/>
            </a:pPr>
            <a:endParaRPr lang="en-US" sz="1500" dirty="0"/>
          </a:p>
          <a:p>
            <a:pPr lvl="1"/>
            <a:r>
              <a:rPr lang="en-US" dirty="0"/>
              <a:t>Formation of farmers groups in </a:t>
            </a:r>
            <a:r>
              <a:rPr lang="en-US" dirty="0" err="1"/>
              <a:t>Weno</a:t>
            </a:r>
            <a:r>
              <a:rPr lang="en-US" dirty="0"/>
              <a:t> villages, </a:t>
            </a:r>
            <a:r>
              <a:rPr lang="en-US" dirty="0" err="1"/>
              <a:t>Fefen</a:t>
            </a:r>
            <a:r>
              <a:rPr lang="en-US" dirty="0"/>
              <a:t>, </a:t>
            </a:r>
            <a:r>
              <a:rPr lang="en-US" dirty="0" err="1"/>
              <a:t>Parem</a:t>
            </a:r>
            <a:r>
              <a:rPr lang="en-US" dirty="0"/>
              <a:t>, </a:t>
            </a:r>
            <a:r>
              <a:rPr lang="en-US" dirty="0" err="1"/>
              <a:t>Siis</a:t>
            </a:r>
            <a:r>
              <a:rPr lang="en-US" dirty="0"/>
              <a:t> and </a:t>
            </a:r>
            <a:r>
              <a:rPr lang="en-US" dirty="0" err="1"/>
              <a:t>PiisPanue</a:t>
            </a:r>
            <a:r>
              <a:rPr lang="en-US" dirty="0"/>
              <a:t> Island (ADAPT) &amp; ASPIRE (Yap) and facilitate training for them on the process and techniques on how to cultivate crops and protect them from disaster</a:t>
            </a:r>
          </a:p>
          <a:p>
            <a:pPr marL="457200" lvl="1" indent="0">
              <a:buNone/>
            </a:pPr>
            <a:endParaRPr lang="en-US" sz="1100" dirty="0"/>
          </a:p>
          <a:p>
            <a:pPr lvl="1">
              <a:spcBef>
                <a:spcPts val="1200"/>
              </a:spcBef>
            </a:pPr>
            <a:r>
              <a:rPr lang="en-US" dirty="0"/>
              <a:t>Formation of 25 Savings groups (consisting of 375 members) and helping them to save money to use in the time of needs (specially for disaster preparedness and response)</a:t>
            </a:r>
          </a:p>
          <a:p>
            <a:pPr lvl="1">
              <a:spcBef>
                <a:spcPts val="1800"/>
              </a:spcBef>
            </a:pPr>
            <a:r>
              <a:rPr lang="en-US" dirty="0"/>
              <a:t>Identify WASH volunteer from project targeted areas and provide training so that they can support communities in remote areas. </a:t>
            </a:r>
          </a:p>
          <a:p>
            <a:pPr lvl="1">
              <a:spcBef>
                <a:spcPts val="1800"/>
              </a:spcBef>
            </a:pPr>
            <a:r>
              <a:rPr lang="en-US" dirty="0"/>
              <a:t>CRS working to open Office in Pohnpei soon to implement CREATE project</a:t>
            </a:r>
          </a:p>
          <a:p>
            <a:pPr lvl="1"/>
            <a:endParaRPr lang="en-US" dirty="0"/>
          </a:p>
          <a:p>
            <a:pPr lvl="1"/>
            <a:endParaRPr lang="en-FM" dirty="0"/>
          </a:p>
        </p:txBody>
      </p:sp>
      <p:pic>
        <p:nvPicPr>
          <p:cNvPr id="5" name="Picture 4">
            <a:extLst>
              <a:ext uri="{FF2B5EF4-FFF2-40B4-BE49-F238E27FC236}">
                <a16:creationId xmlns:a16="http://schemas.microsoft.com/office/drawing/2014/main" id="{30B1F62F-C3FC-52C7-C854-FC0B47CB1CA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647152F-AE7A-3609-7D65-D3B0252B62C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6CD037AA-8B2F-DBB1-FC2E-DB001BDE269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F1DDC019-B543-9111-ADD6-0BDF73FA5008}"/>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BB806AA2-9680-ACB2-A27E-79671DA3AAA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406D55FE-85B4-F426-6FA9-1165219F294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D25A24DE-73F1-EC1E-4D24-BBFC3BC06A1A}"/>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9BD31263-F971-D76E-DBED-6F0DA995404E}"/>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BF0F90A6-2977-981A-ACFB-A98A4687ACA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8477B4C2-3F61-8E7F-E475-9E9C39C68AE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638DD52C-904E-2A56-84D7-B0B289EB39D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4D1BF320-10B3-29D5-6CC1-6442BB1E366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EB9C9FB2-C9A3-8D73-D8BA-A6FA88246084}"/>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6BF1090F-484A-BA2D-4E66-5B14E469DB8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09C0A341-6E1B-0205-0F3F-ADC79C3062D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74359C2B-F4F9-1FFE-28CD-5A08B5B0970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6026500C-28A6-31CA-EBDE-CCB85DCCC6A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70136C8B-A69B-42F6-FB83-E087BAFDE1C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9CE19C9E-14AF-375F-2099-E23AAC263C7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B6663F97-A3BC-3E09-00A3-8CCFA9EF224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E724C7E1-4C4D-B81D-8FD4-0C041AE809F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9D7298C5-B950-1B29-F9AB-20A653279CC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086817C7-B0D9-12AE-5447-17937E542ED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5E750A15-8048-5298-95A4-A9A11994E820}"/>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A6A22128-F3E4-B0A1-FB27-9FF65CDC817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09715531-C57B-93BA-F506-DBF503B6C5F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A155BA01-9C5E-FF6F-2738-98FD7FC4C434}"/>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B9B62D55-BE26-B165-36C3-FF01D7045EEA}"/>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853301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941281"/>
            <a:ext cx="11961063" cy="5505833"/>
          </a:xfrm>
        </p:spPr>
        <p:txBody>
          <a:bodyPr>
            <a:normAutofit lnSpcReduction="10000"/>
          </a:bodyPr>
          <a:lstStyle/>
          <a:p>
            <a:r>
              <a:rPr lang="en-US" b="1" dirty="0">
                <a:solidFill>
                  <a:srgbClr val="0070C0"/>
                </a:solidFill>
              </a:rPr>
              <a:t>Challenges</a:t>
            </a:r>
          </a:p>
          <a:p>
            <a:pPr marL="0" indent="0">
              <a:buNone/>
            </a:pPr>
            <a:endParaRPr lang="en-US" dirty="0"/>
          </a:p>
          <a:p>
            <a:pPr lvl="1"/>
            <a:r>
              <a:rPr lang="en-US" sz="2800" dirty="0"/>
              <a:t>Recruitment of Local Staff took several months-CRS coordinated with local leaders, Churches and announced through Radio station</a:t>
            </a:r>
          </a:p>
          <a:p>
            <a:pPr lvl="1"/>
            <a:endParaRPr lang="en-US" dirty="0"/>
          </a:p>
          <a:p>
            <a:pPr lvl="1"/>
            <a:r>
              <a:rPr lang="en-US" dirty="0"/>
              <a:t>Difficult to travel to targeted Outer Islands and Lagoon Islands during bad weather-CRS follow the weather forecast and rearrange events with Mayors and Chiefs</a:t>
            </a:r>
          </a:p>
          <a:p>
            <a:pPr lvl="1"/>
            <a:endParaRPr lang="en-US" dirty="0"/>
          </a:p>
          <a:p>
            <a:pPr lvl="1"/>
            <a:r>
              <a:rPr lang="en-US" dirty="0"/>
              <a:t>Limited number of suppliers to supply required materials for agencies required to implement project activities (laptop, printing equipment, seeds and agriculture kits etc.)- CRS coordinating with several suppliers well ahead and check whether they can provide supply in time of need</a:t>
            </a:r>
          </a:p>
          <a:p>
            <a:pPr marL="457200" lvl="1" indent="0">
              <a:buNone/>
            </a:pPr>
            <a:endParaRPr lang="en-US" dirty="0"/>
          </a:p>
        </p:txBody>
      </p:sp>
      <p:pic>
        <p:nvPicPr>
          <p:cNvPr id="5" name="Picture 4">
            <a:extLst>
              <a:ext uri="{FF2B5EF4-FFF2-40B4-BE49-F238E27FC236}">
                <a16:creationId xmlns:a16="http://schemas.microsoft.com/office/drawing/2014/main" id="{6A1F2635-D00A-520F-A5DA-AEB20EF4ECE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F74E64FB-25A8-90FA-B581-73B1EDB54CC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86863617-F058-A44E-308C-27888D6776A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7304EB3F-A0BB-6A71-533F-872EBF292D2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7538FA89-2570-632E-580E-250DEC2E425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DAB0972F-F31B-B845-F1CB-D5EE593E3AC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024A8EF0-3B12-8D65-14AE-0F09E3072B9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C8CD64EB-AB21-7B3F-B8AD-DF3BB1E4821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28FDBB94-19FB-71AD-F565-5D2DAEE0037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0B2A70A8-2B32-FA0F-3C48-C769E6C5556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2429B709-C89A-B3C0-C6BD-95350423049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A827E738-5A5B-29DA-EB6B-A3971CDAEB44}"/>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C3618A58-407D-36F4-E41D-C91965801A3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4D752620-C9E1-608C-59AB-62F9D9E7741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044793F-0594-6E37-F570-284189922A0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D9E534EF-E296-D856-36F5-316D42307D14}"/>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38643D28-9513-04FF-FA6A-C52342F7863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6A573F6-34AF-3233-0D54-8631FABC88A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7A799C27-58C8-30EC-731E-90FA1F7B9DFE}"/>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8822C711-2459-1D3A-B914-081C3232D48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F884D70C-3E6E-B60A-4D94-FCD0A7D3D40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1D5DAD5B-B7A6-2267-2213-765A79A57F9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9885C77-5B67-D8E2-A49E-3D996B78593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7870AA1C-F36C-266D-D111-7004540E016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1B6BD132-34F7-6F4C-6E6B-463AC22FA7A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BE4BDB12-F729-E583-FE0E-07255895A2A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DEF21DEE-4E80-EDB6-1477-F8F740DCBB3C}"/>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5175AB69-2B86-409C-414D-A42C56877E0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1790624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941281"/>
            <a:ext cx="11951636" cy="5505833"/>
          </a:xfrm>
        </p:spPr>
        <p:txBody>
          <a:bodyPr>
            <a:normAutofit/>
          </a:bodyPr>
          <a:lstStyle/>
          <a:p>
            <a:r>
              <a:rPr lang="en-US" b="1" dirty="0">
                <a:solidFill>
                  <a:srgbClr val="0070C0"/>
                </a:solidFill>
              </a:rPr>
              <a:t>Opportunities for collaboration</a:t>
            </a:r>
          </a:p>
          <a:p>
            <a:pPr lvl="1">
              <a:spcBef>
                <a:spcPts val="1800"/>
              </a:spcBef>
            </a:pPr>
            <a:r>
              <a:rPr lang="en-US" dirty="0"/>
              <a:t>CDEOC/DCO is very much open and willing to coordinate with organizations working in resilience building activities-BIG support for partners </a:t>
            </a:r>
          </a:p>
          <a:p>
            <a:pPr lvl="1">
              <a:spcBef>
                <a:spcPts val="1800"/>
              </a:spcBef>
            </a:pPr>
            <a:r>
              <a:rPr lang="en-US" dirty="0"/>
              <a:t>All the agencies are coordinating to avoid overlapping and duplication-CDEOC/DCO is supporting in this process</a:t>
            </a:r>
          </a:p>
          <a:p>
            <a:pPr lvl="1">
              <a:spcBef>
                <a:spcPts val="1800"/>
              </a:spcBef>
            </a:pPr>
            <a:r>
              <a:rPr lang="en-US" dirty="0"/>
              <a:t>CDEOC/DCO, IOM and State government can implement Disaster Preparedness Plan developing by CRS in targeted municipalities and communities</a:t>
            </a:r>
          </a:p>
          <a:p>
            <a:pPr lvl="1">
              <a:spcBef>
                <a:spcPts val="1800"/>
              </a:spcBef>
            </a:pPr>
            <a:r>
              <a:rPr lang="en-US" dirty="0"/>
              <a:t>Agencies inviting each other while organizing any training/meeting for capacity building of local and national staff (it is happening).  </a:t>
            </a:r>
          </a:p>
          <a:p>
            <a:pPr marL="457200" lvl="1" indent="0">
              <a:buNone/>
            </a:pPr>
            <a:endParaRPr lang="en-US" dirty="0"/>
          </a:p>
        </p:txBody>
      </p:sp>
      <p:pic>
        <p:nvPicPr>
          <p:cNvPr id="5" name="Picture 4">
            <a:extLst>
              <a:ext uri="{FF2B5EF4-FFF2-40B4-BE49-F238E27FC236}">
                <a16:creationId xmlns:a16="http://schemas.microsoft.com/office/drawing/2014/main" id="{8617DEED-9E5A-0E21-5446-633122B11A5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89313409-438A-3449-823D-1B46FF455ED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D7A680B9-196B-038B-1AE2-A47A5E2D59D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9A125A87-D025-2CEF-5F0F-87FC6771A7A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FE8FCB82-4C05-C7A3-45AC-F1C8BF5902C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169704EC-84CB-2D15-B13E-516ECEF6813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70993007-3552-041C-101F-9F9EB71FC75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100CCCD-739E-E575-47E1-78D942293ABF}"/>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302336FB-5F45-27C0-29DC-AD0F53227DA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4BFC6B5F-FF1F-B4C4-C309-974B129DA0B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ECCEBD72-16A3-6656-BB63-28D9AC9F11C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D3DFE057-7E0A-B682-D7CA-53821DA0C57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55D09399-3AFD-3921-A822-4747101ECE8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F3EAB480-932A-8648-FBFF-6EAE0CA2541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56B3572C-3338-9775-F34C-F4BB16E2495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8D5921C6-128C-FADB-84F4-4CBF27ABC82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C1ACA591-04FD-99EB-FA8E-C9D0083CB60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43E8CEE-B687-D0B4-F46D-DB96D9CBE6F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C1B26AE4-A136-22A9-B804-0C6D5955159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CD2F6A16-B3E9-759E-520A-ECBF4AA3492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1F145C82-04B7-203B-3FAE-9295127EB4F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D303855D-D315-1A4F-6A04-58FECE5F18C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E8B009D-AD6D-E9B8-FDE3-3C0D65A1224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E92549F4-99E6-E28D-8D6E-534CB73C34DA}"/>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9E24925E-8DA4-CD8B-430E-500EF398BAB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9C395327-EAB7-5449-3DB0-D72EDCCAD2A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47740580-71EC-C042-A69D-D9ADE789F055}"/>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4E1F762F-9435-783B-8AF5-025BBC71C3F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1484366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1014141"/>
            <a:ext cx="11998770" cy="5432973"/>
          </a:xfrm>
        </p:spPr>
        <p:txBody>
          <a:bodyPr>
            <a:normAutofit/>
          </a:bodyPr>
          <a:lstStyle/>
          <a:p>
            <a:r>
              <a:rPr lang="en-US" b="1" dirty="0">
                <a:solidFill>
                  <a:srgbClr val="0070C0"/>
                </a:solidFill>
              </a:rPr>
              <a:t>Recommendations</a:t>
            </a:r>
          </a:p>
          <a:p>
            <a:pPr marL="0" indent="0">
              <a:buNone/>
            </a:pPr>
            <a:endParaRPr lang="en-US" dirty="0"/>
          </a:p>
          <a:p>
            <a:pPr lvl="1"/>
            <a:r>
              <a:rPr lang="en-US" dirty="0"/>
              <a:t>Sharing resources (training module, posters etc.) among agencies will reduce work of other organizations and we will not reinvent the wheel.</a:t>
            </a:r>
          </a:p>
          <a:p>
            <a:pPr lvl="1"/>
            <a:endParaRPr lang="en-US" sz="1050" dirty="0"/>
          </a:p>
          <a:p>
            <a:pPr lvl="1">
              <a:spcBef>
                <a:spcPts val="1200"/>
              </a:spcBef>
            </a:pPr>
            <a:r>
              <a:rPr lang="en-US" dirty="0"/>
              <a:t>Sharing human resources across agencies to facilitate training for communities in specific technical issues (e.g. Red Cross can support in First Aid training while Sanitation Department and EPA can support in WASH training)</a:t>
            </a:r>
          </a:p>
          <a:p>
            <a:pPr lvl="1">
              <a:spcBef>
                <a:spcPts val="1200"/>
              </a:spcBef>
            </a:pPr>
            <a:r>
              <a:rPr lang="en-US" dirty="0"/>
              <a:t>Boat/Flight Chartered sharing to make it cost effective</a:t>
            </a:r>
          </a:p>
          <a:p>
            <a:pPr marL="457200" lvl="1" indent="0">
              <a:buNone/>
            </a:pPr>
            <a:endParaRPr lang="en-US" sz="1050" dirty="0"/>
          </a:p>
          <a:p>
            <a:pPr lvl="1"/>
            <a:r>
              <a:rPr lang="en-US" dirty="0"/>
              <a:t>Continue to be intentional to avoid duplication and overlapping </a:t>
            </a:r>
          </a:p>
          <a:p>
            <a:pPr marL="457200" lvl="1" indent="0">
              <a:buNone/>
            </a:pPr>
            <a:endParaRPr lang="en-US" dirty="0"/>
          </a:p>
        </p:txBody>
      </p:sp>
      <p:pic>
        <p:nvPicPr>
          <p:cNvPr id="5" name="Picture 4">
            <a:extLst>
              <a:ext uri="{FF2B5EF4-FFF2-40B4-BE49-F238E27FC236}">
                <a16:creationId xmlns:a16="http://schemas.microsoft.com/office/drawing/2014/main" id="{214044A7-6E6E-9705-A39A-1FF5181A7F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4052519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14044A7-6E6E-9705-A39A-1FF5181A7FE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7">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x-none" sz="2800" b="1" i="1" dirty="0"/>
          </a:p>
        </p:txBody>
      </p:sp>
      <p:sp>
        <p:nvSpPr>
          <p:cNvPr id="33" name="TextBox 32">
            <a:extLst>
              <a:ext uri="{FF2B5EF4-FFF2-40B4-BE49-F238E27FC236}">
                <a16:creationId xmlns:a16="http://schemas.microsoft.com/office/drawing/2014/main" id="{D0902558-F1E4-C6E5-81B6-734B87708ACB}"/>
              </a:ext>
            </a:extLst>
          </p:cNvPr>
          <p:cNvSpPr txBox="1"/>
          <p:nvPr/>
        </p:nvSpPr>
        <p:spPr>
          <a:xfrm>
            <a:off x="2760596" y="2535674"/>
            <a:ext cx="6160770" cy="1015663"/>
          </a:xfrm>
          <a:prstGeom prst="rect">
            <a:avLst/>
          </a:prstGeom>
          <a:noFill/>
        </p:spPr>
        <p:txBody>
          <a:bodyPr wrap="square">
            <a:spAutoFit/>
          </a:bodyPr>
          <a:lstStyle/>
          <a:p>
            <a:pPr algn="ctr"/>
            <a:r>
              <a:rPr lang="en-US" sz="6000" dirty="0"/>
              <a:t>Thank you!</a:t>
            </a:r>
            <a:r>
              <a:rPr lang="en-US" dirty="0"/>
              <a:t> </a:t>
            </a:r>
          </a:p>
        </p:txBody>
      </p:sp>
    </p:spTree>
    <p:extLst>
      <p:ext uri="{BB962C8B-B14F-4D97-AF65-F5344CB8AC3E}">
        <p14:creationId xmlns:p14="http://schemas.microsoft.com/office/powerpoint/2010/main" val="23545100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1716</TotalTime>
  <Words>786</Words>
  <Application>Microsoft Macintosh PowerPoint</Application>
  <PresentationFormat>Widescreen</PresentationFormat>
  <Paragraphs>52</Paragraphs>
  <Slides>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Arial Black</vt:lpstr>
      <vt:lpstr>Calibri</vt:lpstr>
      <vt:lpstr>Calibri Light</vt:lpstr>
      <vt:lpstr>Office Theme</vt:lpstr>
      <vt:lpstr>3rd Joint Environment and Risk Management Platform</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R.Nash</dc:creator>
  <cp:lastModifiedBy>Rosalinda Yatilman</cp:lastModifiedBy>
  <cp:revision>31</cp:revision>
  <dcterms:created xsi:type="dcterms:W3CDTF">2023-08-01T02:39:00Z</dcterms:created>
  <dcterms:modified xsi:type="dcterms:W3CDTF">2023-08-27T09:44:14Z</dcterms:modified>
</cp:coreProperties>
</file>