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media/image6.jp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sldIdLst>
    <p:sldId id="257" r:id="rId2"/>
    <p:sldId id="256" r:id="rId3"/>
    <p:sldId id="258" r:id="rId4"/>
    <p:sldId id="260" r:id="rId5"/>
    <p:sldId id="261" r:id="rId6"/>
    <p:sldId id="262" r:id="rId7"/>
    <p:sldId id="264" r:id="rId8"/>
  </p:sldIdLst>
  <p:sldSz cx="12192000" cy="6858000"/>
  <p:notesSz cx="6858000" cy="9144000"/>
  <p:defaultText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30"/>
    <p:restoredTop sz="94656"/>
  </p:normalViewPr>
  <p:slideViewPr>
    <p:cSldViewPr snapToGrid="0">
      <p:cViewPr varScale="1">
        <p:scale>
          <a:sx n="83" d="100"/>
          <a:sy n="83" d="100"/>
        </p:scale>
        <p:origin x="200" y="7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FM"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480710-7682-4E66-A3C2-243D35150580}" type="datetimeFigureOut">
              <a:rPr lang="en-FM" smtClean="0"/>
              <a:t>8/27/23</a:t>
            </a:fld>
            <a:endParaRPr lang="en-FM"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FM"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FM"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AB64EC0-AC93-47F0-8B5C-277A528EB23B}" type="slidenum">
              <a:rPr lang="en-FM" smtClean="0"/>
              <a:t>‹#›</a:t>
            </a:fld>
            <a:endParaRPr lang="en-FM" dirty="0"/>
          </a:p>
        </p:txBody>
      </p:sp>
    </p:spTree>
    <p:extLst>
      <p:ext uri="{BB962C8B-B14F-4D97-AF65-F5344CB8AC3E}">
        <p14:creationId xmlns:p14="http://schemas.microsoft.com/office/powerpoint/2010/main" val="2485042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FM" dirty="0"/>
          </a:p>
        </p:txBody>
      </p:sp>
      <p:sp>
        <p:nvSpPr>
          <p:cNvPr id="4" name="Slide Number Placeholder 3"/>
          <p:cNvSpPr>
            <a:spLocks noGrp="1"/>
          </p:cNvSpPr>
          <p:nvPr>
            <p:ph type="sldNum" sz="quarter" idx="5"/>
          </p:nvPr>
        </p:nvSpPr>
        <p:spPr/>
        <p:txBody>
          <a:bodyPr/>
          <a:lstStyle/>
          <a:p>
            <a:fld id="{4AB64EC0-AC93-47F0-8B5C-277A528EB23B}" type="slidenum">
              <a:rPr lang="en-FM" smtClean="0"/>
              <a:t>2</a:t>
            </a:fld>
            <a:endParaRPr lang="en-FM" dirty="0"/>
          </a:p>
        </p:txBody>
      </p:sp>
    </p:spTree>
    <p:extLst>
      <p:ext uri="{BB962C8B-B14F-4D97-AF65-F5344CB8AC3E}">
        <p14:creationId xmlns:p14="http://schemas.microsoft.com/office/powerpoint/2010/main" val="13239536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as</a:t>
            </a:r>
            <a:r>
              <a:rPr lang="en-US" baseline="0" dirty="0"/>
              <a:t> we look forward to the sign off of our Agreement and kick start on our implementation phase of the NAP,  we feel the urge to share key recommendations that not only will help better understand what we need to do, but to also fill in the gaps as we move forward in this NAP implementation. </a:t>
            </a:r>
            <a:endParaRPr lang="en-US" dirty="0"/>
          </a:p>
        </p:txBody>
      </p:sp>
      <p:sp>
        <p:nvSpPr>
          <p:cNvPr id="4" name="Slide Number Placeholder 3"/>
          <p:cNvSpPr>
            <a:spLocks noGrp="1"/>
          </p:cNvSpPr>
          <p:nvPr>
            <p:ph type="sldNum" sz="quarter" idx="10"/>
          </p:nvPr>
        </p:nvSpPr>
        <p:spPr/>
        <p:txBody>
          <a:bodyPr/>
          <a:lstStyle/>
          <a:p>
            <a:fld id="{4AB64EC0-AC93-47F0-8B5C-277A528EB23B}" type="slidenum">
              <a:rPr lang="x-none" smtClean="0"/>
              <a:t>7</a:t>
            </a:fld>
            <a:endParaRPr lang="x-none" dirty="0"/>
          </a:p>
        </p:txBody>
      </p:sp>
    </p:spTree>
    <p:extLst>
      <p:ext uri="{BB962C8B-B14F-4D97-AF65-F5344CB8AC3E}">
        <p14:creationId xmlns:p14="http://schemas.microsoft.com/office/powerpoint/2010/main" val="30120102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DFC312-A56B-3F8F-C8A2-FDDB2FAB391B}"/>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FM"/>
          </a:p>
        </p:txBody>
      </p:sp>
      <p:sp>
        <p:nvSpPr>
          <p:cNvPr id="3" name="Subtitle 2">
            <a:extLst>
              <a:ext uri="{FF2B5EF4-FFF2-40B4-BE49-F238E27FC236}">
                <a16:creationId xmlns:a16="http://schemas.microsoft.com/office/drawing/2014/main" id="{412E1131-B56A-24A6-5E1D-0BE8175D46F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FM"/>
          </a:p>
        </p:txBody>
      </p:sp>
      <p:sp>
        <p:nvSpPr>
          <p:cNvPr id="4" name="Date Placeholder 3">
            <a:extLst>
              <a:ext uri="{FF2B5EF4-FFF2-40B4-BE49-F238E27FC236}">
                <a16:creationId xmlns:a16="http://schemas.microsoft.com/office/drawing/2014/main" id="{8EF0D5FE-DB91-BCF8-0A11-1868D8D3EC1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BBC10FED-EB65-1BC1-8CC7-17913337A900}"/>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DECDD5F2-45EC-0CD0-CEEB-619FEAB08EA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38430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6D4CEB-E8C2-5A83-C25F-28DA61DE9AFC}"/>
              </a:ext>
            </a:extLst>
          </p:cNvPr>
          <p:cNvSpPr>
            <a:spLocks noGrp="1"/>
          </p:cNvSpPr>
          <p:nvPr>
            <p:ph type="title"/>
          </p:nvPr>
        </p:nvSpPr>
        <p:spPr/>
        <p:txBody>
          <a:bodyPr/>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B48D6703-D20B-76BC-01E3-ABCA068DCE3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DA74B234-B471-B899-857E-A39801A0663C}"/>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28C6A3FA-6000-0149-576E-AF13E42CE48A}"/>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03CB55F2-BBA6-D67A-DCFB-606019E7F374}"/>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311726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D6AE709-7157-F677-FAC0-1508D65AF77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FM"/>
          </a:p>
        </p:txBody>
      </p:sp>
      <p:sp>
        <p:nvSpPr>
          <p:cNvPr id="3" name="Vertical Text Placeholder 2">
            <a:extLst>
              <a:ext uri="{FF2B5EF4-FFF2-40B4-BE49-F238E27FC236}">
                <a16:creationId xmlns:a16="http://schemas.microsoft.com/office/drawing/2014/main" id="{3181CA95-EBDA-8ACC-9010-A25B0B699B5C}"/>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A90DCA1A-EE68-CEFB-662C-262A3FCAEBB0}"/>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1DA4AF61-44F0-B8EC-324C-00FE08A77262}"/>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75D04425-807A-6A42-2C82-C4C07D27EDFF}"/>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335837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05AA7A-0801-B0B2-D711-C3CBBAD06298}"/>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1751C986-8AA2-0CC5-CD98-673309F07DC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C5D43277-EC17-A028-EBA5-B95A818809E6}"/>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4D444295-9969-ACA1-D560-BCDFA48AF459}"/>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B4A97A9C-0E7D-9332-EA4E-CBBA72F80D2E}"/>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35242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11DE9D-0EBF-900C-7A2F-128CBBE4FB3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FM"/>
          </a:p>
        </p:txBody>
      </p:sp>
      <p:sp>
        <p:nvSpPr>
          <p:cNvPr id="3" name="Text Placeholder 2">
            <a:extLst>
              <a:ext uri="{FF2B5EF4-FFF2-40B4-BE49-F238E27FC236}">
                <a16:creationId xmlns:a16="http://schemas.microsoft.com/office/drawing/2014/main" id="{D4FE598B-EE31-8676-533F-8BC362C7CE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6EF884-7C57-9CAA-F8CB-77CC6EE6A8D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D57AD1C4-8E64-2613-9D7A-AF9400B9F663}"/>
              </a:ext>
            </a:extLst>
          </p:cNvPr>
          <p:cNvSpPr>
            <a:spLocks noGrp="1"/>
          </p:cNvSpPr>
          <p:nvPr>
            <p:ph type="ftr" sz="quarter" idx="11"/>
          </p:nvPr>
        </p:nvSpPr>
        <p:spPr/>
        <p:txBody>
          <a:bodyPr/>
          <a:lstStyle/>
          <a:p>
            <a:endParaRPr lang="en-FM" dirty="0"/>
          </a:p>
        </p:txBody>
      </p:sp>
      <p:sp>
        <p:nvSpPr>
          <p:cNvPr id="6" name="Slide Number Placeholder 5">
            <a:extLst>
              <a:ext uri="{FF2B5EF4-FFF2-40B4-BE49-F238E27FC236}">
                <a16:creationId xmlns:a16="http://schemas.microsoft.com/office/drawing/2014/main" id="{4F4FEB6D-4B3A-6AE8-2C39-39E0023FB23D}"/>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0827110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E73C1-3BAA-2566-5480-29EA5828A106}"/>
              </a:ext>
            </a:extLst>
          </p:cNvPr>
          <p:cNvSpPr>
            <a:spLocks noGrp="1"/>
          </p:cNvSpPr>
          <p:nvPr>
            <p:ph type="title"/>
          </p:nvPr>
        </p:nvSpPr>
        <p:spPr/>
        <p:txBody>
          <a:bodyPr/>
          <a:lstStyle/>
          <a:p>
            <a:r>
              <a:rPr lang="en-US"/>
              <a:t>Click to edit Master title style</a:t>
            </a:r>
            <a:endParaRPr lang="en-FM"/>
          </a:p>
        </p:txBody>
      </p:sp>
      <p:sp>
        <p:nvSpPr>
          <p:cNvPr id="3" name="Content Placeholder 2">
            <a:extLst>
              <a:ext uri="{FF2B5EF4-FFF2-40B4-BE49-F238E27FC236}">
                <a16:creationId xmlns:a16="http://schemas.microsoft.com/office/drawing/2014/main" id="{23827054-670E-79A5-2F81-EE4CA787DFF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Content Placeholder 3">
            <a:extLst>
              <a:ext uri="{FF2B5EF4-FFF2-40B4-BE49-F238E27FC236}">
                <a16:creationId xmlns:a16="http://schemas.microsoft.com/office/drawing/2014/main" id="{D6E1F6DE-233E-44F2-E058-FFE1173CCE7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Date Placeholder 4">
            <a:extLst>
              <a:ext uri="{FF2B5EF4-FFF2-40B4-BE49-F238E27FC236}">
                <a16:creationId xmlns:a16="http://schemas.microsoft.com/office/drawing/2014/main" id="{B5564478-AF11-DB27-D83E-98ABCC8B798B}"/>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B8084F48-2496-D538-9332-CD85DCA81028}"/>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9878CE99-DD90-8FA7-D484-97D122663F8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6745885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B52F08-79A2-B411-B978-2C2DB0FED0A5}"/>
              </a:ext>
            </a:extLst>
          </p:cNvPr>
          <p:cNvSpPr>
            <a:spLocks noGrp="1"/>
          </p:cNvSpPr>
          <p:nvPr>
            <p:ph type="title"/>
          </p:nvPr>
        </p:nvSpPr>
        <p:spPr>
          <a:xfrm>
            <a:off x="839788" y="365125"/>
            <a:ext cx="10515600" cy="1325563"/>
          </a:xfrm>
        </p:spPr>
        <p:txBody>
          <a:bodyPr/>
          <a:lstStyle/>
          <a:p>
            <a:r>
              <a:rPr lang="en-US"/>
              <a:t>Click to edit Master title style</a:t>
            </a:r>
            <a:endParaRPr lang="en-FM"/>
          </a:p>
        </p:txBody>
      </p:sp>
      <p:sp>
        <p:nvSpPr>
          <p:cNvPr id="3" name="Text Placeholder 2">
            <a:extLst>
              <a:ext uri="{FF2B5EF4-FFF2-40B4-BE49-F238E27FC236}">
                <a16:creationId xmlns:a16="http://schemas.microsoft.com/office/drawing/2014/main" id="{64244FD1-E400-E4F3-DEE6-F1EADA59517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8D8485-E1DF-E9DB-40DC-2D7ECE55DB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5" name="Text Placeholder 4">
            <a:extLst>
              <a:ext uri="{FF2B5EF4-FFF2-40B4-BE49-F238E27FC236}">
                <a16:creationId xmlns:a16="http://schemas.microsoft.com/office/drawing/2014/main" id="{8CB2D0B5-3E1D-C1AD-729A-A3D24F1D947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294BB7A3-6393-51EC-7A42-BE923DB26CF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7" name="Date Placeholder 6">
            <a:extLst>
              <a:ext uri="{FF2B5EF4-FFF2-40B4-BE49-F238E27FC236}">
                <a16:creationId xmlns:a16="http://schemas.microsoft.com/office/drawing/2014/main" id="{36BE9BD7-DAA1-BA0A-88EF-9102817E918F}"/>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8" name="Footer Placeholder 7">
            <a:extLst>
              <a:ext uri="{FF2B5EF4-FFF2-40B4-BE49-F238E27FC236}">
                <a16:creationId xmlns:a16="http://schemas.microsoft.com/office/drawing/2014/main" id="{42E2C260-8FAE-D859-D227-36D1DF64AE10}"/>
              </a:ext>
            </a:extLst>
          </p:cNvPr>
          <p:cNvSpPr>
            <a:spLocks noGrp="1"/>
          </p:cNvSpPr>
          <p:nvPr>
            <p:ph type="ftr" sz="quarter" idx="11"/>
          </p:nvPr>
        </p:nvSpPr>
        <p:spPr/>
        <p:txBody>
          <a:bodyPr/>
          <a:lstStyle/>
          <a:p>
            <a:endParaRPr lang="en-FM" dirty="0"/>
          </a:p>
        </p:txBody>
      </p:sp>
      <p:sp>
        <p:nvSpPr>
          <p:cNvPr id="9" name="Slide Number Placeholder 8">
            <a:extLst>
              <a:ext uri="{FF2B5EF4-FFF2-40B4-BE49-F238E27FC236}">
                <a16:creationId xmlns:a16="http://schemas.microsoft.com/office/drawing/2014/main" id="{F99906F9-3C3D-D803-CECC-2FB230117DE8}"/>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194591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7845-30C6-5FB1-53FD-97FE133DE7D0}"/>
              </a:ext>
            </a:extLst>
          </p:cNvPr>
          <p:cNvSpPr>
            <a:spLocks noGrp="1"/>
          </p:cNvSpPr>
          <p:nvPr>
            <p:ph type="title"/>
          </p:nvPr>
        </p:nvSpPr>
        <p:spPr/>
        <p:txBody>
          <a:bodyPr/>
          <a:lstStyle/>
          <a:p>
            <a:r>
              <a:rPr lang="en-US"/>
              <a:t>Click to edit Master title style</a:t>
            </a:r>
            <a:endParaRPr lang="en-FM"/>
          </a:p>
        </p:txBody>
      </p:sp>
      <p:sp>
        <p:nvSpPr>
          <p:cNvPr id="3" name="Date Placeholder 2">
            <a:extLst>
              <a:ext uri="{FF2B5EF4-FFF2-40B4-BE49-F238E27FC236}">
                <a16:creationId xmlns:a16="http://schemas.microsoft.com/office/drawing/2014/main" id="{DBDFA9D5-059D-3BDE-5996-91422CC150DE}"/>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4" name="Footer Placeholder 3">
            <a:extLst>
              <a:ext uri="{FF2B5EF4-FFF2-40B4-BE49-F238E27FC236}">
                <a16:creationId xmlns:a16="http://schemas.microsoft.com/office/drawing/2014/main" id="{CF51C613-196C-4C46-5B9D-2F2AB9B8F7EB}"/>
              </a:ext>
            </a:extLst>
          </p:cNvPr>
          <p:cNvSpPr>
            <a:spLocks noGrp="1"/>
          </p:cNvSpPr>
          <p:nvPr>
            <p:ph type="ftr" sz="quarter" idx="11"/>
          </p:nvPr>
        </p:nvSpPr>
        <p:spPr/>
        <p:txBody>
          <a:bodyPr/>
          <a:lstStyle/>
          <a:p>
            <a:endParaRPr lang="en-FM" dirty="0"/>
          </a:p>
        </p:txBody>
      </p:sp>
      <p:sp>
        <p:nvSpPr>
          <p:cNvPr id="5" name="Slide Number Placeholder 4">
            <a:extLst>
              <a:ext uri="{FF2B5EF4-FFF2-40B4-BE49-F238E27FC236}">
                <a16:creationId xmlns:a16="http://schemas.microsoft.com/office/drawing/2014/main" id="{93DA213C-5BDA-0671-D25C-4BEF39725E61}"/>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1227225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DBFA5AB-A90E-60D1-0590-6B0DC0A6CA39}"/>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3" name="Footer Placeholder 2">
            <a:extLst>
              <a:ext uri="{FF2B5EF4-FFF2-40B4-BE49-F238E27FC236}">
                <a16:creationId xmlns:a16="http://schemas.microsoft.com/office/drawing/2014/main" id="{A6D96D4E-C93B-7447-DB85-BF21AEE56D61}"/>
              </a:ext>
            </a:extLst>
          </p:cNvPr>
          <p:cNvSpPr>
            <a:spLocks noGrp="1"/>
          </p:cNvSpPr>
          <p:nvPr>
            <p:ph type="ftr" sz="quarter" idx="11"/>
          </p:nvPr>
        </p:nvSpPr>
        <p:spPr/>
        <p:txBody>
          <a:bodyPr/>
          <a:lstStyle/>
          <a:p>
            <a:endParaRPr lang="en-FM" dirty="0"/>
          </a:p>
        </p:txBody>
      </p:sp>
      <p:sp>
        <p:nvSpPr>
          <p:cNvPr id="4" name="Slide Number Placeholder 3">
            <a:extLst>
              <a:ext uri="{FF2B5EF4-FFF2-40B4-BE49-F238E27FC236}">
                <a16:creationId xmlns:a16="http://schemas.microsoft.com/office/drawing/2014/main" id="{85AFBF8B-F061-F0B6-1DCB-61DEA07F5FC0}"/>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4203529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83BFF9-ED6E-348B-1A43-FE8E3910769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Content Placeholder 2">
            <a:extLst>
              <a:ext uri="{FF2B5EF4-FFF2-40B4-BE49-F238E27FC236}">
                <a16:creationId xmlns:a16="http://schemas.microsoft.com/office/drawing/2014/main" id="{6DD36B92-4F69-CFBA-958E-80B2C8B59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Text Placeholder 3">
            <a:extLst>
              <a:ext uri="{FF2B5EF4-FFF2-40B4-BE49-F238E27FC236}">
                <a16:creationId xmlns:a16="http://schemas.microsoft.com/office/drawing/2014/main" id="{BC7F126D-E3B6-3C65-8810-A4A538DE795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B11A5DF-7724-1B64-5AF7-EDD20A6DBAED}"/>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A2D415CB-79C6-8C16-8440-D13379ED5B0C}"/>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E0840B99-FFE2-A866-6F55-CEF588787E99}"/>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2243216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7D18A5-4CFE-8745-4B88-2F0DEEFBDB7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FM"/>
          </a:p>
        </p:txBody>
      </p:sp>
      <p:sp>
        <p:nvSpPr>
          <p:cNvPr id="3" name="Picture Placeholder 2">
            <a:extLst>
              <a:ext uri="{FF2B5EF4-FFF2-40B4-BE49-F238E27FC236}">
                <a16:creationId xmlns:a16="http://schemas.microsoft.com/office/drawing/2014/main" id="{EF36CF08-1CCF-C7B6-C68B-FFB3B25D730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FM" dirty="0"/>
          </a:p>
        </p:txBody>
      </p:sp>
      <p:sp>
        <p:nvSpPr>
          <p:cNvPr id="4" name="Text Placeholder 3">
            <a:extLst>
              <a:ext uri="{FF2B5EF4-FFF2-40B4-BE49-F238E27FC236}">
                <a16:creationId xmlns:a16="http://schemas.microsoft.com/office/drawing/2014/main" id="{E44C5C16-4A9E-F1F7-06B3-544A15BD5E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0BDA499-674E-A165-F885-D16CC40EDA62}"/>
              </a:ext>
            </a:extLst>
          </p:cNvPr>
          <p:cNvSpPr>
            <a:spLocks noGrp="1"/>
          </p:cNvSpPr>
          <p:nvPr>
            <p:ph type="dt" sz="half" idx="10"/>
          </p:nvPr>
        </p:nvSpPr>
        <p:spPr/>
        <p:txBody>
          <a:bodyPr/>
          <a:lstStyle/>
          <a:p>
            <a:fld id="{7687BC71-67A2-40CF-A793-E678043B93CF}" type="datetimeFigureOut">
              <a:rPr lang="en-FM" smtClean="0"/>
              <a:t>8/27/23</a:t>
            </a:fld>
            <a:endParaRPr lang="en-FM" dirty="0"/>
          </a:p>
        </p:txBody>
      </p:sp>
      <p:sp>
        <p:nvSpPr>
          <p:cNvPr id="6" name="Footer Placeholder 5">
            <a:extLst>
              <a:ext uri="{FF2B5EF4-FFF2-40B4-BE49-F238E27FC236}">
                <a16:creationId xmlns:a16="http://schemas.microsoft.com/office/drawing/2014/main" id="{90092CB0-E441-0884-1EDB-C5692CF6C10F}"/>
              </a:ext>
            </a:extLst>
          </p:cNvPr>
          <p:cNvSpPr>
            <a:spLocks noGrp="1"/>
          </p:cNvSpPr>
          <p:nvPr>
            <p:ph type="ftr" sz="quarter" idx="11"/>
          </p:nvPr>
        </p:nvSpPr>
        <p:spPr/>
        <p:txBody>
          <a:bodyPr/>
          <a:lstStyle/>
          <a:p>
            <a:endParaRPr lang="en-FM" dirty="0"/>
          </a:p>
        </p:txBody>
      </p:sp>
      <p:sp>
        <p:nvSpPr>
          <p:cNvPr id="7" name="Slide Number Placeholder 6">
            <a:extLst>
              <a:ext uri="{FF2B5EF4-FFF2-40B4-BE49-F238E27FC236}">
                <a16:creationId xmlns:a16="http://schemas.microsoft.com/office/drawing/2014/main" id="{8F212AE2-42C2-2E5B-888E-3E97C062171B}"/>
              </a:ext>
            </a:extLst>
          </p:cNvPr>
          <p:cNvSpPr>
            <a:spLocks noGrp="1"/>
          </p:cNvSpPr>
          <p:nvPr>
            <p:ph type="sldNum" sz="quarter" idx="12"/>
          </p:nvPr>
        </p:nvSpPr>
        <p:spPr/>
        <p:txBody>
          <a:bodyPr/>
          <a:lstStyle/>
          <a:p>
            <a:fld id="{BA6D5C0D-D7C4-4F57-8078-055CE04983B7}" type="slidenum">
              <a:rPr lang="en-FM" smtClean="0"/>
              <a:t>‹#›</a:t>
            </a:fld>
            <a:endParaRPr lang="en-FM" dirty="0"/>
          </a:p>
        </p:txBody>
      </p:sp>
    </p:spTree>
    <p:extLst>
      <p:ext uri="{BB962C8B-B14F-4D97-AF65-F5344CB8AC3E}">
        <p14:creationId xmlns:p14="http://schemas.microsoft.com/office/powerpoint/2010/main" val="5613591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41000"/>
            <a:lum/>
          </a:blip>
          <a:srcRect/>
          <a:stretch>
            <a:fillRect t="-39000" b="-39000"/>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8081D3E-8A8A-8AB7-AA05-48303DC0C8C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FM"/>
          </a:p>
        </p:txBody>
      </p:sp>
      <p:sp>
        <p:nvSpPr>
          <p:cNvPr id="3" name="Text Placeholder 2">
            <a:extLst>
              <a:ext uri="{FF2B5EF4-FFF2-40B4-BE49-F238E27FC236}">
                <a16:creationId xmlns:a16="http://schemas.microsoft.com/office/drawing/2014/main" id="{171DD8E4-515A-65B9-7AAD-F14DD7C12C4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FM"/>
          </a:p>
        </p:txBody>
      </p:sp>
      <p:sp>
        <p:nvSpPr>
          <p:cNvPr id="4" name="Date Placeholder 3">
            <a:extLst>
              <a:ext uri="{FF2B5EF4-FFF2-40B4-BE49-F238E27FC236}">
                <a16:creationId xmlns:a16="http://schemas.microsoft.com/office/drawing/2014/main" id="{F432AABF-A1D9-A023-144B-94FE0C9B5EB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87BC71-67A2-40CF-A793-E678043B93CF}" type="datetimeFigureOut">
              <a:rPr lang="en-FM" smtClean="0"/>
              <a:t>8/27/23</a:t>
            </a:fld>
            <a:endParaRPr lang="en-FM" dirty="0"/>
          </a:p>
        </p:txBody>
      </p:sp>
      <p:sp>
        <p:nvSpPr>
          <p:cNvPr id="5" name="Footer Placeholder 4">
            <a:extLst>
              <a:ext uri="{FF2B5EF4-FFF2-40B4-BE49-F238E27FC236}">
                <a16:creationId xmlns:a16="http://schemas.microsoft.com/office/drawing/2014/main" id="{5B04F1B0-CC41-D4F9-463E-7E152B72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FM" dirty="0"/>
          </a:p>
        </p:txBody>
      </p:sp>
      <p:sp>
        <p:nvSpPr>
          <p:cNvPr id="6" name="Slide Number Placeholder 5">
            <a:extLst>
              <a:ext uri="{FF2B5EF4-FFF2-40B4-BE49-F238E27FC236}">
                <a16:creationId xmlns:a16="http://schemas.microsoft.com/office/drawing/2014/main" id="{F685E551-8F71-4C3E-FADA-FBAB903AF8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6D5C0D-D7C4-4F57-8078-055CE04983B7}" type="slidenum">
              <a:rPr lang="en-FM" smtClean="0"/>
              <a:t>‹#›</a:t>
            </a:fld>
            <a:endParaRPr lang="en-FM" dirty="0"/>
          </a:p>
        </p:txBody>
      </p:sp>
    </p:spTree>
    <p:extLst>
      <p:ext uri="{BB962C8B-B14F-4D97-AF65-F5344CB8AC3E}">
        <p14:creationId xmlns:p14="http://schemas.microsoft.com/office/powerpoint/2010/main" val="23882017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FM"/>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g"/><Relationship Id="rId2" Type="http://schemas.openxmlformats.org/officeDocument/2006/relationships/image" Target="../media/image1.jp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7"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8.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_rels/slide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8.xml"/><Relationship Id="rId6" Type="http://schemas.openxmlformats.org/officeDocument/2006/relationships/image" Target="../media/image1.jpg"/><Relationship Id="rId5" Type="http://schemas.openxmlformats.org/officeDocument/2006/relationships/image" Target="../media/image10.png"/><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80000"/>
            <a:lum/>
          </a:blip>
          <a:srcRect/>
          <a:stretch>
            <a:fillRect t="-39000" b="-39000"/>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FECA3-3B56-E8E4-1B6C-CC0AB76831D8}"/>
              </a:ext>
            </a:extLst>
          </p:cNvPr>
          <p:cNvSpPr>
            <a:spLocks noGrp="1"/>
          </p:cNvSpPr>
          <p:nvPr>
            <p:ph type="title"/>
          </p:nvPr>
        </p:nvSpPr>
        <p:spPr>
          <a:xfrm>
            <a:off x="1284050" y="365125"/>
            <a:ext cx="10069749" cy="1325563"/>
          </a:xfrm>
          <a:effectLst>
            <a:outerShdw blurRad="50800" dist="38100" dir="16200000" rotWithShape="0">
              <a:schemeClr val="bg1"/>
            </a:outerShdw>
          </a:effectLst>
        </p:spPr>
        <p:txBody>
          <a:bodyPr>
            <a:normAutofit/>
          </a:bodyPr>
          <a:lstStyle/>
          <a:p>
            <a:pPr algn="ctr"/>
            <a:r>
              <a:rPr lang="en-US" sz="3600" u="sng" dirty="0">
                <a:latin typeface="Arial Black" panose="020B0A04020102020204" pitchFamily="34" charset="0"/>
              </a:rPr>
              <a:t>3</a:t>
            </a:r>
            <a:r>
              <a:rPr lang="en-US" sz="3600" u="sng" baseline="30000" dirty="0">
                <a:latin typeface="Arial Black" panose="020B0A04020102020204" pitchFamily="34" charset="0"/>
              </a:rPr>
              <a:t>rd</a:t>
            </a:r>
            <a:r>
              <a:rPr lang="en-US" sz="3600" u="sng" dirty="0">
                <a:latin typeface="Arial Black" panose="020B0A04020102020204" pitchFamily="34" charset="0"/>
              </a:rPr>
              <a:t> Joint Environment and Risk Management Platform</a:t>
            </a:r>
            <a:endParaRPr lang="en-FM" sz="3600" u="sng" dirty="0">
              <a:latin typeface="Arial Black" panose="020B0A04020102020204" pitchFamily="34" charset="0"/>
            </a:endParaRPr>
          </a:p>
        </p:txBody>
      </p:sp>
      <p:pic>
        <p:nvPicPr>
          <p:cNvPr id="5" name="Content Placeholder 4">
            <a:extLst>
              <a:ext uri="{FF2B5EF4-FFF2-40B4-BE49-F238E27FC236}">
                <a16:creationId xmlns:a16="http://schemas.microsoft.com/office/drawing/2014/main" id="{C9F6AB6D-13B1-9A33-9E23-DB3CAB6D7ACB}"/>
              </a:ext>
            </a:extLst>
          </p:cNvPr>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8794929" y="5251884"/>
            <a:ext cx="2259062" cy="1194832"/>
          </a:xfrm>
        </p:spPr>
      </p:pic>
      <p:pic>
        <p:nvPicPr>
          <p:cNvPr id="7" name="Picture 6">
            <a:extLst>
              <a:ext uri="{FF2B5EF4-FFF2-40B4-BE49-F238E27FC236}">
                <a16:creationId xmlns:a16="http://schemas.microsoft.com/office/drawing/2014/main" id="{5F0DE3C8-C1DE-9B5D-800B-618BCB94B51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37" y="5254533"/>
            <a:ext cx="2260732" cy="1194832"/>
          </a:xfrm>
          <a:prstGeom prst="rect">
            <a:avLst/>
          </a:prstGeom>
        </p:spPr>
      </p:pic>
      <p:pic>
        <p:nvPicPr>
          <p:cNvPr id="9" name="Picture 8">
            <a:extLst>
              <a:ext uri="{FF2B5EF4-FFF2-40B4-BE49-F238E27FC236}">
                <a16:creationId xmlns:a16="http://schemas.microsoft.com/office/drawing/2014/main" id="{9EF7EDBC-B625-64E3-F9B8-AC6C54AE8C1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589567" y="5254067"/>
            <a:ext cx="2385298" cy="1192649"/>
          </a:xfrm>
          <a:prstGeom prst="rect">
            <a:avLst/>
          </a:prstGeom>
        </p:spPr>
      </p:pic>
      <p:pic>
        <p:nvPicPr>
          <p:cNvPr id="11" name="Picture 10">
            <a:extLst>
              <a:ext uri="{FF2B5EF4-FFF2-40B4-BE49-F238E27FC236}">
                <a16:creationId xmlns:a16="http://schemas.microsoft.com/office/drawing/2014/main" id="{6E3C3F5E-949A-359A-34A0-36149943DFF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81345" y="5257183"/>
            <a:ext cx="2260731" cy="1189533"/>
          </a:xfrm>
          <a:prstGeom prst="rect">
            <a:avLst/>
          </a:prstGeom>
        </p:spPr>
      </p:pic>
      <p:sp>
        <p:nvSpPr>
          <p:cNvPr id="3" name="TextBox 2">
            <a:extLst>
              <a:ext uri="{FF2B5EF4-FFF2-40B4-BE49-F238E27FC236}">
                <a16:creationId xmlns:a16="http://schemas.microsoft.com/office/drawing/2014/main" id="{4E133D77-E3CF-BB5A-383A-16C9053117C7}"/>
              </a:ext>
            </a:extLst>
          </p:cNvPr>
          <p:cNvSpPr txBox="1"/>
          <p:nvPr/>
        </p:nvSpPr>
        <p:spPr>
          <a:xfrm>
            <a:off x="2331341" y="1732789"/>
            <a:ext cx="7771592" cy="553998"/>
          </a:xfrm>
          <a:prstGeom prst="rect">
            <a:avLst/>
          </a:prstGeom>
          <a:noFill/>
          <a:effectLst>
            <a:outerShdw blurRad="50800" dist="50800" dir="5400000" algn="ctr" rotWithShape="0">
              <a:schemeClr val="bg1">
                <a:alpha val="68000"/>
              </a:schemeClr>
            </a:outerShdw>
          </a:effectLst>
        </p:spPr>
        <p:txBody>
          <a:bodyPr wrap="square" rtlCol="0">
            <a:spAutoFit/>
          </a:bodyPr>
          <a:lstStyle/>
          <a:p>
            <a:r>
              <a:rPr lang="en-US" sz="3000" b="1" i="1" dirty="0"/>
              <a:t>“Enhancing Synergies for a Resilient Tomorrow”</a:t>
            </a:r>
            <a:endParaRPr lang="en-FM" sz="3000" b="1" i="1" dirty="0"/>
          </a:p>
        </p:txBody>
      </p:sp>
      <p:sp>
        <p:nvSpPr>
          <p:cNvPr id="4" name="TextBox 3">
            <a:extLst>
              <a:ext uri="{FF2B5EF4-FFF2-40B4-BE49-F238E27FC236}">
                <a16:creationId xmlns:a16="http://schemas.microsoft.com/office/drawing/2014/main" id="{5397E90A-AAEE-6FCF-321C-A72D945B0264}"/>
              </a:ext>
            </a:extLst>
          </p:cNvPr>
          <p:cNvSpPr txBox="1"/>
          <p:nvPr/>
        </p:nvSpPr>
        <p:spPr>
          <a:xfrm>
            <a:off x="3754874" y="3859322"/>
            <a:ext cx="4674140" cy="523220"/>
          </a:xfrm>
          <a:prstGeom prst="rect">
            <a:avLst/>
          </a:prstGeom>
          <a:noFill/>
        </p:spPr>
        <p:txBody>
          <a:bodyPr wrap="square" rtlCol="0">
            <a:spAutoFit/>
          </a:bodyPr>
          <a:lstStyle/>
          <a:p>
            <a:pPr algn="ctr"/>
            <a:r>
              <a:rPr lang="en-US" sz="2800" b="1" dirty="0"/>
              <a:t>August 30-September 1, 2023</a:t>
            </a:r>
            <a:endParaRPr lang="en-FM" sz="2800" b="1" dirty="0"/>
          </a:p>
        </p:txBody>
      </p:sp>
      <p:sp>
        <p:nvSpPr>
          <p:cNvPr id="8" name="TextBox 7">
            <a:extLst>
              <a:ext uri="{FF2B5EF4-FFF2-40B4-BE49-F238E27FC236}">
                <a16:creationId xmlns:a16="http://schemas.microsoft.com/office/drawing/2014/main" id="{73BE2410-CFCE-DE5E-28A8-B1F6A40A1368}"/>
              </a:ext>
            </a:extLst>
          </p:cNvPr>
          <p:cNvSpPr txBox="1"/>
          <p:nvPr/>
        </p:nvSpPr>
        <p:spPr>
          <a:xfrm>
            <a:off x="3754874" y="4307443"/>
            <a:ext cx="4674140" cy="523220"/>
          </a:xfrm>
          <a:prstGeom prst="rect">
            <a:avLst/>
          </a:prstGeom>
          <a:noFill/>
        </p:spPr>
        <p:txBody>
          <a:bodyPr wrap="square" rtlCol="0">
            <a:spAutoFit/>
          </a:bodyPr>
          <a:lstStyle/>
          <a:p>
            <a:pPr algn="ctr"/>
            <a:r>
              <a:rPr lang="en-US" sz="2800" b="1" dirty="0"/>
              <a:t>Weno, Chuuk</a:t>
            </a:r>
            <a:endParaRPr lang="en-FM" sz="2800" b="1" dirty="0"/>
          </a:p>
        </p:txBody>
      </p:sp>
      <p:pic>
        <p:nvPicPr>
          <p:cNvPr id="12" name="Picture 11">
            <a:extLst>
              <a:ext uri="{FF2B5EF4-FFF2-40B4-BE49-F238E27FC236}">
                <a16:creationId xmlns:a16="http://schemas.microsoft.com/office/drawing/2014/main" id="{C173391E-B969-BE7D-BA39-9636FFD3BF50}"/>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350579" y="342138"/>
            <a:ext cx="1838144" cy="1830321"/>
          </a:xfrm>
          <a:prstGeom prst="rect">
            <a:avLst/>
          </a:prstGeom>
        </p:spPr>
      </p:pic>
      <p:sp>
        <p:nvSpPr>
          <p:cNvPr id="13" name="TextBox 12">
            <a:extLst>
              <a:ext uri="{FF2B5EF4-FFF2-40B4-BE49-F238E27FC236}">
                <a16:creationId xmlns:a16="http://schemas.microsoft.com/office/drawing/2014/main" id="{1D1BC2A8-9B05-3573-5078-F729C0F45BE8}"/>
              </a:ext>
            </a:extLst>
          </p:cNvPr>
          <p:cNvSpPr txBox="1"/>
          <p:nvPr/>
        </p:nvSpPr>
        <p:spPr>
          <a:xfrm>
            <a:off x="2331341" y="2622764"/>
            <a:ext cx="7771592" cy="523220"/>
          </a:xfrm>
          <a:prstGeom prst="rect">
            <a:avLst/>
          </a:prstGeom>
          <a:noFill/>
        </p:spPr>
        <p:txBody>
          <a:bodyPr wrap="square" rtlCol="0">
            <a:spAutoFit/>
          </a:bodyPr>
          <a:lstStyle/>
          <a:p>
            <a:pPr algn="ctr"/>
            <a:r>
              <a:rPr lang="en-US" sz="2800" b="1" dirty="0">
                <a:solidFill>
                  <a:schemeClr val="accent1">
                    <a:lumMod val="75000"/>
                  </a:schemeClr>
                </a:solidFill>
              </a:rPr>
              <a:t>3.5 International Organization for Migration</a:t>
            </a:r>
            <a:endParaRPr lang="en-FM" sz="2800" b="1" dirty="0">
              <a:solidFill>
                <a:schemeClr val="accent1">
                  <a:lumMod val="75000"/>
                </a:schemeClr>
              </a:solidFill>
            </a:endParaRPr>
          </a:p>
        </p:txBody>
      </p:sp>
      <p:sp>
        <p:nvSpPr>
          <p:cNvPr id="14" name="TextBox 13">
            <a:extLst>
              <a:ext uri="{FF2B5EF4-FFF2-40B4-BE49-F238E27FC236}">
                <a16:creationId xmlns:a16="http://schemas.microsoft.com/office/drawing/2014/main" id="{A600D996-6B2A-AD38-2148-665B58E713F0}"/>
              </a:ext>
            </a:extLst>
          </p:cNvPr>
          <p:cNvSpPr txBox="1"/>
          <p:nvPr/>
        </p:nvSpPr>
        <p:spPr>
          <a:xfrm>
            <a:off x="1284050" y="3070885"/>
            <a:ext cx="9347787" cy="523220"/>
          </a:xfrm>
          <a:prstGeom prst="rect">
            <a:avLst/>
          </a:prstGeom>
          <a:noFill/>
        </p:spPr>
        <p:txBody>
          <a:bodyPr wrap="square" rtlCol="0">
            <a:spAutoFit/>
          </a:bodyPr>
          <a:lstStyle/>
          <a:p>
            <a:pPr algn="ctr"/>
            <a:r>
              <a:rPr lang="en-US" sz="2800" b="1" dirty="0">
                <a:solidFill>
                  <a:schemeClr val="accent1">
                    <a:lumMod val="75000"/>
                  </a:schemeClr>
                </a:solidFill>
              </a:rPr>
              <a:t>Ahmadi Gul Mohammad, Deputy Chief of Party, IOM</a:t>
            </a:r>
            <a:endParaRPr lang="en-FM" sz="2800" b="1" dirty="0">
              <a:solidFill>
                <a:schemeClr val="accent1">
                  <a:lumMod val="75000"/>
                </a:schemeClr>
              </a:solidFill>
            </a:endParaRPr>
          </a:p>
        </p:txBody>
      </p:sp>
    </p:spTree>
    <p:extLst>
      <p:ext uri="{BB962C8B-B14F-4D97-AF65-F5344CB8AC3E}">
        <p14:creationId xmlns:p14="http://schemas.microsoft.com/office/powerpoint/2010/main" val="26071284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7" name="Picture 36">
            <a:extLst>
              <a:ext uri="{FF2B5EF4-FFF2-40B4-BE49-F238E27FC236}">
                <a16:creationId xmlns:a16="http://schemas.microsoft.com/office/drawing/2014/main" id="{CE5AFBD6-73CD-E977-9FAB-079203371010}"/>
              </a:ext>
            </a:extLst>
          </p:cNvPr>
          <p:cNvPicPr>
            <a:picLocks noChangeAspect="1"/>
          </p:cNvPicPr>
          <p:nvPr/>
        </p:nvPicPr>
        <p:blipFill rotWithShape="1">
          <a:blip r:embed="rId3">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2" name="TextBox 1">
            <a:extLst>
              <a:ext uri="{FF2B5EF4-FFF2-40B4-BE49-F238E27FC236}">
                <a16:creationId xmlns:a16="http://schemas.microsoft.com/office/drawing/2014/main" id="{845AB913-AE19-45DC-4552-2A64A4ADDE6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90535" y="812554"/>
            <a:ext cx="12004895" cy="5793667"/>
          </a:xfrm>
          <a:solidFill>
            <a:schemeClr val="bg1"/>
          </a:solidFill>
        </p:spPr>
        <p:txBody>
          <a:bodyPr>
            <a:normAutofit fontScale="62500" lnSpcReduction="20000"/>
          </a:bodyPr>
          <a:lstStyle/>
          <a:p>
            <a:r>
              <a:rPr lang="en-US" dirty="0"/>
              <a:t>Progress since 2018</a:t>
            </a:r>
          </a:p>
          <a:p>
            <a:pPr marL="0" indent="0">
              <a:buNone/>
            </a:pPr>
            <a:endParaRPr lang="en-US" dirty="0"/>
          </a:p>
          <a:p>
            <a:pPr lvl="1"/>
            <a:r>
              <a:rPr lang="en-US" dirty="0"/>
              <a:t>93 New houses handed over to beneficiaries under TWRP</a:t>
            </a:r>
          </a:p>
          <a:p>
            <a:pPr marL="457200" lvl="1" indent="0">
              <a:buNone/>
            </a:pPr>
            <a:endParaRPr lang="en-US" dirty="0"/>
          </a:p>
          <a:p>
            <a:pPr lvl="1"/>
            <a:r>
              <a:rPr lang="en-US" dirty="0"/>
              <a:t>7 Public infrastructure (Repairs &amp; New construction) completed under TWRP.</a:t>
            </a:r>
          </a:p>
          <a:p>
            <a:pPr lvl="1"/>
            <a:endParaRPr lang="en-US" dirty="0"/>
          </a:p>
          <a:p>
            <a:pPr lvl="1"/>
            <a:r>
              <a:rPr lang="en-US" dirty="0"/>
              <a:t>In collaboration with DECEM and DCOs, 8 TTX attended by 600 participants</a:t>
            </a:r>
          </a:p>
          <a:p>
            <a:pPr lvl="1"/>
            <a:endParaRPr lang="en-US" dirty="0"/>
          </a:p>
          <a:p>
            <a:pPr lvl="1"/>
            <a:r>
              <a:rPr lang="en-US" dirty="0"/>
              <a:t>Assisted 5 policies/legislation/guidelines/SOPs and plans review/update/development focusing on disaster response and/or reconstruction</a:t>
            </a:r>
          </a:p>
          <a:p>
            <a:pPr lvl="1"/>
            <a:endParaRPr lang="en-US" dirty="0"/>
          </a:p>
          <a:p>
            <a:pPr lvl="1"/>
            <a:r>
              <a:rPr lang="en-US" dirty="0"/>
              <a:t>4 Essentials of Humanitarian Assistance (EHA) </a:t>
            </a:r>
            <a:r>
              <a:rPr lang="en-US" dirty="0" err="1"/>
              <a:t>ToT</a:t>
            </a:r>
            <a:r>
              <a:rPr lang="en-US" dirty="0"/>
              <a:t> attended by 60 participants </a:t>
            </a:r>
          </a:p>
          <a:p>
            <a:pPr lvl="1"/>
            <a:endParaRPr lang="en-US" dirty="0"/>
          </a:p>
          <a:p>
            <a:pPr lvl="1"/>
            <a:r>
              <a:rPr lang="en-US" dirty="0"/>
              <a:t>3 strategic warehouses across FSM with preposition relief supplies </a:t>
            </a:r>
          </a:p>
          <a:p>
            <a:pPr lvl="1"/>
            <a:endParaRPr lang="en-US" dirty="0"/>
          </a:p>
          <a:p>
            <a:pPr lvl="1"/>
            <a:r>
              <a:rPr lang="en-US" dirty="0"/>
              <a:t>Trained 257 (155 males, 102 females) community members on climate change adaptation for food and water security</a:t>
            </a:r>
          </a:p>
          <a:p>
            <a:pPr lvl="1"/>
            <a:endParaRPr lang="en-US" dirty="0"/>
          </a:p>
          <a:p>
            <a:pPr lvl="1"/>
            <a:r>
              <a:rPr lang="en-US" dirty="0"/>
              <a:t>Engaged 245 community members (145 males, 100 females) and developed 8 Community Disaster Preparedness Plans (CDPPs)</a:t>
            </a:r>
          </a:p>
          <a:p>
            <a:pPr lvl="1"/>
            <a:endParaRPr lang="en-US" dirty="0"/>
          </a:p>
          <a:p>
            <a:pPr lvl="1"/>
            <a:r>
              <a:rPr lang="en-US" dirty="0"/>
              <a:t>Organized 4 youth summits, trained 65 youth (31 males, 34 females) on Youth Leadership and climate change adaptation and implemented 8 ‘mini-projects’ </a:t>
            </a:r>
          </a:p>
          <a:p>
            <a:pPr marL="457200" lvl="1" indent="0">
              <a:buNone/>
            </a:pPr>
            <a:endParaRPr lang="en-FM" dirty="0"/>
          </a:p>
        </p:txBody>
      </p:sp>
      <p:pic>
        <p:nvPicPr>
          <p:cNvPr id="10" name="Picture 9">
            <a:extLst>
              <a:ext uri="{FF2B5EF4-FFF2-40B4-BE49-F238E27FC236}">
                <a16:creationId xmlns:a16="http://schemas.microsoft.com/office/drawing/2014/main" id="{9CB15E35-A89E-4FF5-2115-306C9A683C9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11" name="Picture 10">
            <a:extLst>
              <a:ext uri="{FF2B5EF4-FFF2-40B4-BE49-F238E27FC236}">
                <a16:creationId xmlns:a16="http://schemas.microsoft.com/office/drawing/2014/main" id="{11F59AFB-ACF3-6428-BF37-95DD6FAA7F1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12" name="Picture 11">
            <a:extLst>
              <a:ext uri="{FF2B5EF4-FFF2-40B4-BE49-F238E27FC236}">
                <a16:creationId xmlns:a16="http://schemas.microsoft.com/office/drawing/2014/main" id="{8BB0D16D-7865-CB03-41C6-B9C4F5FFE28B}"/>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13" name="Picture 12">
            <a:extLst>
              <a:ext uri="{FF2B5EF4-FFF2-40B4-BE49-F238E27FC236}">
                <a16:creationId xmlns:a16="http://schemas.microsoft.com/office/drawing/2014/main" id="{725E20EE-768D-9578-9D0C-E9696D749AF4}"/>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14" name="Picture 13">
            <a:extLst>
              <a:ext uri="{FF2B5EF4-FFF2-40B4-BE49-F238E27FC236}">
                <a16:creationId xmlns:a16="http://schemas.microsoft.com/office/drawing/2014/main" id="{B087EA27-BE57-9AAC-2F68-607E760D3C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5" name="Picture 14">
            <a:extLst>
              <a:ext uri="{FF2B5EF4-FFF2-40B4-BE49-F238E27FC236}">
                <a16:creationId xmlns:a16="http://schemas.microsoft.com/office/drawing/2014/main" id="{C195B1CD-DBCA-31FB-6E03-70F4E0347B0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6" name="Picture 15">
            <a:extLst>
              <a:ext uri="{FF2B5EF4-FFF2-40B4-BE49-F238E27FC236}">
                <a16:creationId xmlns:a16="http://schemas.microsoft.com/office/drawing/2014/main" id="{513A08AF-D8E3-D3E3-0238-C792BED9F933}"/>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7" name="Picture 16">
            <a:extLst>
              <a:ext uri="{FF2B5EF4-FFF2-40B4-BE49-F238E27FC236}">
                <a16:creationId xmlns:a16="http://schemas.microsoft.com/office/drawing/2014/main" id="{B519BEBB-8DFF-737D-255E-19E80EA14A7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8" name="Picture 17">
            <a:extLst>
              <a:ext uri="{FF2B5EF4-FFF2-40B4-BE49-F238E27FC236}">
                <a16:creationId xmlns:a16="http://schemas.microsoft.com/office/drawing/2014/main" id="{910BD4AE-F18C-C122-8355-703776FC2BF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9" name="Picture 18">
            <a:extLst>
              <a:ext uri="{FF2B5EF4-FFF2-40B4-BE49-F238E27FC236}">
                <a16:creationId xmlns:a16="http://schemas.microsoft.com/office/drawing/2014/main" id="{D10B7FCC-06A1-3A77-F438-199AD361C22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20" name="Picture 19">
            <a:extLst>
              <a:ext uri="{FF2B5EF4-FFF2-40B4-BE49-F238E27FC236}">
                <a16:creationId xmlns:a16="http://schemas.microsoft.com/office/drawing/2014/main" id="{1C6C499D-3EB1-F1A4-90FE-720B5A9FEE5F}"/>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21" name="Picture 20">
            <a:extLst>
              <a:ext uri="{FF2B5EF4-FFF2-40B4-BE49-F238E27FC236}">
                <a16:creationId xmlns:a16="http://schemas.microsoft.com/office/drawing/2014/main" id="{23D16202-5AAB-3E38-6194-4B02473468D9}"/>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22" name="Picture 21">
            <a:extLst>
              <a:ext uri="{FF2B5EF4-FFF2-40B4-BE49-F238E27FC236}">
                <a16:creationId xmlns:a16="http://schemas.microsoft.com/office/drawing/2014/main" id="{91C28BF1-BB4B-A9AD-B134-01FB6CB8DCC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23" name="Picture 22">
            <a:extLst>
              <a:ext uri="{FF2B5EF4-FFF2-40B4-BE49-F238E27FC236}">
                <a16:creationId xmlns:a16="http://schemas.microsoft.com/office/drawing/2014/main" id="{B99294BB-BDE5-316F-061E-EABBF5C9BE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24" name="Picture 23">
            <a:extLst>
              <a:ext uri="{FF2B5EF4-FFF2-40B4-BE49-F238E27FC236}">
                <a16:creationId xmlns:a16="http://schemas.microsoft.com/office/drawing/2014/main" id="{F9AC36B5-9B68-4B51-E703-A4146E0FB290}"/>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5" name="Picture 24">
            <a:extLst>
              <a:ext uri="{FF2B5EF4-FFF2-40B4-BE49-F238E27FC236}">
                <a16:creationId xmlns:a16="http://schemas.microsoft.com/office/drawing/2014/main" id="{BD7346DA-0CEB-B667-B3BF-FF8712D5F926}"/>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6" name="Picture 25">
            <a:extLst>
              <a:ext uri="{FF2B5EF4-FFF2-40B4-BE49-F238E27FC236}">
                <a16:creationId xmlns:a16="http://schemas.microsoft.com/office/drawing/2014/main" id="{2F9D5296-A1EC-A0FF-4D84-C3A03DCF5D1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7" name="Picture 26">
            <a:extLst>
              <a:ext uri="{FF2B5EF4-FFF2-40B4-BE49-F238E27FC236}">
                <a16:creationId xmlns:a16="http://schemas.microsoft.com/office/drawing/2014/main" id="{13FDE4F4-B8C2-0BF2-7115-27B7D81603F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8" name="Picture 27">
            <a:extLst>
              <a:ext uri="{FF2B5EF4-FFF2-40B4-BE49-F238E27FC236}">
                <a16:creationId xmlns:a16="http://schemas.microsoft.com/office/drawing/2014/main" id="{9A26BC4B-3E4D-7D1B-7148-EB45C6384EFA}"/>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9" name="Picture 28">
            <a:extLst>
              <a:ext uri="{FF2B5EF4-FFF2-40B4-BE49-F238E27FC236}">
                <a16:creationId xmlns:a16="http://schemas.microsoft.com/office/drawing/2014/main" id="{1CA30A7A-0222-5552-BC66-90AE21DB276D}"/>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30" name="Picture 29">
            <a:extLst>
              <a:ext uri="{FF2B5EF4-FFF2-40B4-BE49-F238E27FC236}">
                <a16:creationId xmlns:a16="http://schemas.microsoft.com/office/drawing/2014/main" id="{6359937C-53F2-0459-15B4-E82DA8A0758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31" name="Picture 30">
            <a:extLst>
              <a:ext uri="{FF2B5EF4-FFF2-40B4-BE49-F238E27FC236}">
                <a16:creationId xmlns:a16="http://schemas.microsoft.com/office/drawing/2014/main" id="{28B25B00-9D3E-8C44-B16E-4DF7968BBA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32" name="Picture 31">
            <a:extLst>
              <a:ext uri="{FF2B5EF4-FFF2-40B4-BE49-F238E27FC236}">
                <a16:creationId xmlns:a16="http://schemas.microsoft.com/office/drawing/2014/main" id="{AAB500DA-1ABE-C796-2127-A31A2AA6B13E}"/>
              </a:ext>
            </a:extLst>
          </p:cNvPr>
          <p:cNvPicPr/>
          <p:nvPr/>
        </p:nvPicPr>
        <p:blipFill>
          <a:blip r:embed="rId6">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33" name="Picture 32">
            <a:extLst>
              <a:ext uri="{FF2B5EF4-FFF2-40B4-BE49-F238E27FC236}">
                <a16:creationId xmlns:a16="http://schemas.microsoft.com/office/drawing/2014/main" id="{133BE191-D07C-82EC-464B-B9721559ACC0}"/>
              </a:ext>
            </a:extLst>
          </p:cNvPr>
          <p:cNvPicPr/>
          <p:nvPr/>
        </p:nvPicPr>
        <p:blipFill>
          <a:blip r:embed="rId7">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34" name="Picture 33">
            <a:extLst>
              <a:ext uri="{FF2B5EF4-FFF2-40B4-BE49-F238E27FC236}">
                <a16:creationId xmlns:a16="http://schemas.microsoft.com/office/drawing/2014/main" id="{6ABE1DCB-3481-E8C3-C42E-91E0B7398251}"/>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5" name="Picture 34">
            <a:extLst>
              <a:ext uri="{FF2B5EF4-FFF2-40B4-BE49-F238E27FC236}">
                <a16:creationId xmlns:a16="http://schemas.microsoft.com/office/drawing/2014/main" id="{3E0A3A25-09C1-2E58-6B56-ADBDEB5FD402}"/>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spTree>
    <p:extLst>
      <p:ext uri="{BB962C8B-B14F-4D97-AF65-F5344CB8AC3E}">
        <p14:creationId xmlns:p14="http://schemas.microsoft.com/office/powerpoint/2010/main" val="13573142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160832" y="941281"/>
            <a:ext cx="11764075" cy="5505833"/>
          </a:xfrm>
        </p:spPr>
        <p:txBody>
          <a:bodyPr>
            <a:normAutofit fontScale="85000" lnSpcReduction="20000"/>
          </a:bodyPr>
          <a:lstStyle/>
          <a:p>
            <a:r>
              <a:rPr lang="en-US" dirty="0"/>
              <a:t>Ongoing and upcoming projects and activities</a:t>
            </a:r>
          </a:p>
          <a:p>
            <a:pPr marL="0" indent="0">
              <a:buNone/>
            </a:pPr>
            <a:endParaRPr lang="en-US" dirty="0"/>
          </a:p>
          <a:p>
            <a:pPr lvl="1"/>
            <a:r>
              <a:rPr lang="en-US" dirty="0"/>
              <a:t>Ongoing construction of 4 Public Infrastructure facilities with 23 in queue.</a:t>
            </a:r>
          </a:p>
          <a:p>
            <a:pPr lvl="1"/>
            <a:endParaRPr lang="en-US" dirty="0"/>
          </a:p>
          <a:p>
            <a:pPr lvl="1"/>
            <a:r>
              <a:rPr lang="en-US" dirty="0"/>
              <a:t>40 new houses are to be constructed during the coming days and voucher assistance activities are ongoing targeting 228 beneficiaries.</a:t>
            </a:r>
          </a:p>
          <a:p>
            <a:pPr lvl="1"/>
            <a:endParaRPr lang="en-US" dirty="0"/>
          </a:p>
          <a:p>
            <a:pPr lvl="1"/>
            <a:r>
              <a:rPr lang="en-US" dirty="0"/>
              <a:t>EHA TOT, TTX, IDA trainings, development of CBI, AAP SOP, warehousing and preposition supplies</a:t>
            </a:r>
          </a:p>
          <a:p>
            <a:pPr lvl="1"/>
            <a:endParaRPr lang="en-US" dirty="0"/>
          </a:p>
          <a:p>
            <a:pPr lvl="1"/>
            <a:r>
              <a:rPr lang="en-US" dirty="0"/>
              <a:t>Review and update of the state/national disaster plan and SOP</a:t>
            </a:r>
          </a:p>
          <a:p>
            <a:pPr lvl="1"/>
            <a:endParaRPr lang="en-US" dirty="0"/>
          </a:p>
          <a:p>
            <a:pPr lvl="1"/>
            <a:r>
              <a:rPr lang="en-US" dirty="0"/>
              <a:t>Development of Information Management System (IMS) for DCO/DECEM</a:t>
            </a:r>
          </a:p>
          <a:p>
            <a:pPr lvl="1"/>
            <a:endParaRPr lang="en-US" dirty="0"/>
          </a:p>
          <a:p>
            <a:pPr lvl="1"/>
            <a:r>
              <a:rPr lang="en-US" dirty="0"/>
              <a:t>Finalizing 8 climate change adaptation and disaster risk reduction interventions in 8 communities across FSM (2 food security, 5 water security and 1 emergency communication)</a:t>
            </a:r>
          </a:p>
          <a:p>
            <a:pPr lvl="1"/>
            <a:endParaRPr lang="en-US" dirty="0"/>
          </a:p>
        </p:txBody>
      </p:sp>
      <p:pic>
        <p:nvPicPr>
          <p:cNvPr id="5" name="Picture 4">
            <a:extLst>
              <a:ext uri="{FF2B5EF4-FFF2-40B4-BE49-F238E27FC236}">
                <a16:creationId xmlns:a16="http://schemas.microsoft.com/office/drawing/2014/main" id="{30B1F62F-C3FC-52C7-C854-FC0B47CB1CA0}"/>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647152F-AE7A-3609-7D65-D3B0252B62C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6CD037AA-8B2F-DBB1-FC2E-DB001BDE269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F1DDC019-B543-9111-ADD6-0BDF73FA5008}"/>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BB806AA2-9680-ACB2-A27E-79671DA3AA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406D55FE-85B4-F426-6FA9-1165219F29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D25A24DE-73F1-EC1E-4D24-BBFC3BC06A1A}"/>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9BD31263-F971-D76E-DBED-6F0DA995404E}"/>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BF0F90A6-2977-981A-ACFB-A98A4687AC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8477B4C2-3F61-8E7F-E475-9E9C39C68AE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638DD52C-904E-2A56-84D7-B0B289EB39D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4D1BF320-10B3-29D5-6CC1-6442BB1E366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EB9C9FB2-C9A3-8D73-D8BA-A6FA88246084}"/>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6BF1090F-484A-BA2D-4E66-5B14E469DB8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09C0A341-6E1B-0205-0F3F-ADC79C3062D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74359C2B-F4F9-1FFE-28CD-5A08B5B0970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6026500C-28A6-31CA-EBDE-CCB85DCCC6A1}"/>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70136C8B-A69B-42F6-FB83-E087BAFDE1CA}"/>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9CE19C9E-14AF-375F-2099-E23AAC263C79}"/>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B6663F97-A3BC-3E09-00A3-8CCFA9EF224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E724C7E1-4C4D-B81D-8FD4-0C041AE809F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9D7298C5-B950-1B29-F9AB-20A653279C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086817C7-B0D9-12AE-5447-17937E542ED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5E750A15-8048-5298-95A4-A9A11994E820}"/>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A6A22128-F3E4-B0A1-FB27-9FF65CDC817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09715531-C57B-93BA-F506-DBF503B6C5F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A155BA01-9C5E-FF6F-2738-98FD7FC4C434}"/>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B9B62D55-BE26-B165-36C3-FF01D7045EEA}"/>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853301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61063" cy="5505833"/>
          </a:xfrm>
        </p:spPr>
        <p:txBody>
          <a:bodyPr>
            <a:normAutofit/>
          </a:bodyPr>
          <a:lstStyle/>
          <a:p>
            <a:r>
              <a:rPr lang="en-US" dirty="0"/>
              <a:t>Challenges</a:t>
            </a:r>
          </a:p>
          <a:p>
            <a:pPr marL="0" indent="0">
              <a:buNone/>
            </a:pPr>
            <a:endParaRPr lang="en-US" dirty="0"/>
          </a:p>
          <a:p>
            <a:pPr lvl="1"/>
            <a:r>
              <a:rPr lang="en-US" dirty="0"/>
              <a:t>Rough weather is impacting the mobilization of staff, delivery of materials and construction activities.</a:t>
            </a:r>
          </a:p>
          <a:p>
            <a:pPr lvl="1"/>
            <a:endParaRPr lang="en-US" dirty="0"/>
          </a:p>
          <a:p>
            <a:pPr lvl="1"/>
            <a:r>
              <a:rPr lang="en-US" dirty="0"/>
              <a:t>International procurement and shipment of construction materials takes time as local market has no capacity to fulfill these needs.</a:t>
            </a:r>
          </a:p>
          <a:p>
            <a:pPr lvl="1"/>
            <a:endParaRPr lang="en-US" dirty="0"/>
          </a:p>
          <a:p>
            <a:pPr marL="457200" lvl="1" indent="0">
              <a:buNone/>
            </a:pPr>
            <a:endParaRPr lang="en-US" dirty="0"/>
          </a:p>
        </p:txBody>
      </p:sp>
      <p:pic>
        <p:nvPicPr>
          <p:cNvPr id="5" name="Picture 4">
            <a:extLst>
              <a:ext uri="{FF2B5EF4-FFF2-40B4-BE49-F238E27FC236}">
                <a16:creationId xmlns:a16="http://schemas.microsoft.com/office/drawing/2014/main" id="{6A1F2635-D00A-520F-A5DA-AEB20EF4ECE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F74E64FB-25A8-90FA-B581-73B1EDB54CCC}"/>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86863617-F058-A44E-308C-27888D6776A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7304EB3F-A0BB-6A71-533F-872EBF292D21}"/>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7538FA89-2570-632E-580E-250DEC2E42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DAB0972F-F31B-B845-F1CB-D5EE593E3AC2}"/>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024A8EF0-3B12-8D65-14AE-0F09E3072B9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C8CD64EB-AB21-7B3F-B8AD-DF3BB1E4821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28FDBB94-19FB-71AD-F565-5D2DAEE00373}"/>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0B2A70A8-2B32-FA0F-3C48-C769E6C5556E}"/>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2429B709-C89A-B3C0-C6BD-9535042304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A827E738-5A5B-29DA-EB6B-A3971CDAEB4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C3618A58-407D-36F4-E41D-C91965801A3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4D752620-C9E1-608C-59AB-62F9D9E774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044793F-0594-6E37-F570-284189922A0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D9E534EF-E296-D856-36F5-316D42307D14}"/>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38643D28-9513-04FF-FA6A-C52342F7863E}"/>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6A573F6-34AF-3233-0D54-8631FABC88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7A799C27-58C8-30EC-731E-90FA1F7B9DFE}"/>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8822C711-2459-1D3A-B914-081C3232D48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F884D70C-3E6E-B60A-4D94-FCD0A7D3D4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1D5DAD5B-B7A6-2267-2213-765A79A57F9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9885C77-5B67-D8E2-A49E-3D996B78593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7870AA1C-F36C-266D-D111-7004540E016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1B6BD132-34F7-6F4C-6E6B-463AC22FA7A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BE4BDB12-F729-E583-FE0E-07255895A2A1}"/>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DEF21DEE-4E80-EDB6-1477-F8F740DCBB3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5175AB69-2B86-409C-414D-A42C56877E0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7906245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941281"/>
            <a:ext cx="11951636" cy="5505833"/>
          </a:xfrm>
        </p:spPr>
        <p:txBody>
          <a:bodyPr>
            <a:normAutofit/>
          </a:bodyPr>
          <a:lstStyle/>
          <a:p>
            <a:r>
              <a:rPr lang="en-US" dirty="0"/>
              <a:t>Opportunities for collaboration</a:t>
            </a:r>
          </a:p>
          <a:p>
            <a:pPr marL="0" indent="0">
              <a:buNone/>
            </a:pPr>
            <a:endParaRPr lang="en-US" dirty="0"/>
          </a:p>
          <a:p>
            <a:pPr lvl="1"/>
            <a:endParaRPr lang="en-US" dirty="0"/>
          </a:p>
          <a:p>
            <a:pPr lvl="1"/>
            <a:r>
              <a:rPr lang="en-US" dirty="0"/>
              <a:t>Capacity building, Resilience and DRR initiatives</a:t>
            </a:r>
          </a:p>
          <a:p>
            <a:pPr lvl="1"/>
            <a:endParaRPr lang="en-US" dirty="0"/>
          </a:p>
          <a:p>
            <a:pPr lvl="1"/>
            <a:r>
              <a:rPr lang="en-US" dirty="0"/>
              <a:t>Strategic partnership and collaboration at policy and strategic level to enhance preparedness </a:t>
            </a:r>
          </a:p>
          <a:p>
            <a:pPr marL="457200" lvl="1" indent="0">
              <a:buNone/>
            </a:pPr>
            <a:endParaRPr lang="en-US" dirty="0"/>
          </a:p>
        </p:txBody>
      </p:sp>
      <p:pic>
        <p:nvPicPr>
          <p:cNvPr id="5" name="Picture 4">
            <a:extLst>
              <a:ext uri="{FF2B5EF4-FFF2-40B4-BE49-F238E27FC236}">
                <a16:creationId xmlns:a16="http://schemas.microsoft.com/office/drawing/2014/main" id="{8617DEED-9E5A-0E21-5446-633122B11A5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89313409-438A-3449-823D-1B46FF455ED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D7A680B9-196B-038B-1AE2-A47A5E2D59DF}"/>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9A125A87-D025-2CEF-5F0F-87FC6771A7A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FE8FCB82-4C05-C7A3-45AC-F1C8BF5902C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169704EC-84CB-2D15-B13E-516ECEF6813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70993007-3552-041C-101F-9F9EB71FC752}"/>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100CCCD-739E-E575-47E1-78D942293ABF}"/>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302336FB-5F45-27C0-29DC-AD0F53227DA7}"/>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4BFC6B5F-FF1F-B4C4-C309-974B129DA0B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ECCEBD72-16A3-6656-BB63-28D9AC9F11C8}"/>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D3DFE057-7E0A-B682-D7CA-53821DA0C577}"/>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55D09399-3AFD-3921-A822-4747101ECE8B}"/>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F3EAB480-932A-8648-FBFF-6EAE0CA25414}"/>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56B3572C-3338-9775-F34C-F4BB16E24950}"/>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8D5921C6-128C-FADB-84F4-4CBF27ABC82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C1ACA591-04FD-99EB-FA8E-C9D0083CB60D}"/>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343E8CEE-B687-D0B4-F46D-DB96D9CBE6F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C1B26AE4-A136-22A9-B804-0C6D5955159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CD2F6A16-B3E9-759E-520A-ECBF4AA3492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1F145C82-04B7-203B-3FAE-9295127EB4F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D303855D-D315-1A4F-6A04-58FECE5F18C6}"/>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EE8B009D-AD6D-E9B8-FDE3-3C0D65A1224B}"/>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E92549F4-99E6-E28D-8D6E-534CB73C34DA}"/>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9E24925E-8DA4-CD8B-430E-500EF398BAB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9C395327-EAB7-5449-3DB0-D72EDCCAD2A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47740580-71EC-C042-A69D-D9ADE789F055}"/>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4E1F762F-9435-783B-8AF5-025BBC71C3F9}"/>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14843664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Content Placeholder 3">
            <a:extLst>
              <a:ext uri="{FF2B5EF4-FFF2-40B4-BE49-F238E27FC236}">
                <a16:creationId xmlns:a16="http://schemas.microsoft.com/office/drawing/2014/main" id="{98EA9D88-61AA-6D3D-9173-C326CB2E1D65}"/>
              </a:ext>
            </a:extLst>
          </p:cNvPr>
          <p:cNvSpPr>
            <a:spLocks noGrp="1"/>
          </p:cNvSpPr>
          <p:nvPr>
            <p:ph idx="1"/>
          </p:nvPr>
        </p:nvSpPr>
        <p:spPr>
          <a:xfrm>
            <a:off x="67539" y="1014141"/>
            <a:ext cx="11998770" cy="5432973"/>
          </a:xfrm>
        </p:spPr>
        <p:txBody>
          <a:bodyPr>
            <a:normAutofit/>
          </a:bodyPr>
          <a:lstStyle/>
          <a:p>
            <a:r>
              <a:rPr lang="en-US" dirty="0"/>
              <a:t>Recommendations</a:t>
            </a:r>
          </a:p>
          <a:p>
            <a:pPr marL="0" indent="0">
              <a:buNone/>
            </a:pPr>
            <a:endParaRPr lang="en-US" dirty="0"/>
          </a:p>
          <a:p>
            <a:pPr lvl="1"/>
            <a:r>
              <a:rPr lang="en-US" dirty="0"/>
              <a:t>Strengthening Coordination</a:t>
            </a:r>
          </a:p>
          <a:p>
            <a:pPr lvl="1"/>
            <a:endParaRPr lang="en-US" dirty="0"/>
          </a:p>
          <a:p>
            <a:pPr lvl="1"/>
            <a:r>
              <a:rPr lang="en-US" dirty="0"/>
              <a:t>Government priority areas on resilience, DRR and climate change adaptation</a:t>
            </a:r>
          </a:p>
          <a:p>
            <a:pPr marL="457200" lvl="1" indent="0">
              <a:buNone/>
            </a:pPr>
            <a:endParaRPr lang="en-US" dirty="0"/>
          </a:p>
          <a:p>
            <a:pPr marL="457200" lvl="1" indent="0">
              <a:buNone/>
            </a:pPr>
            <a:endParaRPr lang="en-US" dirty="0"/>
          </a:p>
        </p:txBody>
      </p:sp>
      <p:pic>
        <p:nvPicPr>
          <p:cNvPr id="5" name="Picture 4">
            <a:extLst>
              <a:ext uri="{FF2B5EF4-FFF2-40B4-BE49-F238E27FC236}">
                <a16:creationId xmlns:a16="http://schemas.microsoft.com/office/drawing/2014/main" id="{214044A7-6E6E-9705-A39A-1FF5181A7FEF}"/>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4">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5">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6">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en-FM" sz="2800" b="1" i="1" dirty="0"/>
          </a:p>
        </p:txBody>
      </p:sp>
    </p:spTree>
    <p:extLst>
      <p:ext uri="{BB962C8B-B14F-4D97-AF65-F5344CB8AC3E}">
        <p14:creationId xmlns:p14="http://schemas.microsoft.com/office/powerpoint/2010/main" val="40525190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214044A7-6E6E-9705-A39A-1FF5181A7FEF}"/>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78" y="6607727"/>
            <a:ext cx="526178" cy="267587"/>
          </a:xfrm>
          <a:prstGeom prst="rect">
            <a:avLst/>
          </a:prstGeom>
          <a:noFill/>
          <a:ln>
            <a:noFill/>
          </a:ln>
        </p:spPr>
      </p:pic>
      <p:pic>
        <p:nvPicPr>
          <p:cNvPr id="6" name="Picture 5">
            <a:extLst>
              <a:ext uri="{FF2B5EF4-FFF2-40B4-BE49-F238E27FC236}">
                <a16:creationId xmlns:a16="http://schemas.microsoft.com/office/drawing/2014/main" id="{E534F419-0DC2-84B0-30FB-EE24F1DE940B}"/>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68456" y="6607728"/>
            <a:ext cx="486140" cy="267587"/>
          </a:xfrm>
          <a:prstGeom prst="rect">
            <a:avLst/>
          </a:prstGeom>
          <a:noFill/>
          <a:ln>
            <a:noFill/>
          </a:ln>
        </p:spPr>
      </p:pic>
      <p:pic>
        <p:nvPicPr>
          <p:cNvPr id="7" name="Picture 6">
            <a:extLst>
              <a:ext uri="{FF2B5EF4-FFF2-40B4-BE49-F238E27FC236}">
                <a16:creationId xmlns:a16="http://schemas.microsoft.com/office/drawing/2014/main" id="{9A89EC23-04AF-F6C2-B067-7F375F59D68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23595" y="6607726"/>
            <a:ext cx="530160" cy="267587"/>
          </a:xfrm>
          <a:prstGeom prst="rect">
            <a:avLst/>
          </a:prstGeom>
          <a:noFill/>
          <a:ln>
            <a:noFill/>
          </a:ln>
        </p:spPr>
      </p:pic>
      <p:pic>
        <p:nvPicPr>
          <p:cNvPr id="8" name="Picture 7">
            <a:extLst>
              <a:ext uri="{FF2B5EF4-FFF2-40B4-BE49-F238E27FC236}">
                <a16:creationId xmlns:a16="http://schemas.microsoft.com/office/drawing/2014/main" id="{8C407284-233B-7EAB-7AC3-F4DB870FE9C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372437" y="6609227"/>
            <a:ext cx="467066" cy="267587"/>
          </a:xfrm>
          <a:prstGeom prst="rect">
            <a:avLst/>
          </a:prstGeom>
          <a:noFill/>
          <a:ln>
            <a:noFill/>
          </a:ln>
        </p:spPr>
      </p:pic>
      <p:pic>
        <p:nvPicPr>
          <p:cNvPr id="9" name="Picture 8">
            <a:extLst>
              <a:ext uri="{FF2B5EF4-FFF2-40B4-BE49-F238E27FC236}">
                <a16:creationId xmlns:a16="http://schemas.microsoft.com/office/drawing/2014/main" id="{D1A8CD43-DC46-A708-9682-D8E5BD36617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05572" y="6609227"/>
            <a:ext cx="488655" cy="267587"/>
          </a:xfrm>
          <a:prstGeom prst="rect">
            <a:avLst/>
          </a:prstGeom>
          <a:noFill/>
          <a:ln>
            <a:noFill/>
          </a:ln>
        </p:spPr>
      </p:pic>
      <p:pic>
        <p:nvPicPr>
          <p:cNvPr id="10" name="Picture 9">
            <a:extLst>
              <a:ext uri="{FF2B5EF4-FFF2-40B4-BE49-F238E27FC236}">
                <a16:creationId xmlns:a16="http://schemas.microsoft.com/office/drawing/2014/main" id="{57FC7EBD-50CD-EEDA-3255-D922B970A988}"/>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2255635" y="6609227"/>
            <a:ext cx="517042" cy="267587"/>
          </a:xfrm>
          <a:prstGeom prst="rect">
            <a:avLst/>
          </a:prstGeom>
          <a:noFill/>
          <a:ln>
            <a:noFill/>
          </a:ln>
        </p:spPr>
      </p:pic>
      <p:pic>
        <p:nvPicPr>
          <p:cNvPr id="11" name="Picture 10">
            <a:extLst>
              <a:ext uri="{FF2B5EF4-FFF2-40B4-BE49-F238E27FC236}">
                <a16:creationId xmlns:a16="http://schemas.microsoft.com/office/drawing/2014/main" id="{CC30CB6F-B687-7D97-3F8C-B5CD68AFDDFD}"/>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720093" y="6609227"/>
            <a:ext cx="443501" cy="267587"/>
          </a:xfrm>
          <a:prstGeom prst="rect">
            <a:avLst/>
          </a:prstGeom>
          <a:noFill/>
          <a:ln>
            <a:noFill/>
          </a:ln>
        </p:spPr>
      </p:pic>
      <p:pic>
        <p:nvPicPr>
          <p:cNvPr id="12" name="Picture 11">
            <a:extLst>
              <a:ext uri="{FF2B5EF4-FFF2-40B4-BE49-F238E27FC236}">
                <a16:creationId xmlns:a16="http://schemas.microsoft.com/office/drawing/2014/main" id="{0700A798-CD46-3806-C17F-8418DA6E17CC}"/>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144480" y="6609226"/>
            <a:ext cx="452518" cy="267587"/>
          </a:xfrm>
          <a:prstGeom prst="rect">
            <a:avLst/>
          </a:prstGeom>
          <a:noFill/>
          <a:ln>
            <a:noFill/>
          </a:ln>
        </p:spPr>
      </p:pic>
      <p:pic>
        <p:nvPicPr>
          <p:cNvPr id="13" name="Picture 12">
            <a:extLst>
              <a:ext uri="{FF2B5EF4-FFF2-40B4-BE49-F238E27FC236}">
                <a16:creationId xmlns:a16="http://schemas.microsoft.com/office/drawing/2014/main" id="{89D684B6-9D5E-3D11-CC40-30FD5BCBADF6}"/>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572105" y="6609225"/>
            <a:ext cx="526178" cy="267587"/>
          </a:xfrm>
          <a:prstGeom prst="rect">
            <a:avLst/>
          </a:prstGeom>
          <a:noFill/>
          <a:ln>
            <a:noFill/>
          </a:ln>
        </p:spPr>
      </p:pic>
      <p:pic>
        <p:nvPicPr>
          <p:cNvPr id="14" name="Picture 13">
            <a:extLst>
              <a:ext uri="{FF2B5EF4-FFF2-40B4-BE49-F238E27FC236}">
                <a16:creationId xmlns:a16="http://schemas.microsoft.com/office/drawing/2014/main" id="{5B4407A8-4799-5030-204C-C350FAB1E913}"/>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057771" y="6609225"/>
            <a:ext cx="526298" cy="267587"/>
          </a:xfrm>
          <a:prstGeom prst="rect">
            <a:avLst/>
          </a:prstGeom>
          <a:noFill/>
          <a:ln>
            <a:noFill/>
          </a:ln>
        </p:spPr>
      </p:pic>
      <p:pic>
        <p:nvPicPr>
          <p:cNvPr id="15" name="Picture 14">
            <a:extLst>
              <a:ext uri="{FF2B5EF4-FFF2-40B4-BE49-F238E27FC236}">
                <a16:creationId xmlns:a16="http://schemas.microsoft.com/office/drawing/2014/main" id="{94452DC5-CE9F-B86B-1A88-4E97F81325B3}"/>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541813" y="6609224"/>
            <a:ext cx="530160" cy="267587"/>
          </a:xfrm>
          <a:prstGeom prst="rect">
            <a:avLst/>
          </a:prstGeom>
          <a:noFill/>
          <a:ln>
            <a:noFill/>
          </a:ln>
        </p:spPr>
      </p:pic>
      <p:pic>
        <p:nvPicPr>
          <p:cNvPr id="16" name="Picture 15">
            <a:extLst>
              <a:ext uri="{FF2B5EF4-FFF2-40B4-BE49-F238E27FC236}">
                <a16:creationId xmlns:a16="http://schemas.microsoft.com/office/drawing/2014/main" id="{E2F48AFA-4795-84B4-69E5-69185BEE2745}"/>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017671" y="6608540"/>
            <a:ext cx="539171" cy="267587"/>
          </a:xfrm>
          <a:prstGeom prst="rect">
            <a:avLst/>
          </a:prstGeom>
          <a:noFill/>
          <a:ln>
            <a:noFill/>
          </a:ln>
        </p:spPr>
      </p:pic>
      <p:pic>
        <p:nvPicPr>
          <p:cNvPr id="17" name="Picture 16">
            <a:extLst>
              <a:ext uri="{FF2B5EF4-FFF2-40B4-BE49-F238E27FC236}">
                <a16:creationId xmlns:a16="http://schemas.microsoft.com/office/drawing/2014/main" id="{B094E2A9-DC33-8B7B-0D3E-74E1B35BFD58}"/>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510835" y="6608882"/>
            <a:ext cx="526178" cy="267587"/>
          </a:xfrm>
          <a:prstGeom prst="rect">
            <a:avLst/>
          </a:prstGeom>
          <a:noFill/>
          <a:ln>
            <a:noFill/>
          </a:ln>
        </p:spPr>
      </p:pic>
      <p:pic>
        <p:nvPicPr>
          <p:cNvPr id="18" name="Picture 17">
            <a:extLst>
              <a:ext uri="{FF2B5EF4-FFF2-40B4-BE49-F238E27FC236}">
                <a16:creationId xmlns:a16="http://schemas.microsoft.com/office/drawing/2014/main" id="{9DFF5D5A-0F16-69F8-716B-A51CC8B75B7D}"/>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3202" y="6608882"/>
            <a:ext cx="526298" cy="267587"/>
          </a:xfrm>
          <a:prstGeom prst="rect">
            <a:avLst/>
          </a:prstGeom>
          <a:noFill/>
          <a:ln>
            <a:noFill/>
          </a:ln>
        </p:spPr>
      </p:pic>
      <p:pic>
        <p:nvPicPr>
          <p:cNvPr id="19" name="Picture 18">
            <a:extLst>
              <a:ext uri="{FF2B5EF4-FFF2-40B4-BE49-F238E27FC236}">
                <a16:creationId xmlns:a16="http://schemas.microsoft.com/office/drawing/2014/main" id="{B17E0936-BFF3-6C9C-7287-FE4E7553B007}"/>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6498422" y="6608881"/>
            <a:ext cx="530160" cy="267587"/>
          </a:xfrm>
          <a:prstGeom prst="rect">
            <a:avLst/>
          </a:prstGeom>
          <a:noFill/>
          <a:ln>
            <a:noFill/>
          </a:ln>
        </p:spPr>
      </p:pic>
      <p:pic>
        <p:nvPicPr>
          <p:cNvPr id="20" name="Picture 19">
            <a:extLst>
              <a:ext uri="{FF2B5EF4-FFF2-40B4-BE49-F238E27FC236}">
                <a16:creationId xmlns:a16="http://schemas.microsoft.com/office/drawing/2014/main" id="{16188FF0-7574-3277-5166-76C9D0D3D759}"/>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88022" y="6607725"/>
            <a:ext cx="490155" cy="267587"/>
          </a:xfrm>
          <a:prstGeom prst="rect">
            <a:avLst/>
          </a:prstGeom>
          <a:noFill/>
          <a:ln>
            <a:noFill/>
          </a:ln>
        </p:spPr>
      </p:pic>
      <p:pic>
        <p:nvPicPr>
          <p:cNvPr id="21" name="Picture 20">
            <a:extLst>
              <a:ext uri="{FF2B5EF4-FFF2-40B4-BE49-F238E27FC236}">
                <a16:creationId xmlns:a16="http://schemas.microsoft.com/office/drawing/2014/main" id="{2D38AD9E-FD66-151B-B512-8A93EA72FD12}"/>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442855" y="6607725"/>
            <a:ext cx="526178" cy="267587"/>
          </a:xfrm>
          <a:prstGeom prst="rect">
            <a:avLst/>
          </a:prstGeom>
          <a:noFill/>
          <a:ln>
            <a:noFill/>
          </a:ln>
        </p:spPr>
      </p:pic>
      <p:pic>
        <p:nvPicPr>
          <p:cNvPr id="22" name="Picture 21">
            <a:extLst>
              <a:ext uri="{FF2B5EF4-FFF2-40B4-BE49-F238E27FC236}">
                <a16:creationId xmlns:a16="http://schemas.microsoft.com/office/drawing/2014/main" id="{2BF121DE-E19F-3481-5069-DAECB34A8047}"/>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951258" y="6607725"/>
            <a:ext cx="526298" cy="267587"/>
          </a:xfrm>
          <a:prstGeom prst="rect">
            <a:avLst/>
          </a:prstGeom>
          <a:noFill/>
          <a:ln>
            <a:noFill/>
          </a:ln>
        </p:spPr>
      </p:pic>
      <p:pic>
        <p:nvPicPr>
          <p:cNvPr id="23" name="Picture 22">
            <a:extLst>
              <a:ext uri="{FF2B5EF4-FFF2-40B4-BE49-F238E27FC236}">
                <a16:creationId xmlns:a16="http://schemas.microsoft.com/office/drawing/2014/main" id="{80150ABD-F8D8-32A2-A1FB-83B734292A76}"/>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8441653" y="6607724"/>
            <a:ext cx="530160" cy="267587"/>
          </a:xfrm>
          <a:prstGeom prst="rect">
            <a:avLst/>
          </a:prstGeom>
          <a:noFill/>
          <a:ln>
            <a:noFill/>
          </a:ln>
        </p:spPr>
      </p:pic>
      <p:pic>
        <p:nvPicPr>
          <p:cNvPr id="24" name="Picture 23">
            <a:extLst>
              <a:ext uri="{FF2B5EF4-FFF2-40B4-BE49-F238E27FC236}">
                <a16:creationId xmlns:a16="http://schemas.microsoft.com/office/drawing/2014/main" id="{2C1413D6-6F00-3CA8-BA95-303080482E33}"/>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8921366" y="6607724"/>
            <a:ext cx="490155" cy="267587"/>
          </a:xfrm>
          <a:prstGeom prst="rect">
            <a:avLst/>
          </a:prstGeom>
          <a:noFill/>
          <a:ln>
            <a:noFill/>
          </a:ln>
        </p:spPr>
      </p:pic>
      <p:pic>
        <p:nvPicPr>
          <p:cNvPr id="25" name="Picture 24">
            <a:extLst>
              <a:ext uri="{FF2B5EF4-FFF2-40B4-BE49-F238E27FC236}">
                <a16:creationId xmlns:a16="http://schemas.microsoft.com/office/drawing/2014/main" id="{6B5A16FA-7E5D-1A2C-642B-9C8D8FAE5309}"/>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377018" y="6607724"/>
            <a:ext cx="526178" cy="267587"/>
          </a:xfrm>
          <a:prstGeom prst="rect">
            <a:avLst/>
          </a:prstGeom>
          <a:noFill/>
          <a:ln>
            <a:noFill/>
          </a:ln>
        </p:spPr>
      </p:pic>
      <p:pic>
        <p:nvPicPr>
          <p:cNvPr id="26" name="Picture 25">
            <a:extLst>
              <a:ext uri="{FF2B5EF4-FFF2-40B4-BE49-F238E27FC236}">
                <a16:creationId xmlns:a16="http://schemas.microsoft.com/office/drawing/2014/main" id="{4AC8DD35-2F0B-20DD-CE22-86E783F8391F}"/>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862141" y="6607723"/>
            <a:ext cx="526298" cy="267587"/>
          </a:xfrm>
          <a:prstGeom prst="rect">
            <a:avLst/>
          </a:prstGeom>
          <a:noFill/>
          <a:ln>
            <a:noFill/>
          </a:ln>
        </p:spPr>
      </p:pic>
      <p:pic>
        <p:nvPicPr>
          <p:cNvPr id="27" name="Picture 26">
            <a:extLst>
              <a:ext uri="{FF2B5EF4-FFF2-40B4-BE49-F238E27FC236}">
                <a16:creationId xmlns:a16="http://schemas.microsoft.com/office/drawing/2014/main" id="{8FEFCC40-9245-BE3A-2D4D-ADF3B952FAD5}"/>
              </a:ext>
            </a:extLst>
          </p:cNvPr>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10359283" y="6607723"/>
            <a:ext cx="481964" cy="267587"/>
          </a:xfrm>
          <a:prstGeom prst="rect">
            <a:avLst/>
          </a:prstGeom>
          <a:noFill/>
          <a:ln>
            <a:noFill/>
          </a:ln>
        </p:spPr>
      </p:pic>
      <p:pic>
        <p:nvPicPr>
          <p:cNvPr id="28" name="Picture 27">
            <a:extLst>
              <a:ext uri="{FF2B5EF4-FFF2-40B4-BE49-F238E27FC236}">
                <a16:creationId xmlns:a16="http://schemas.microsoft.com/office/drawing/2014/main" id="{2A67558B-D0AF-BB8A-8875-AD0551F1EAE6}"/>
              </a:ext>
            </a:extLst>
          </p:cNvPr>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0811442" y="6607723"/>
            <a:ext cx="490155" cy="267587"/>
          </a:xfrm>
          <a:prstGeom prst="rect">
            <a:avLst/>
          </a:prstGeom>
          <a:noFill/>
          <a:ln>
            <a:noFill/>
          </a:ln>
        </p:spPr>
      </p:pic>
      <p:pic>
        <p:nvPicPr>
          <p:cNvPr id="29" name="Picture 28">
            <a:extLst>
              <a:ext uri="{FF2B5EF4-FFF2-40B4-BE49-F238E27FC236}">
                <a16:creationId xmlns:a16="http://schemas.microsoft.com/office/drawing/2014/main" id="{81875355-A16C-7918-EDF2-596EC148636C}"/>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1261721" y="6607723"/>
            <a:ext cx="526178" cy="267587"/>
          </a:xfrm>
          <a:prstGeom prst="rect">
            <a:avLst/>
          </a:prstGeom>
          <a:noFill/>
          <a:ln>
            <a:noFill/>
          </a:ln>
        </p:spPr>
      </p:pic>
      <p:pic>
        <p:nvPicPr>
          <p:cNvPr id="30" name="Picture 29">
            <a:extLst>
              <a:ext uri="{FF2B5EF4-FFF2-40B4-BE49-F238E27FC236}">
                <a16:creationId xmlns:a16="http://schemas.microsoft.com/office/drawing/2014/main" id="{1EF7C44E-105E-7F96-183B-7CD551EEDDD0}"/>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1737227" y="6607723"/>
            <a:ext cx="460174" cy="267587"/>
          </a:xfrm>
          <a:prstGeom prst="rect">
            <a:avLst/>
          </a:prstGeom>
          <a:noFill/>
          <a:ln>
            <a:noFill/>
          </a:ln>
        </p:spPr>
      </p:pic>
      <p:pic>
        <p:nvPicPr>
          <p:cNvPr id="31" name="Picture 30">
            <a:extLst>
              <a:ext uri="{FF2B5EF4-FFF2-40B4-BE49-F238E27FC236}">
                <a16:creationId xmlns:a16="http://schemas.microsoft.com/office/drawing/2014/main" id="{5F2F84DC-45AB-2542-8688-E2D51255E75C}"/>
              </a:ext>
            </a:extLst>
          </p:cNvPr>
          <p:cNvPicPr>
            <a:picLocks noChangeAspect="1"/>
          </p:cNvPicPr>
          <p:nvPr/>
        </p:nvPicPr>
        <p:blipFill rotWithShape="1">
          <a:blip r:embed="rId7">
            <a:extLst>
              <a:ext uri="{28A0092B-C50C-407E-A947-70E740481C1C}">
                <a14:useLocalDpi xmlns:a14="http://schemas.microsoft.com/office/drawing/2010/main" val="0"/>
              </a:ext>
            </a:extLst>
          </a:blip>
          <a:srcRect l="-181" t="91267" r="-1" b="1803"/>
          <a:stretch/>
        </p:blipFill>
        <p:spPr>
          <a:xfrm>
            <a:off x="-29729" y="0"/>
            <a:ext cx="12221729" cy="812555"/>
          </a:xfrm>
          <a:prstGeom prst="rect">
            <a:avLst/>
          </a:prstGeom>
          <a:effectLst>
            <a:outerShdw blurRad="50800" dist="50800" dir="5400000" algn="ctr" rotWithShape="0">
              <a:srgbClr val="000000">
                <a:alpha val="0"/>
              </a:srgbClr>
            </a:outerShdw>
          </a:effectLst>
        </p:spPr>
      </p:pic>
      <p:sp>
        <p:nvSpPr>
          <p:cNvPr id="32" name="TextBox 31">
            <a:extLst>
              <a:ext uri="{FF2B5EF4-FFF2-40B4-BE49-F238E27FC236}">
                <a16:creationId xmlns:a16="http://schemas.microsoft.com/office/drawing/2014/main" id="{1C743C2E-ED10-39BF-4DE3-36FD91DD56C8}"/>
              </a:ext>
            </a:extLst>
          </p:cNvPr>
          <p:cNvSpPr txBox="1"/>
          <p:nvPr/>
        </p:nvSpPr>
        <p:spPr>
          <a:xfrm>
            <a:off x="2772677" y="128727"/>
            <a:ext cx="7314391" cy="523220"/>
          </a:xfrm>
          <a:prstGeom prst="rect">
            <a:avLst/>
          </a:prstGeom>
          <a:solidFill>
            <a:schemeClr val="accent1">
              <a:alpha val="0"/>
            </a:schemeClr>
          </a:solidFill>
          <a:effectLst>
            <a:outerShdw blurRad="50800" dist="50800" dir="5400000" algn="ctr" rotWithShape="0">
              <a:schemeClr val="bg1"/>
            </a:outerShdw>
          </a:effectLst>
        </p:spPr>
        <p:txBody>
          <a:bodyPr wrap="square" rtlCol="0">
            <a:spAutoFit/>
          </a:bodyPr>
          <a:lstStyle/>
          <a:p>
            <a:r>
              <a:rPr lang="en-US" sz="2800" b="1" i="1" dirty="0"/>
              <a:t>“Enhancing Synergies for a Resilient Tomorrow”</a:t>
            </a:r>
            <a:endParaRPr lang="x-none" sz="2800" b="1" i="1" dirty="0"/>
          </a:p>
        </p:txBody>
      </p:sp>
      <p:sp>
        <p:nvSpPr>
          <p:cNvPr id="33" name="TextBox 32">
            <a:extLst>
              <a:ext uri="{FF2B5EF4-FFF2-40B4-BE49-F238E27FC236}">
                <a16:creationId xmlns:a16="http://schemas.microsoft.com/office/drawing/2014/main" id="{D0902558-F1E4-C6E5-81B6-734B87708ACB}"/>
              </a:ext>
            </a:extLst>
          </p:cNvPr>
          <p:cNvSpPr txBox="1"/>
          <p:nvPr/>
        </p:nvSpPr>
        <p:spPr>
          <a:xfrm>
            <a:off x="2760596" y="2535674"/>
            <a:ext cx="6160770" cy="1015663"/>
          </a:xfrm>
          <a:prstGeom prst="rect">
            <a:avLst/>
          </a:prstGeom>
          <a:noFill/>
        </p:spPr>
        <p:txBody>
          <a:bodyPr wrap="square">
            <a:spAutoFit/>
          </a:bodyPr>
          <a:lstStyle/>
          <a:p>
            <a:pPr algn="ctr"/>
            <a:r>
              <a:rPr lang="en-US" sz="6000" dirty="0"/>
              <a:t>Thank you!</a:t>
            </a:r>
            <a:r>
              <a:rPr lang="en-US" dirty="0"/>
              <a:t> </a:t>
            </a:r>
          </a:p>
        </p:txBody>
      </p:sp>
    </p:spTree>
    <p:extLst>
      <p:ext uri="{BB962C8B-B14F-4D97-AF65-F5344CB8AC3E}">
        <p14:creationId xmlns:p14="http://schemas.microsoft.com/office/powerpoint/2010/main" val="23545100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1419</TotalTime>
  <Words>488</Words>
  <Application>Microsoft Macintosh PowerPoint</Application>
  <PresentationFormat>Widescreen</PresentationFormat>
  <Paragraphs>64</Paragraphs>
  <Slides>7</Slides>
  <Notes>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Arial Black</vt:lpstr>
      <vt:lpstr>Calibri</vt:lpstr>
      <vt:lpstr>Calibri Light</vt:lpstr>
      <vt:lpstr>Office Theme</vt:lpstr>
      <vt:lpstr>3rd Joint Environment and Risk Management Platform</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R.Nash</dc:creator>
  <cp:lastModifiedBy>Rosalinda Yatilman</cp:lastModifiedBy>
  <cp:revision>25</cp:revision>
  <dcterms:created xsi:type="dcterms:W3CDTF">2023-08-01T02:39:00Z</dcterms:created>
  <dcterms:modified xsi:type="dcterms:W3CDTF">2023-08-27T09:39:22Z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2059aa38-f392-4105-be92-628035578272_Enabled">
    <vt:lpwstr>true</vt:lpwstr>
  </property>
  <property fmtid="{D5CDD505-2E9C-101B-9397-08002B2CF9AE}" pid="3" name="MSIP_Label_2059aa38-f392-4105-be92-628035578272_SetDate">
    <vt:lpwstr>2023-08-14T22:31:40Z</vt:lpwstr>
  </property>
  <property fmtid="{D5CDD505-2E9C-101B-9397-08002B2CF9AE}" pid="4" name="MSIP_Label_2059aa38-f392-4105-be92-628035578272_Method">
    <vt:lpwstr>Standard</vt:lpwstr>
  </property>
  <property fmtid="{D5CDD505-2E9C-101B-9397-08002B2CF9AE}" pid="5" name="MSIP_Label_2059aa38-f392-4105-be92-628035578272_Name">
    <vt:lpwstr>IOMLb0020IN123173</vt:lpwstr>
  </property>
  <property fmtid="{D5CDD505-2E9C-101B-9397-08002B2CF9AE}" pid="6" name="MSIP_Label_2059aa38-f392-4105-be92-628035578272_SiteId">
    <vt:lpwstr>1588262d-23fb-43b4-bd6e-bce49c8e6186</vt:lpwstr>
  </property>
  <property fmtid="{D5CDD505-2E9C-101B-9397-08002B2CF9AE}" pid="7" name="MSIP_Label_2059aa38-f392-4105-be92-628035578272_ActionId">
    <vt:lpwstr>67432e81-7119-4dc7-a2c6-eb446e35bb0d</vt:lpwstr>
  </property>
  <property fmtid="{D5CDD505-2E9C-101B-9397-08002B2CF9AE}" pid="8" name="MSIP_Label_2059aa38-f392-4105-be92-628035578272_ContentBits">
    <vt:lpwstr>0</vt:lpwstr>
  </property>
</Properties>
</file>