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6" r:id="rId3"/>
    <p:sldId id="258" r:id="rId4"/>
    <p:sldId id="260" r:id="rId5"/>
    <p:sldId id="261" r:id="rId6"/>
    <p:sldId id="262" r:id="rId7"/>
    <p:sldId id="264" r:id="rId8"/>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30"/>
    <p:restoredTop sz="94656"/>
  </p:normalViewPr>
  <p:slideViewPr>
    <p:cSldViewPr snapToGrid="0">
      <p:cViewPr varScale="1">
        <p:scale>
          <a:sx n="83" d="100"/>
          <a:sy n="83" d="100"/>
        </p:scale>
        <p:origin x="200" y="7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8/27/23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7</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2331341" y="2622764"/>
            <a:ext cx="7771592" cy="523220"/>
          </a:xfrm>
          <a:prstGeom prst="rect">
            <a:avLst/>
          </a:prstGeom>
          <a:noFill/>
        </p:spPr>
        <p:txBody>
          <a:bodyPr wrap="square" rtlCol="0">
            <a:spAutoFit/>
          </a:bodyPr>
          <a:lstStyle/>
          <a:p>
            <a:pPr algn="ctr"/>
            <a:r>
              <a:rPr lang="en-US" sz="2800" b="1" dirty="0">
                <a:solidFill>
                  <a:schemeClr val="accent1">
                    <a:lumMod val="75000"/>
                  </a:schemeClr>
                </a:solidFill>
              </a:rPr>
              <a:t>3.5 International Organization for Migration</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1284050" y="3070885"/>
            <a:ext cx="9347787" cy="523220"/>
          </a:xfrm>
          <a:prstGeom prst="rect">
            <a:avLst/>
          </a:prstGeom>
          <a:noFill/>
        </p:spPr>
        <p:txBody>
          <a:bodyPr wrap="square" rtlCol="0">
            <a:spAutoFit/>
          </a:bodyPr>
          <a:lstStyle/>
          <a:p>
            <a:pPr algn="ctr"/>
            <a:r>
              <a:rPr lang="en-US" sz="2800" b="1" dirty="0">
                <a:solidFill>
                  <a:schemeClr val="accent1">
                    <a:lumMod val="75000"/>
                  </a:schemeClr>
                </a:solidFill>
              </a:rPr>
              <a:t>Ahmadi Gul Mohammad, Deputy Chief of Party, IOM</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90535" y="812554"/>
            <a:ext cx="12004895" cy="5793667"/>
          </a:xfrm>
          <a:solidFill>
            <a:schemeClr val="bg1"/>
          </a:solidFill>
        </p:spPr>
        <p:txBody>
          <a:bodyPr>
            <a:normAutofit fontScale="62500" lnSpcReduction="20000"/>
          </a:bodyPr>
          <a:lstStyle/>
          <a:p>
            <a:r>
              <a:rPr lang="en-US" dirty="0"/>
              <a:t>Progress since 2018</a:t>
            </a:r>
          </a:p>
          <a:p>
            <a:pPr marL="0" indent="0">
              <a:buNone/>
            </a:pPr>
            <a:endParaRPr lang="en-US" dirty="0"/>
          </a:p>
          <a:p>
            <a:pPr lvl="1"/>
            <a:r>
              <a:rPr lang="en-US" dirty="0"/>
              <a:t>93 New houses handed over to beneficiaries under TWRP</a:t>
            </a:r>
          </a:p>
          <a:p>
            <a:pPr marL="457200" lvl="1" indent="0">
              <a:buNone/>
            </a:pPr>
            <a:endParaRPr lang="en-US" dirty="0"/>
          </a:p>
          <a:p>
            <a:pPr lvl="1"/>
            <a:r>
              <a:rPr lang="en-US" dirty="0"/>
              <a:t>7 Public infrastructure (Repairs &amp; New construction) completed under TWRP.</a:t>
            </a:r>
          </a:p>
          <a:p>
            <a:pPr lvl="1"/>
            <a:endParaRPr lang="en-US" dirty="0"/>
          </a:p>
          <a:p>
            <a:pPr lvl="1"/>
            <a:r>
              <a:rPr lang="en-US" dirty="0"/>
              <a:t>In collaboration with DECEM and DCOs, 8 TTX attended by 600 participants</a:t>
            </a:r>
          </a:p>
          <a:p>
            <a:pPr lvl="1"/>
            <a:endParaRPr lang="en-US" dirty="0"/>
          </a:p>
          <a:p>
            <a:pPr lvl="1"/>
            <a:r>
              <a:rPr lang="en-US" dirty="0"/>
              <a:t>Assisted 5 policies/legislation/guidelines/SOPs and plans review/update/development focusing on disaster response and/or reconstruction</a:t>
            </a:r>
          </a:p>
          <a:p>
            <a:pPr lvl="1"/>
            <a:endParaRPr lang="en-US" dirty="0"/>
          </a:p>
          <a:p>
            <a:pPr lvl="1"/>
            <a:r>
              <a:rPr lang="en-US" dirty="0"/>
              <a:t>4 Essentials of Humanitarian Assistance (EHA) </a:t>
            </a:r>
            <a:r>
              <a:rPr lang="en-US" dirty="0" err="1"/>
              <a:t>ToT</a:t>
            </a:r>
            <a:r>
              <a:rPr lang="en-US" dirty="0"/>
              <a:t> attended by 60 participants </a:t>
            </a:r>
          </a:p>
          <a:p>
            <a:pPr lvl="1"/>
            <a:endParaRPr lang="en-US" dirty="0"/>
          </a:p>
          <a:p>
            <a:pPr lvl="1"/>
            <a:r>
              <a:rPr lang="en-US" dirty="0"/>
              <a:t>3 strategic warehouses across FSM with preposition relief supplies </a:t>
            </a:r>
          </a:p>
          <a:p>
            <a:pPr lvl="1"/>
            <a:endParaRPr lang="en-US" dirty="0"/>
          </a:p>
          <a:p>
            <a:pPr lvl="1"/>
            <a:r>
              <a:rPr lang="en-US" dirty="0"/>
              <a:t>Trained 257 (155 males, 102 females) community members on climate change adaptation for food and water security</a:t>
            </a:r>
          </a:p>
          <a:p>
            <a:pPr lvl="1"/>
            <a:endParaRPr lang="en-US" dirty="0"/>
          </a:p>
          <a:p>
            <a:pPr lvl="1"/>
            <a:r>
              <a:rPr lang="en-US" dirty="0"/>
              <a:t>Engaged 245 community members (145 males, 100 females) and developed 8 Community Disaster Preparedness Plans (CDPPs)</a:t>
            </a:r>
          </a:p>
          <a:p>
            <a:pPr lvl="1"/>
            <a:endParaRPr lang="en-US" dirty="0"/>
          </a:p>
          <a:p>
            <a:pPr lvl="1"/>
            <a:r>
              <a:rPr lang="en-US" dirty="0"/>
              <a:t>Organized 4 youth summits, trained 65 youth (31 males, 34 females) on Youth Leadership and climate change adaptation and implemented 8 ‘mini-projects’ </a:t>
            </a:r>
          </a:p>
          <a:p>
            <a:pPr marL="457200" lvl="1" indent="0">
              <a:buNone/>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fontScale="85000" lnSpcReduction="20000"/>
          </a:bodyPr>
          <a:lstStyle/>
          <a:p>
            <a:r>
              <a:rPr lang="en-US" dirty="0"/>
              <a:t>Ongoing and upcoming projects and activities</a:t>
            </a:r>
          </a:p>
          <a:p>
            <a:pPr marL="0" indent="0">
              <a:buNone/>
            </a:pPr>
            <a:endParaRPr lang="en-US" dirty="0"/>
          </a:p>
          <a:p>
            <a:pPr lvl="1"/>
            <a:r>
              <a:rPr lang="en-US" dirty="0"/>
              <a:t>Ongoing construction of 4 Public Infrastructure facilities with 23 in queue.</a:t>
            </a:r>
          </a:p>
          <a:p>
            <a:pPr lvl="1"/>
            <a:endParaRPr lang="en-US" dirty="0"/>
          </a:p>
          <a:p>
            <a:pPr lvl="1"/>
            <a:r>
              <a:rPr lang="en-US" dirty="0"/>
              <a:t>40 new houses are to be constructed during the coming days and voucher assistance activities are ongoing targeting 228 beneficiaries.</a:t>
            </a:r>
          </a:p>
          <a:p>
            <a:pPr lvl="1"/>
            <a:endParaRPr lang="en-US" dirty="0"/>
          </a:p>
          <a:p>
            <a:pPr lvl="1"/>
            <a:r>
              <a:rPr lang="en-US" dirty="0"/>
              <a:t>EHA TOT, TTX, IDA trainings, development of CBI, AAP SOP, warehousing and preposition supplies</a:t>
            </a:r>
          </a:p>
          <a:p>
            <a:pPr lvl="1"/>
            <a:endParaRPr lang="en-US" dirty="0"/>
          </a:p>
          <a:p>
            <a:pPr lvl="1"/>
            <a:r>
              <a:rPr lang="en-US" dirty="0"/>
              <a:t>Review and update of the state/national disaster plan and SOP</a:t>
            </a:r>
          </a:p>
          <a:p>
            <a:pPr lvl="1"/>
            <a:endParaRPr lang="en-US" dirty="0"/>
          </a:p>
          <a:p>
            <a:pPr lvl="1"/>
            <a:r>
              <a:rPr lang="en-US" dirty="0"/>
              <a:t>Development of Information Management System (IMS) for DCO/DECEM</a:t>
            </a:r>
          </a:p>
          <a:p>
            <a:pPr lvl="1"/>
            <a:endParaRPr lang="en-US" dirty="0"/>
          </a:p>
          <a:p>
            <a:pPr lvl="1"/>
            <a:r>
              <a:rPr lang="en-US" dirty="0"/>
              <a:t>Finalizing 8 climate change adaptation and disaster risk reduction interventions in 8 communities across FSM (2 food security, 5 water security and 1 emergency communication)</a:t>
            </a:r>
          </a:p>
          <a:p>
            <a:pPr lvl="1"/>
            <a:endParaRPr lang="en-US"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85330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r>
              <a:rPr lang="en-US" dirty="0"/>
              <a:t>Challenges</a:t>
            </a:r>
          </a:p>
          <a:p>
            <a:pPr marL="0" indent="0">
              <a:buNone/>
            </a:pPr>
            <a:endParaRPr lang="en-US" dirty="0"/>
          </a:p>
          <a:p>
            <a:pPr lvl="1"/>
            <a:r>
              <a:rPr lang="en-US" dirty="0"/>
              <a:t>Rough weather is impacting the mobilization of staff, delivery of materials and construction activities.</a:t>
            </a:r>
          </a:p>
          <a:p>
            <a:pPr lvl="1"/>
            <a:endParaRPr lang="en-US" dirty="0"/>
          </a:p>
          <a:p>
            <a:pPr lvl="1"/>
            <a:r>
              <a:rPr lang="en-US" dirty="0"/>
              <a:t>International procurement and shipment of construction materials takes time as local market has no capacity to fulfill these needs.</a:t>
            </a:r>
          </a:p>
          <a:p>
            <a:pPr lvl="1"/>
            <a:endParaRPr lang="en-US" dirty="0"/>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79062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r>
              <a:rPr lang="en-US" dirty="0"/>
              <a:t>Opportunities for collaboration</a:t>
            </a:r>
          </a:p>
          <a:p>
            <a:pPr marL="0" indent="0">
              <a:buNone/>
            </a:pPr>
            <a:endParaRPr lang="en-US" dirty="0"/>
          </a:p>
          <a:p>
            <a:pPr lvl="1"/>
            <a:endParaRPr lang="en-US" dirty="0"/>
          </a:p>
          <a:p>
            <a:pPr lvl="1"/>
            <a:r>
              <a:rPr lang="en-US" dirty="0"/>
              <a:t>Capacity building, Resilience and DRR initiatives</a:t>
            </a:r>
          </a:p>
          <a:p>
            <a:pPr lvl="1"/>
            <a:endParaRPr lang="en-US" dirty="0"/>
          </a:p>
          <a:p>
            <a:pPr lvl="1"/>
            <a:r>
              <a:rPr lang="en-US" dirty="0"/>
              <a:t>Strategic partnership and collaboration at policy and strategic level to enhance preparedness </a:t>
            </a:r>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0" indent="0">
              <a:buNone/>
            </a:pPr>
            <a:endParaRPr lang="en-US" dirty="0"/>
          </a:p>
          <a:p>
            <a:pPr lvl="1"/>
            <a:r>
              <a:rPr lang="en-US" dirty="0"/>
              <a:t>Strengthening Coordination</a:t>
            </a:r>
          </a:p>
          <a:p>
            <a:pPr lvl="1"/>
            <a:endParaRPr lang="en-US" dirty="0"/>
          </a:p>
          <a:p>
            <a:pPr lvl="1"/>
            <a:r>
              <a:rPr lang="en-US" dirty="0"/>
              <a:t>Government priority areas on resilience, DRR and climate change adaptation</a:t>
            </a:r>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4052519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1419</TotalTime>
  <Words>488</Words>
  <Application>Microsoft Macintosh PowerPoint</Application>
  <PresentationFormat>Widescreen</PresentationFormat>
  <Paragraphs>64</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25</cp:revision>
  <dcterms:created xsi:type="dcterms:W3CDTF">2023-08-01T02:39:00Z</dcterms:created>
  <dcterms:modified xsi:type="dcterms:W3CDTF">2023-08-27T09:39:22Z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59aa38-f392-4105-be92-628035578272_Enabled">
    <vt:lpwstr>true</vt:lpwstr>
  </property>
  <property fmtid="{D5CDD505-2E9C-101B-9397-08002B2CF9AE}" pid="3" name="MSIP_Label_2059aa38-f392-4105-be92-628035578272_SetDate">
    <vt:lpwstr>2023-08-14T22:31:40Z</vt:lpwstr>
  </property>
  <property fmtid="{D5CDD505-2E9C-101B-9397-08002B2CF9AE}" pid="4" name="MSIP_Label_2059aa38-f392-4105-be92-628035578272_Method">
    <vt:lpwstr>Standard</vt:lpwstr>
  </property>
  <property fmtid="{D5CDD505-2E9C-101B-9397-08002B2CF9AE}" pid="5" name="MSIP_Label_2059aa38-f392-4105-be92-628035578272_Name">
    <vt:lpwstr>IOMLb0020IN123173</vt:lpwstr>
  </property>
  <property fmtid="{D5CDD505-2E9C-101B-9397-08002B2CF9AE}" pid="6" name="MSIP_Label_2059aa38-f392-4105-be92-628035578272_SiteId">
    <vt:lpwstr>1588262d-23fb-43b4-bd6e-bce49c8e6186</vt:lpwstr>
  </property>
  <property fmtid="{D5CDD505-2E9C-101B-9397-08002B2CF9AE}" pid="7" name="MSIP_Label_2059aa38-f392-4105-be92-628035578272_ActionId">
    <vt:lpwstr>67432e81-7119-4dc7-a2c6-eb446e35bb0d</vt:lpwstr>
  </property>
  <property fmtid="{D5CDD505-2E9C-101B-9397-08002B2CF9AE}" pid="8" name="MSIP_Label_2059aa38-f392-4105-be92-628035578272_ContentBits">
    <vt:lpwstr>0</vt:lpwstr>
  </property>
</Properties>
</file>