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6.jp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6" r:id="rId3"/>
    <p:sldId id="258" r:id="rId4"/>
    <p:sldId id="260" r:id="rId5"/>
    <p:sldId id="261" r:id="rId6"/>
    <p:sldId id="262" r:id="rId7"/>
    <p:sldId id="263" r:id="rId8"/>
  </p:sldIdLst>
  <p:sldSz cx="12192000" cy="6858000"/>
  <p:notesSz cx="7004050" cy="9290050"/>
  <p:defaultTextStyle>
    <a:defPPr>
      <a:defRPr lang="en-FM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140"/>
    <p:restoredTop sz="94574"/>
  </p:normalViewPr>
  <p:slideViewPr>
    <p:cSldViewPr snapToGrid="0">
      <p:cViewPr varScale="1">
        <p:scale>
          <a:sx n="65" d="100"/>
          <a:sy n="65" d="100"/>
        </p:scale>
        <p:origin x="216" y="10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5088" cy="466116"/>
          </a:xfrm>
          <a:prstGeom prst="rect">
            <a:avLst/>
          </a:prstGeom>
        </p:spPr>
        <p:txBody>
          <a:bodyPr vert="horz" lIns="93104" tIns="46552" rIns="93104" bIns="46552" rtlCol="0"/>
          <a:lstStyle>
            <a:lvl1pPr algn="l">
              <a:defRPr sz="1200"/>
            </a:lvl1pPr>
          </a:lstStyle>
          <a:p>
            <a:endParaRPr lang="en-FM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67341" y="0"/>
            <a:ext cx="3035088" cy="466116"/>
          </a:xfrm>
          <a:prstGeom prst="rect">
            <a:avLst/>
          </a:prstGeom>
        </p:spPr>
        <p:txBody>
          <a:bodyPr vert="horz" lIns="93104" tIns="46552" rIns="93104" bIns="46552" rtlCol="0"/>
          <a:lstStyle>
            <a:lvl1pPr algn="r">
              <a:defRPr sz="1200"/>
            </a:lvl1pPr>
          </a:lstStyle>
          <a:p>
            <a:fld id="{52480710-7682-4E66-A3C2-243D35150580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4375" y="1160463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04" tIns="46552" rIns="93104" bIns="46552" rtlCol="0" anchor="ctr"/>
          <a:lstStyle/>
          <a:p>
            <a:endParaRPr lang="en-FM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0405" y="4470837"/>
            <a:ext cx="5603240" cy="3657957"/>
          </a:xfrm>
          <a:prstGeom prst="rect">
            <a:avLst/>
          </a:prstGeom>
        </p:spPr>
        <p:txBody>
          <a:bodyPr vert="horz" lIns="93104" tIns="46552" rIns="93104" bIns="4655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3936"/>
            <a:ext cx="3035088" cy="466115"/>
          </a:xfrm>
          <a:prstGeom prst="rect">
            <a:avLst/>
          </a:prstGeom>
        </p:spPr>
        <p:txBody>
          <a:bodyPr vert="horz" lIns="93104" tIns="46552" rIns="93104" bIns="46552" rtlCol="0" anchor="b"/>
          <a:lstStyle>
            <a:lvl1pPr algn="l">
              <a:defRPr sz="1200"/>
            </a:lvl1pPr>
          </a:lstStyle>
          <a:p>
            <a:endParaRPr lang="en-FM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67341" y="8823936"/>
            <a:ext cx="3035088" cy="466115"/>
          </a:xfrm>
          <a:prstGeom prst="rect">
            <a:avLst/>
          </a:prstGeom>
        </p:spPr>
        <p:txBody>
          <a:bodyPr vert="horz" lIns="93104" tIns="46552" rIns="93104" bIns="46552" rtlCol="0" anchor="b"/>
          <a:lstStyle>
            <a:lvl1pPr algn="r">
              <a:defRPr sz="1200"/>
            </a:lvl1pPr>
          </a:lstStyle>
          <a:p>
            <a:fld id="{4AB64EC0-AC93-47F0-8B5C-277A528EB23B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485042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64EC0-AC93-47F0-8B5C-277A528EB23B}" type="slidenum">
              <a:rPr lang="en-FM" smtClean="0"/>
              <a:t>1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3593834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64EC0-AC93-47F0-8B5C-277A528EB23B}" type="slidenum">
              <a:rPr lang="en-FM" smtClean="0"/>
              <a:t>2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3239536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B64EC0-AC93-47F0-8B5C-277A528EB23B}" type="slidenum">
              <a:rPr lang="en-FM" smtClean="0"/>
              <a:t>6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046144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DFC312-A56B-3F8F-C8A2-FDDB2FAB39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2E1131-B56A-24A6-5E1D-0BE8175D46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F0D5FE-DB91-BCF8-0A11-1868D8D3E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10FED-EB65-1BC1-8CC7-17913337A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DD5F2-45EC-0CD0-CEEB-619FEAB08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38430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D4CEB-E8C2-5A83-C25F-28DA61DE9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8D6703-D20B-76BC-01E3-ABCA068DCE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74B234-B471-B899-857E-A39801A06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C6A3FA-6000-0149-576E-AF13E42CE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CB55F2-BBA6-D67A-DCFB-606019E7F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531172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6AE709-7157-F677-FAC0-1508D65AF7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81CA95-EBDA-8ACC-9010-A25B0B699B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0DCA1A-EE68-CEFB-662C-262A3FCAEB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A4AF61-44F0-B8EC-324C-00FE08A77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D04425-807A-6A42-2C82-C4C07D27E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3358376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05AA7A-0801-B0B2-D711-C3CBBAD062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1C986-8AA2-0CC5-CD98-673309F07D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43277-EC17-A028-EBA5-B95A818809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44295-9969-ACA1-D560-BCDFA48AF4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A97A9C-0E7D-9332-EA4E-CBBA72F80D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673524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1DE9D-0EBF-900C-7A2F-128CBBE4F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FE598B-EE31-8676-533F-8BC362C7CE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6EF884-7C57-9CAA-F8CB-77CC6EE6A8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7AD1C4-8E64-2613-9D7A-AF9400B9F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4FEB6D-4B3A-6AE8-2C39-39E0023FB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082711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5E73C1-3BAA-2566-5480-29EA5828A1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827054-670E-79A5-2F81-EE4CA787DF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E1F6DE-233E-44F2-E058-FFE1173CCE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564478-AF11-DB27-D83E-98ABCC8B7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084F48-2496-D538-9332-CD85DCA810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78CE99-DD90-8FA7-D484-97D122663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674588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B52F08-79A2-B411-B978-2C2DB0FED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244FD1-E400-E4F3-DEE6-F1EADA595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8D8485-E1DF-E9DB-40DC-2D7ECE55DB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B2D0B5-3E1D-C1AD-729A-A3D24F1D94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4BB7A3-6393-51EC-7A42-BE923DB26C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6BE9BD7-DAA1-BA0A-88EF-9102817E9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E2C260-8FAE-D859-D227-36D1DF64A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9906F9-3C3D-D803-CECC-2FB230117D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194591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97845-30C6-5FB1-53FD-97FE133DE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DFA9D5-059D-3BDE-5996-91422CC15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F51C613-196C-4C46-5B9D-2F2AB9B8F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3DA213C-5BDA-0671-D25C-4BEF39725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1227225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BFA5AB-A90E-60D1-0590-6B0DC0A6C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6D96D4E-C93B-7447-DB85-BF21AEE56D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AFBF8B-F061-F0B6-1DCB-61DEA07F5F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4203529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3BFF9-ED6E-348B-1A43-FE8E39107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D36B92-4F69-CFBA-958E-80B2C8B599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7F126D-E3B6-3C65-8810-A4A538DE79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11A5DF-7724-1B64-5AF7-EDD20A6DB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D415CB-79C6-8C16-8440-D13379ED5B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840B99-FFE2-A866-6F55-CEF588787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243216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D18A5-4CFE-8745-4B88-2F0DEEFBD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36CF08-1CCF-C7B6-C68B-FFB3B25D73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FM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4C5C16-4A9E-F1F7-06B3-544A15BD5E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BDA499-674E-A165-F885-D16CC40ED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092CB0-E441-0884-1EDB-C5692CF6C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FM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212AE2-42C2-2E5B-888E-3E97C0621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561359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1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081D3E-8A8A-8AB7-AA05-48303DC0C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FM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1DD8E4-515A-65B9-7AAD-F14DD7C12C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FM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32AABF-A1D9-A023-144B-94FE0C9B5E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87BC71-67A2-40CF-A793-E678043B93CF}" type="datetimeFigureOut">
              <a:rPr lang="en-FM" smtClean="0"/>
              <a:t>8/31/23</a:t>
            </a:fld>
            <a:endParaRPr lang="en-FM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04F1B0-CC41-D4F9-463E-7E152B7218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FM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5E551-8F71-4C3E-FADA-FBAB903AF81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D5C0D-D7C4-4F57-8078-055CE04983B7}" type="slidenum">
              <a:rPr lang="en-FM" smtClean="0"/>
              <a:t>‹#›</a:t>
            </a:fld>
            <a:endParaRPr lang="en-FM" dirty="0"/>
          </a:p>
        </p:txBody>
      </p:sp>
    </p:spTree>
    <p:extLst>
      <p:ext uri="{BB962C8B-B14F-4D97-AF65-F5344CB8AC3E}">
        <p14:creationId xmlns:p14="http://schemas.microsoft.com/office/powerpoint/2010/main" val="23882017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M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1.jp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jpeg"/><Relationship Id="rId4" Type="http://schemas.openxmlformats.org/officeDocument/2006/relationships/image" Target="../media/image7.png"/><Relationship Id="rId9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g"/><Relationship Id="rId3" Type="http://schemas.openxmlformats.org/officeDocument/2006/relationships/image" Target="../media/image8.png"/><Relationship Id="rId7" Type="http://schemas.openxmlformats.org/officeDocument/2006/relationships/image" Target="../media/image14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8.png"/><Relationship Id="rId7" Type="http://schemas.openxmlformats.org/officeDocument/2006/relationships/image" Target="../media/image17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.jp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80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8FECA3-3B56-E8E4-1B6C-CC0AB7683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4050" y="365125"/>
            <a:ext cx="10069749" cy="1325563"/>
          </a:xfrm>
          <a:effectLst>
            <a:outerShdw blurRad="50800" dist="38100" dir="16200000" rotWithShape="0">
              <a:schemeClr val="bg1"/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3600" u="sng" dirty="0">
                <a:latin typeface="Arial Black" panose="020B0A04020102020204" pitchFamily="34" charset="0"/>
              </a:rPr>
              <a:t>3</a:t>
            </a:r>
            <a:r>
              <a:rPr lang="en-US" sz="3600" u="sng" baseline="30000" dirty="0">
                <a:latin typeface="Arial Black" panose="020B0A04020102020204" pitchFamily="34" charset="0"/>
              </a:rPr>
              <a:t>rd</a:t>
            </a:r>
            <a:r>
              <a:rPr lang="en-US" sz="3600" u="sng" dirty="0">
                <a:latin typeface="Arial Black" panose="020B0A04020102020204" pitchFamily="34" charset="0"/>
              </a:rPr>
              <a:t> Joint Environment and Risk Management Platform</a:t>
            </a:r>
            <a:endParaRPr lang="en-FM" sz="3600" u="sng" dirty="0">
              <a:latin typeface="Arial Black" panose="020B0A04020102020204" pitchFamily="34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9F6AB6D-13B1-9A33-9E23-DB3CAB6D7A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929" y="5251884"/>
            <a:ext cx="2259062" cy="1194832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0DE3C8-C1DE-9B5D-800B-618BCB94B5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7137" y="5254533"/>
            <a:ext cx="2260732" cy="119483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EF7EDBC-B625-64E3-F9B8-AC6C54AE8C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567" y="5254067"/>
            <a:ext cx="2385298" cy="119264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E3C3F5E-949A-359A-34A0-36149943DF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345" y="5257183"/>
            <a:ext cx="2260731" cy="118953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E133D77-E3CF-BB5A-383A-16C9053117C7}"/>
              </a:ext>
            </a:extLst>
          </p:cNvPr>
          <p:cNvSpPr txBox="1"/>
          <p:nvPr/>
        </p:nvSpPr>
        <p:spPr>
          <a:xfrm>
            <a:off x="2331341" y="1732789"/>
            <a:ext cx="7771592" cy="553998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>
                <a:alpha val="68000"/>
              </a:scheme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000" b="1" i="1" dirty="0"/>
              <a:t>“Enhancing Synergies for a Resilient Tomorrow”</a:t>
            </a:r>
            <a:endParaRPr lang="en-FM" sz="3000" b="1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97E90A-AAEE-6FCF-321C-A72D945B0264}"/>
              </a:ext>
            </a:extLst>
          </p:cNvPr>
          <p:cNvSpPr txBox="1"/>
          <p:nvPr/>
        </p:nvSpPr>
        <p:spPr>
          <a:xfrm>
            <a:off x="3754874" y="4188265"/>
            <a:ext cx="4674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August 30-September 1, 2023</a:t>
            </a:r>
            <a:endParaRPr lang="en-FM" sz="28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3BE2410-CFCE-DE5E-28A8-B1F6A40A1368}"/>
              </a:ext>
            </a:extLst>
          </p:cNvPr>
          <p:cNvSpPr txBox="1"/>
          <p:nvPr/>
        </p:nvSpPr>
        <p:spPr>
          <a:xfrm>
            <a:off x="3754874" y="4556462"/>
            <a:ext cx="46741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Weno, Chuuk</a:t>
            </a:r>
            <a:endParaRPr lang="en-FM" sz="2800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173391E-B969-BE7D-BA39-9636FFD3BF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79" y="342138"/>
            <a:ext cx="1838144" cy="183032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D1BC2A8-9B05-3573-5078-F729C0F45BE8}"/>
              </a:ext>
            </a:extLst>
          </p:cNvPr>
          <p:cNvSpPr txBox="1"/>
          <p:nvPr/>
        </p:nvSpPr>
        <p:spPr>
          <a:xfrm>
            <a:off x="-17815" y="2572103"/>
            <a:ext cx="1246990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3.4 Emergency Management </a:t>
            </a:r>
          </a:p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Michael Yarofaitoar- Deputy Assistant Secretary ( Response &amp; Recovery)</a:t>
            </a:r>
          </a:p>
          <a:p>
            <a:pPr algn="ctr"/>
            <a:r>
              <a:rPr lang="en-US" sz="2800" b="1" dirty="0">
                <a:solidFill>
                  <a:schemeClr val="accent1">
                    <a:lumMod val="75000"/>
                  </a:schemeClr>
                </a:solidFill>
              </a:rPr>
              <a:t>Morthy Solomon- Deputy Assistant Secretary (Mitigation)</a:t>
            </a:r>
          </a:p>
          <a:p>
            <a:pPr algn="ctr"/>
            <a:endParaRPr lang="en-FM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71284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>
            <a:extLst>
              <a:ext uri="{FF2B5EF4-FFF2-40B4-BE49-F238E27FC236}">
                <a16:creationId xmlns:a16="http://schemas.microsoft.com/office/drawing/2014/main" id="{CE5AFBD6-73CD-E977-9FAB-0792033710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5AB913-AE19-45DC-4552-2A64A4ADDE6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350200"/>
            <a:ext cx="5620871" cy="4484358"/>
          </a:xfrm>
          <a:solidFill>
            <a:schemeClr val="bg1"/>
          </a:solidFill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/>
              <a:t>Progress since 2018: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National Standard Operation Procedures Updated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Development of Several Municipal Disaster Preparedness Plans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National Response to Typhoon </a:t>
            </a:r>
            <a:r>
              <a:rPr lang="en-US" dirty="0" err="1"/>
              <a:t>Wutip</a:t>
            </a:r>
            <a:r>
              <a:rPr lang="en-US" dirty="0"/>
              <a:t> and King Tide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Enhancing Disaster and Climate Resilience project 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FM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CB15E35-A89E-4FF5-2115-306C9A683C9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11F59AFB-ACF3-6428-BF37-95DD6FAA7F1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BB0D16D-7865-CB03-41C6-B9C4F5FFE28B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25E20EE-768D-9578-9D0C-E9696D749AF4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087EA27-BE57-9AAC-2F68-607E760D3CD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195B1CD-DBCA-31FB-6E03-70F4E0347B0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3A08AF-D8E3-D3E3-0238-C792BED9F933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519BEBB-8DFF-737D-255E-19E80EA14A7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10BD4AE-F18C-C122-8355-703776FC2BF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10B7FCC-06A1-3A77-F438-199AD361C22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C6C499D-3EB1-F1A4-90FE-720B5A9FEE5F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3D16202-5AAB-3E38-6194-4B02473468D9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1C28BF1-BB4B-A9AD-B134-01FB6CB8DCC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99294BB-BDE5-316F-061E-EABBF5C9BE2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9AC36B5-9B68-4B51-E703-A4146E0FB290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D7346DA-0CEB-B667-B3BF-FF8712D5F926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F9D5296-A1EC-A0FF-4D84-C3A03DCF5D1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3FDE4F4-B8C2-0BF2-7115-27B7D81603F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A26BC4B-3E4D-7D1B-7148-EB45C6384EFA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CA30A7A-0222-5552-BC66-90AE21DB276D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6359937C-53F2-0459-15B4-E82DA8A0758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28B25B00-9D3E-8C44-B16E-4DF7968BBA0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AB500DA-1ABE-C796-2127-A31A2AA6B13E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33BE191-D07C-82EC-464B-B9721559ACC0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ABE1DCB-3481-E8C3-C42E-91E0B739825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E0A3A25-09C1-2E58-6B56-ADBDEB5FD402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599E86A-CE46-C471-D5BE-A697067C57C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17104" y="1930844"/>
            <a:ext cx="4484357" cy="33632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57B92BA-E0E9-8ED9-A9C9-C7730B6AB37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762" y="1516333"/>
            <a:ext cx="3095091" cy="2321318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AFC473E8-53DC-31A5-A5A8-791F7320464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2" t="19228" r="12885" b="17647"/>
          <a:stretch/>
        </p:blipFill>
        <p:spPr>
          <a:xfrm>
            <a:off x="5508762" y="3998259"/>
            <a:ext cx="3074005" cy="1856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314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063" y="1091419"/>
            <a:ext cx="5073456" cy="528338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b="1" dirty="0"/>
              <a:t>Ongoing and Upcoming Projects &amp; Activities:</a:t>
            </a:r>
          </a:p>
          <a:p>
            <a:pPr marL="0" indent="0">
              <a:lnSpc>
                <a:spcPct val="100000"/>
              </a:lnSpc>
              <a:buNone/>
            </a:pPr>
            <a:endParaRPr lang="en-US" sz="2000" dirty="0"/>
          </a:p>
          <a:p>
            <a:pPr lvl="1">
              <a:lnSpc>
                <a:spcPct val="100000"/>
              </a:lnSpc>
            </a:pPr>
            <a:r>
              <a:rPr lang="en-US" sz="2000" dirty="0"/>
              <a:t>Table Top Exercise for all States</a:t>
            </a:r>
            <a:br>
              <a:rPr lang="en-US" sz="2000" dirty="0"/>
            </a:br>
            <a:endParaRPr lang="en-US" sz="2000" dirty="0"/>
          </a:p>
          <a:p>
            <a:pPr lvl="1">
              <a:lnSpc>
                <a:spcPct val="100000"/>
              </a:lnSpc>
            </a:pPr>
            <a:r>
              <a:rPr lang="en-US" sz="2000" dirty="0"/>
              <a:t>Awareness on International Day of Disaster Risk Reduction and World Tsunami Day</a:t>
            </a:r>
            <a:br>
              <a:rPr lang="en-US" sz="2000" dirty="0"/>
            </a:br>
            <a:endParaRPr lang="en-US" sz="2000" dirty="0"/>
          </a:p>
          <a:p>
            <a:pPr lvl="1">
              <a:lnSpc>
                <a:spcPct val="100000"/>
              </a:lnSpc>
            </a:pPr>
            <a:r>
              <a:rPr lang="en-US" sz="2000" dirty="0">
                <a:cs typeface="Times New Roman" panose="02020603050405020304" pitchFamily="18" charset="0"/>
              </a:rPr>
              <a:t>Support in assisting the development of Municipal Disaster 		         Preparedness Plan for all local governments and communities</a:t>
            </a:r>
            <a:br>
              <a:rPr lang="en-US" sz="2000" dirty="0"/>
            </a:br>
            <a:endParaRPr lang="en-US" sz="2000" dirty="0"/>
          </a:p>
          <a:p>
            <a:pPr lvl="1">
              <a:lnSpc>
                <a:spcPct val="100000"/>
              </a:lnSpc>
            </a:pPr>
            <a:r>
              <a:rPr lang="en-US" sz="2000" dirty="0"/>
              <a:t>Implementation of Building Safety and Resilience in the Pacific (BSRP II project)</a:t>
            </a:r>
            <a:endParaRPr lang="en-FM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B1F62F-C3FC-52C7-C854-FC0B47CB1CA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47152F-AE7A-3609-7D65-D3B0252B62C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D037AA-8B2F-DBB1-FC2E-DB001BDE269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1DDC019-B543-9111-ADD6-0BDF73FA5008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806AA2-9680-ACB2-A27E-79671DA3AAA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06D55FE-85B4-F426-6FA9-1165219F294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25A24DE-73F1-EC1E-4D24-BBFC3BC06A1A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BD31263-F971-D76E-DBED-6F0DA995404E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F0F90A6-2977-981A-ACFB-A98A4687ACA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477B4C2-3F61-8E7F-E475-9E9C39C68AE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38DD52C-904E-2A56-84D7-B0B289EB39D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D1BF320-10B3-29D5-6CC1-6442BB1E366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B9C9FB2-C9A3-8D73-D8BA-A6FA8824608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BF1090F-484A-BA2D-4E66-5B14E469DB8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9C0A341-6E1B-0205-0F3F-ADC79C3062D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4359C2B-F4F9-1FFE-28CD-5A08B5B0970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026500C-28A6-31CA-EBDE-CCB85DCCC6A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0136C8B-A69B-42F6-FB83-E087BAFDE1C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CE19C9E-14AF-375F-2099-E23AAC263C79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6663F97-A3BC-3E09-00A3-8CCFA9EF224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E724C7E1-4C4D-B81D-8FD4-0C041AE809F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D7298C5-B950-1B29-F9AB-20A653279CC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86817C7-B0D9-12AE-5447-17937E542ED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E750A15-8048-5298-95A4-A9A11994E820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6A22128-F3E4-B0A1-FB27-9FF65CDC817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9715531-C57B-93BA-F506-DBF503B6C5F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A155BA01-9C5E-FF6F-2738-98FD7FC4C434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-15941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B9B62D55-BE26-B165-36C3-FF01D7045EEA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65B08F74-2509-7E8C-7879-66BB7E76812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0" t="11384" r="7164"/>
          <a:stretch/>
        </p:blipFill>
        <p:spPr>
          <a:xfrm>
            <a:off x="5017671" y="1209124"/>
            <a:ext cx="3422410" cy="1871056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53C75B74-8915-8BDF-2AFD-5F993FAEC67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45" b="13856"/>
          <a:stretch/>
        </p:blipFill>
        <p:spPr>
          <a:xfrm>
            <a:off x="5390212" y="3310747"/>
            <a:ext cx="6443994" cy="306405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DF7B2E9F-B285-016D-CF7D-1F9B7C7FB287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3" t="27974" r="2353" b="7974"/>
          <a:stretch/>
        </p:blipFill>
        <p:spPr>
          <a:xfrm>
            <a:off x="8477556" y="1203913"/>
            <a:ext cx="3603319" cy="1876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301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5551" y="1033419"/>
            <a:ext cx="5616085" cy="535194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Challenges: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Transportation and logistics mechanism.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Limited Funding support for Outreach Awareness Program and development of Municipal Disaster Preparedness Plans. 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State DCOs holds multiple roles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Lack of dedicated staff to manage the Information Management System for all Emergency Division activities and disaster related data.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1F2635-D00A-520F-A5DA-AEB20EF4ECE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74E64FB-25A8-90FA-B581-73B1EDB54CC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6863617-F058-A44E-308C-27888D6776A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04EB3F-A0BB-6A71-533F-872EBF292D2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38FA89-2570-632E-580E-250DEC2E425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AB0972F-F31B-B845-F1CB-D5EE593E3AC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24A8EF0-3B12-8D65-14AE-0F09E3072B9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8CD64EB-AB21-7B3F-B8AD-DF3BB1E4821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8FDBB94-19FB-71AD-F565-5D2DAEE0037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B2A70A8-2B32-FA0F-3C48-C769E6C5556E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429B709-C89A-B3C0-C6BD-95350423049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827E738-5A5B-29DA-EB6B-A3971CDAEB44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3618A58-407D-36F4-E41D-C91965801A3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D752620-C9E1-608C-59AB-62F9D9E7741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044793F-0594-6E37-F570-284189922A0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9E534EF-E296-D856-36F5-316D42307D14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8643D28-9513-04FF-FA6A-C52342F7863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6A573F6-34AF-3233-0D54-8631FABC88A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A799C27-58C8-30EC-731E-90FA1F7B9DFE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822C711-2459-1D3A-B914-081C3232D48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884D70C-3E6E-B60A-4D94-FCD0A7D3D40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D5DAD5B-B7A6-2267-2213-765A79A57F9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885C77-5B67-D8E2-A49E-3D996B78593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7870AA1C-F36C-266D-D111-7004540E016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B6BD132-34F7-6F4C-6E6B-463AC22FA7A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BE4BDB12-F729-E583-FE0E-07255895A2A1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EF21DEE-4E80-EDB6-1477-F8F740DCBB3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5175AB69-2B86-409C-414D-A42C56877E0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29DD51-741D-4D9D-72E1-70D35669364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48" t="-549" r="15033" b="549"/>
          <a:stretch/>
        </p:blipFill>
        <p:spPr>
          <a:xfrm rot="5400000">
            <a:off x="7306101" y="801321"/>
            <a:ext cx="3230529" cy="3510448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2D09865-DA1B-473A-4CE7-7CE9B7CA6A3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23" r="8364"/>
          <a:stretch/>
        </p:blipFill>
        <p:spPr>
          <a:xfrm>
            <a:off x="7166141" y="4223606"/>
            <a:ext cx="3510449" cy="2332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624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539" y="941281"/>
            <a:ext cx="11951636" cy="550583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Opportunities for collaboration: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Include Center for Excellence and other international partners in tabletop exercises.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State DCOs share their priorities and annual activities with DECEM to identify funding support.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Grant management training for DECEM (EM Division) to identify other sources of funding. 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Sharing disaster related data for the Information Management System (Municipal, State and National).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17DEED-9E5A-0E21-5446-633122B11A5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313409-438A-3449-823D-1B46FF455ED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A680B9-196B-038B-1AE2-A47A5E2D59D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A125A87-D025-2CEF-5F0F-87FC6771A7A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E8FCB82-4C05-C7A3-45AC-F1C8BF5902C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69704EC-84CB-2D15-B13E-516ECEF6813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0993007-3552-041C-101F-9F9EB71FC75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100CCCD-739E-E575-47E1-78D942293ABF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02336FB-5F45-27C0-29DC-AD0F53227DA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BFC6B5F-FF1F-B4C4-C309-974B129DA0B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CCEBD72-16A3-6656-BB63-28D9AC9F11C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3DFE057-7E0A-B682-D7CA-53821DA0C57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5D09399-3AFD-3921-A822-4747101ECE8B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3EAB480-932A-8648-FBFF-6EAE0CA2541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6B3572C-3338-9775-F34C-F4BB16E2495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D5921C6-128C-FADB-84F4-4CBF27ABC82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C1ACA591-04FD-99EB-FA8E-C9D0083CB60D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343E8CEE-B687-D0B4-F46D-DB96D9CBE6F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1B26AE4-A136-22A9-B804-0C6D5955159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D2F6A16-B3E9-759E-520A-ECBF4AA3492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F145C82-04B7-203B-3FAE-9295127EB4F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D303855D-D315-1A4F-6A04-58FECE5F18C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E8B009D-AD6D-E9B8-FDE3-3C0D65A1224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E92549F4-99E6-E28D-8D6E-534CB73C34DA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E24925E-8DA4-CD8B-430E-500EF398BAB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C395327-EAB7-5449-3DB0-D72EDCCAD2A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7740580-71EC-C042-A69D-D9ADE789F05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4E1F762F-9435-783B-8AF5-025BBC71C3F9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</p:spTree>
    <p:extLst>
      <p:ext uri="{BB962C8B-B14F-4D97-AF65-F5344CB8AC3E}">
        <p14:creationId xmlns:p14="http://schemas.microsoft.com/office/powerpoint/2010/main" val="1484366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615" y="941282"/>
            <a:ext cx="11998770" cy="543297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Recommendations: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r>
              <a:rPr lang="en-US" dirty="0"/>
              <a:t>DECEM identify trainings in disaster management/response and recovery from international partners for National and State counterparts.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State SOPs and Disaster Response Plans must be updated 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State DCO, DECEM, FSM TC&amp;I (Infrastructure Division), FSM R&amp;D (Agriculture Division) work together to Standardized Formula/Estimation for recovery efforts.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State DCOs to develop Crisis Communication Plans &amp; MOU with FSMTC for mass texting before &amp; during disasters.</a:t>
            </a:r>
          </a:p>
          <a:p>
            <a:pPr lvl="1"/>
            <a:endParaRPr lang="en-US" dirty="0">
              <a:solidFill>
                <a:srgbClr val="FF0000"/>
              </a:solidFill>
            </a:endParaRP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>
              <a:solidFill>
                <a:srgbClr val="FF0000"/>
              </a:solidFill>
            </a:endParaRP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4044A7-6E6E-9705-A39A-1FF5181A7FE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34F419-0DC2-84B0-30FB-EE24F1DE940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9EC23-04AF-F6C2-B067-7F375F59D68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407284-233B-7EAB-7AC3-F4DB870FE9C3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8CD43-DC46-A708-9682-D8E5BD36617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FC7EBD-50CD-EEDA-3255-D922B970A98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30CB6F-B687-7D97-3F8C-B5CD68AFDDFD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00A798-CD46-3806-C17F-8418DA6E17CC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D684B6-9D5E-3D11-CC40-30FD5BCBADF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4407A8-4799-5030-204C-C350FAB1E91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452DC5-CE9F-B86B-1A88-4E97F81325B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F48AFA-4795-84B4-69E5-69185BEE2745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94E2A9-DC33-8B7B-0D3E-74E1B35BFD5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FF5D5A-0F16-69F8-716B-A51CC8B75B7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7E0936-BFF3-6C9C-7287-FE4E7553B007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188FF0-7574-3277-5166-76C9D0D3D759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38AD9E-FD66-151B-B512-8A93EA72FD12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F121DE-E19F-3481-5069-DAECB34A804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150ABD-F8D8-32A2-A1FB-83B734292A7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C1413D6-6F00-3CA8-BA95-303080482E33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B5A16FA-7E5D-1A2C-642B-9C8D8FAE530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C8DD35-2F0B-20DD-CE22-86E783F8391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EFCC40-9245-BE3A-2D4D-ADF3B952FAD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67558B-D0AF-BB8A-8875-AD0551F1EAE6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1875355-A16C-7918-EDF2-596EC148636C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F7C44E-105E-7F96-183B-7CD551EEDDD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34617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2F84DC-45AB-2542-8688-E2D51255E75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C743C2E-ED10-39BF-4DE3-36FD91DD56C8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</p:spTree>
    <p:extLst>
      <p:ext uri="{BB962C8B-B14F-4D97-AF65-F5344CB8AC3E}">
        <p14:creationId xmlns:p14="http://schemas.microsoft.com/office/powerpoint/2010/main" val="4052519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EA9D88-61AA-6D3D-9173-C326CB2E1D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36140" y="3166217"/>
            <a:ext cx="3601746" cy="18752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5400" dirty="0"/>
              <a:t>Thank you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marL="0" indent="0">
              <a:buNone/>
            </a:pPr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marL="914400" lvl="2" indent="0">
              <a:buNone/>
            </a:pPr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14044A7-6E6E-9705-A39A-1FF5181A7FE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8" y="6607727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534F419-0DC2-84B0-30FB-EE24F1DE940B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56" y="6607728"/>
            <a:ext cx="48614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A89EC23-04AF-F6C2-B067-7F375F59D68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595" y="6607726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C407284-233B-7EAB-7AC3-F4DB870FE9C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7" y="6609227"/>
            <a:ext cx="467066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A8CD43-DC46-A708-9682-D8E5BD36617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5572" y="6609227"/>
            <a:ext cx="4886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7FC7EBD-50CD-EEDA-3255-D922B970A98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5635" y="6609227"/>
            <a:ext cx="517042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30CB6F-B687-7D97-3F8C-B5CD68AFDDF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093" y="6609227"/>
            <a:ext cx="44350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700A798-CD46-3806-C17F-8418DA6E17C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4480" y="6609226"/>
            <a:ext cx="45251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9D684B6-9D5E-3D11-CC40-30FD5BCBADF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2105" y="66092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B4407A8-4799-5030-204C-C350FAB1E913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771" y="66092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4452DC5-CE9F-B86B-1A88-4E97F81325B3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1813" y="66092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F48AFA-4795-84B4-69E5-69185BEE2745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671" y="6608540"/>
            <a:ext cx="539171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94E2A9-DC33-8B7B-0D3E-74E1B35BFD5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0835" y="6608882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DFF5D5A-0F16-69F8-716B-A51CC8B75B7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3202" y="6608882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17E0936-BFF3-6C9C-7287-FE4E7553B00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8422" y="6608881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6188FF0-7574-3277-5166-76C9D0D3D75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022" y="6607725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D38AD9E-FD66-151B-B512-8A93EA72FD1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855" y="6607725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F121DE-E19F-3481-5069-DAECB34A804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258" y="6607725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0150ABD-F8D8-32A2-A1FB-83B734292A76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1653" y="6607724"/>
            <a:ext cx="530160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C1413D6-6F00-3CA8-BA95-303080482E33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366" y="6607724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B5A16FA-7E5D-1A2C-642B-9C8D8FAE530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018" y="6607724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AC8DD35-2F0B-20DD-CE22-86E783F8391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2141" y="6607723"/>
            <a:ext cx="52629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FEFCC40-9245-BE3A-2D4D-ADF3B952FAD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283" y="6607723"/>
            <a:ext cx="48196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A67558B-D0AF-BB8A-8875-AD0551F1EAE6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1442" y="6607723"/>
            <a:ext cx="490155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1875355-A16C-7918-EDF2-596EC148636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1721" y="6607723"/>
            <a:ext cx="526178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EF7C44E-105E-7F96-183B-7CD551EEDDD0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37227" y="6607723"/>
            <a:ext cx="460174" cy="267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5F2F84DC-45AB-2542-8688-E2D51255E7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81" t="91267" r="-1" b="1803"/>
          <a:stretch/>
        </p:blipFill>
        <p:spPr>
          <a:xfrm>
            <a:off x="-29729" y="0"/>
            <a:ext cx="12221729" cy="812555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1C743C2E-ED10-39BF-4DE3-36FD91DD56C8}"/>
              </a:ext>
            </a:extLst>
          </p:cNvPr>
          <p:cNvSpPr txBox="1"/>
          <p:nvPr/>
        </p:nvSpPr>
        <p:spPr>
          <a:xfrm>
            <a:off x="2772677" y="128727"/>
            <a:ext cx="7314391" cy="523220"/>
          </a:xfrm>
          <a:prstGeom prst="rect">
            <a:avLst/>
          </a:prstGeom>
          <a:solidFill>
            <a:schemeClr val="accent1">
              <a:alpha val="0"/>
            </a:schemeClr>
          </a:solidFill>
          <a:effectLst>
            <a:outerShdw blurRad="50800" dist="50800" dir="5400000" algn="ctr" rotWithShape="0">
              <a:schemeClr val="bg1"/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i="1" dirty="0"/>
              <a:t>“Enhancing Synergies for a Resilient Tomorrow”</a:t>
            </a:r>
            <a:endParaRPr lang="en-FM" sz="2800" b="1" i="1" dirty="0"/>
          </a:p>
        </p:txBody>
      </p:sp>
    </p:spTree>
    <p:extLst>
      <p:ext uri="{BB962C8B-B14F-4D97-AF65-F5344CB8AC3E}">
        <p14:creationId xmlns:p14="http://schemas.microsoft.com/office/powerpoint/2010/main" val="7784790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1675</TotalTime>
  <Words>385</Words>
  <Application>Microsoft Macintosh PowerPoint</Application>
  <PresentationFormat>Widescreen</PresentationFormat>
  <Paragraphs>83</Paragraphs>
  <Slides>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Arial Black</vt:lpstr>
      <vt:lpstr>Calibri</vt:lpstr>
      <vt:lpstr>Calibri Light</vt:lpstr>
      <vt:lpstr>Office Theme</vt:lpstr>
      <vt:lpstr>3rd Joint Environment and Risk Management Platform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R.Nash</dc:creator>
  <cp:lastModifiedBy>Rosalinda Yatilman</cp:lastModifiedBy>
  <cp:revision>33</cp:revision>
  <cp:lastPrinted>2023-08-15T02:51:07Z</cp:lastPrinted>
  <dcterms:created xsi:type="dcterms:W3CDTF">2023-08-01T02:39:00Z</dcterms:created>
  <dcterms:modified xsi:type="dcterms:W3CDTF">2023-08-30T22:44:21Z</dcterms:modified>
</cp:coreProperties>
</file>