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6" r:id="rId3"/>
    <p:sldId id="258" r:id="rId4"/>
    <p:sldId id="260" r:id="rId5"/>
    <p:sldId id="261" r:id="rId6"/>
    <p:sldId id="262" r:id="rId7"/>
    <p:sldId id="264" r:id="rId8"/>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72"/>
    <p:restoredTop sz="94676"/>
  </p:normalViewPr>
  <p:slideViewPr>
    <p:cSldViewPr snapToGrid="0">
      <p:cViewPr varScale="1">
        <p:scale>
          <a:sx n="88" d="100"/>
          <a:sy n="88" d="100"/>
        </p:scale>
        <p:origin x="200" y="5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pPr/>
              <a:t>8/27/23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pPr/>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pPr/>
              <a:t>2</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7</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pPr/>
              <a:t>8/27/23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pPr/>
              <a:t>8/27/23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pPr/>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1.jpe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9.png"/><Relationship Id="rId1" Type="http://schemas.openxmlformats.org/officeDocument/2006/relationships/slideLayout" Target="../slideLayouts/slideLayout8.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3.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jpe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1979838" y="2734908"/>
            <a:ext cx="8678172" cy="523220"/>
          </a:xfrm>
          <a:prstGeom prst="rect">
            <a:avLst/>
          </a:prstGeom>
          <a:noFill/>
        </p:spPr>
        <p:txBody>
          <a:bodyPr wrap="square" rtlCol="0">
            <a:spAutoFit/>
          </a:bodyPr>
          <a:lstStyle/>
          <a:p>
            <a:pPr algn="ctr"/>
            <a:r>
              <a:rPr lang="en-US" sz="2800" b="1" dirty="0">
                <a:solidFill>
                  <a:schemeClr val="accent1">
                    <a:lumMod val="75000"/>
                  </a:schemeClr>
                </a:solidFill>
              </a:rPr>
              <a:t>3.3. Pohnpei State DRM Activities </a:t>
            </a:r>
          </a:p>
        </p:txBody>
      </p:sp>
      <p:sp>
        <p:nvSpPr>
          <p:cNvPr id="6" name="TextBox 5">
            <a:extLst>
              <a:ext uri="{FF2B5EF4-FFF2-40B4-BE49-F238E27FC236}">
                <a16:creationId xmlns:a16="http://schemas.microsoft.com/office/drawing/2014/main" id="{E9AFA332-CE57-6FD5-DAFA-58A459D018A6}"/>
              </a:ext>
            </a:extLst>
          </p:cNvPr>
          <p:cNvSpPr txBox="1"/>
          <p:nvPr/>
        </p:nvSpPr>
        <p:spPr>
          <a:xfrm>
            <a:off x="2546113" y="3240568"/>
            <a:ext cx="7342048" cy="523220"/>
          </a:xfrm>
          <a:prstGeom prst="rect">
            <a:avLst/>
          </a:prstGeom>
          <a:noFill/>
        </p:spPr>
        <p:txBody>
          <a:bodyPr wrap="square" rtlCol="0">
            <a:spAutoFit/>
          </a:bodyPr>
          <a:lstStyle/>
          <a:p>
            <a:pPr algn="ctr"/>
            <a:r>
              <a:rPr lang="en-US" sz="2800" b="1" dirty="0">
                <a:solidFill>
                  <a:schemeClr val="accent1">
                    <a:lumMod val="75000"/>
                  </a:schemeClr>
                </a:solidFill>
              </a:rPr>
              <a:t>Lt. Jason Gonzaga, DPS</a:t>
            </a: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862642"/>
            <a:ext cx="10439433" cy="5745192"/>
          </a:xfrm>
          <a:solidFill>
            <a:schemeClr val="bg1"/>
          </a:solidFill>
        </p:spPr>
        <p:txBody>
          <a:bodyPr>
            <a:normAutofit/>
          </a:bodyPr>
          <a:lstStyle/>
          <a:p>
            <a:r>
              <a:rPr lang="en-US" dirty="0"/>
              <a:t>Progress since 2018</a:t>
            </a:r>
          </a:p>
          <a:p>
            <a:endParaRPr lang="en-US" dirty="0"/>
          </a:p>
          <a:p>
            <a:pPr lvl="1"/>
            <a:r>
              <a:rPr lang="en-US" dirty="0"/>
              <a:t>A dedicated division was created in 2016 by law and 2018, activated and operate 24/7 with 13 firefighters (All EMR</a:t>
            </a:r>
          </a:p>
          <a:p>
            <a:pPr marL="514350" indent="-514350">
              <a:buNone/>
            </a:pPr>
            <a:r>
              <a:rPr lang="en-US" dirty="0"/>
              <a:t>          Certified).</a:t>
            </a:r>
          </a:p>
          <a:p>
            <a:pPr lvl="1"/>
            <a:r>
              <a:rPr lang="en-US" dirty="0"/>
              <a:t>2019 – 2022 – Manage EOC during COVID19</a:t>
            </a:r>
          </a:p>
          <a:p>
            <a:pPr lvl="1"/>
            <a:r>
              <a:rPr lang="en-US" dirty="0"/>
              <a:t>2021, hired 8 additional firefighters</a:t>
            </a:r>
          </a:p>
          <a:p>
            <a:pPr lvl="1"/>
            <a:r>
              <a:rPr lang="en-US" dirty="0"/>
              <a:t>Received a new ambulance vehicle</a:t>
            </a:r>
          </a:p>
          <a:p>
            <a:pPr lvl="1"/>
            <a:r>
              <a:rPr lang="en-US" dirty="0"/>
              <a:t>Received 2 x (2000 gallons) water trucks</a:t>
            </a:r>
          </a:p>
          <a:p>
            <a:pPr lvl="1"/>
            <a:r>
              <a:rPr lang="en-US" dirty="0"/>
              <a:t>2021 – 3 firefighters are certified instructors in CPR/First Aid &amp; AED</a:t>
            </a:r>
          </a:p>
          <a:p>
            <a:pPr lvl="1"/>
            <a:r>
              <a:rPr lang="en-US" dirty="0"/>
              <a:t>Revived 5 unconscious patients (CPR cases)</a:t>
            </a:r>
          </a:p>
          <a:p>
            <a:pPr marL="971550" lvl="1" indent="-514350">
              <a:buNone/>
            </a:pPr>
            <a:endParaRPr lang="en-US" dirty="0"/>
          </a:p>
          <a:p>
            <a:pPr lvl="1">
              <a:buNone/>
            </a:pPr>
            <a:endParaRPr lang="en-US" dirty="0"/>
          </a:p>
          <a:p>
            <a:pPr lvl="1"/>
            <a:endParaRPr lang="en-US"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a:bodyPr>
          <a:lstStyle/>
          <a:p>
            <a:r>
              <a:rPr lang="en-US" dirty="0"/>
              <a:t>Ongoing and upcoming projects and activities</a:t>
            </a:r>
          </a:p>
          <a:p>
            <a:pPr marL="0" indent="0">
              <a:buNone/>
            </a:pPr>
            <a:endParaRPr lang="en-US" dirty="0"/>
          </a:p>
          <a:p>
            <a:pPr lvl="1"/>
            <a:r>
              <a:rPr lang="en-US" dirty="0"/>
              <a:t>Data collections</a:t>
            </a:r>
          </a:p>
          <a:p>
            <a:pPr lvl="1"/>
            <a:endParaRPr lang="en-US" dirty="0"/>
          </a:p>
          <a:p>
            <a:pPr lvl="1"/>
            <a:r>
              <a:rPr lang="en-US" dirty="0"/>
              <a:t>Evacuation drills on Novembers</a:t>
            </a:r>
          </a:p>
          <a:p>
            <a:pPr lvl="1"/>
            <a:endParaRPr lang="en-US" dirty="0"/>
          </a:p>
          <a:p>
            <a:pPr lvl="1"/>
            <a:r>
              <a:rPr lang="en-US" dirty="0"/>
              <a:t>Constructing of the new EOC since 2021</a:t>
            </a:r>
          </a:p>
          <a:p>
            <a:pPr lvl="1"/>
            <a:endParaRPr lang="en-US" dirty="0"/>
          </a:p>
          <a:p>
            <a:pPr lvl="1"/>
            <a:r>
              <a:rPr lang="en-US" dirty="0"/>
              <a:t>Disaster preparedness through radio program awareness</a:t>
            </a:r>
          </a:p>
          <a:p>
            <a:pPr lvl="1"/>
            <a:endParaRPr lang="en-US" dirty="0"/>
          </a:p>
          <a:p>
            <a:pPr lvl="1"/>
            <a:r>
              <a:rPr lang="en-US" dirty="0"/>
              <a:t>Follow ups on Municipal Disaster Preparedness Plan (MDPP)</a:t>
            </a:r>
          </a:p>
        </p:txBody>
      </p:sp>
      <p:pic>
        <p:nvPicPr>
          <p:cNvPr id="5" name="Picture 4">
            <a:extLst>
              <a:ext uri="{FF2B5EF4-FFF2-40B4-BE49-F238E27FC236}">
                <a16:creationId xmlns:a16="http://schemas.microsoft.com/office/drawing/2014/main" id="{30B1F62F-C3FC-52C7-C854-FC0B47CB1CA0}"/>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r>
              <a:rPr lang="en-US" dirty="0"/>
              <a:t>Challenges</a:t>
            </a:r>
          </a:p>
          <a:p>
            <a:pPr marL="0" indent="0">
              <a:buNone/>
            </a:pPr>
            <a:endParaRPr lang="en-US" dirty="0"/>
          </a:p>
          <a:p>
            <a:pPr lvl="1"/>
            <a:r>
              <a:rPr lang="en-US" dirty="0"/>
              <a:t>Lack of Coordination between Municipal Governments and State Government (building capacity needed)</a:t>
            </a:r>
          </a:p>
          <a:p>
            <a:pPr lvl="1"/>
            <a:endParaRPr lang="en-US" dirty="0"/>
          </a:p>
          <a:p>
            <a:pPr lvl="1"/>
            <a:r>
              <a:rPr lang="en-US" dirty="0"/>
              <a:t>Manpower</a:t>
            </a:r>
          </a:p>
          <a:p>
            <a:pPr lvl="1"/>
            <a:endParaRPr lang="en-US" dirty="0"/>
          </a:p>
          <a:p>
            <a:pPr lvl="1"/>
            <a:r>
              <a:rPr lang="en-US" dirty="0"/>
              <a:t>Trainings needed</a:t>
            </a:r>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r>
              <a:rPr lang="en-US" dirty="0"/>
              <a:t>Opportunities for collaboration</a:t>
            </a:r>
          </a:p>
          <a:p>
            <a:pPr marL="0" indent="0">
              <a:buNone/>
            </a:pPr>
            <a:endParaRPr lang="en-US" dirty="0"/>
          </a:p>
          <a:p>
            <a:pPr lvl="1"/>
            <a:r>
              <a:rPr lang="en-US" dirty="0"/>
              <a:t>DECEM</a:t>
            </a:r>
          </a:p>
          <a:p>
            <a:pPr lvl="1"/>
            <a:endParaRPr lang="en-US" dirty="0"/>
          </a:p>
          <a:p>
            <a:pPr lvl="1"/>
            <a:r>
              <a:rPr lang="en-US" dirty="0"/>
              <a:t>Municipal Government </a:t>
            </a:r>
          </a:p>
          <a:p>
            <a:pPr lvl="1"/>
            <a:endParaRPr lang="en-US" dirty="0"/>
          </a:p>
          <a:p>
            <a:pPr lvl="1"/>
            <a:r>
              <a:rPr lang="en-US" dirty="0"/>
              <a:t>Communities</a:t>
            </a:r>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dirty="0"/>
              <a:t>Recommendations</a:t>
            </a:r>
          </a:p>
          <a:p>
            <a:pPr marL="0" indent="0">
              <a:buNone/>
            </a:pPr>
            <a:endParaRPr lang="en-US" dirty="0"/>
          </a:p>
          <a:p>
            <a:pPr lvl="1"/>
            <a:r>
              <a:rPr lang="en-US" dirty="0"/>
              <a:t>To improve relations between Municipal Government, State Government, National Government, &amp; International Partners.</a:t>
            </a:r>
          </a:p>
          <a:p>
            <a:pPr lvl="1">
              <a:buNone/>
            </a:pPr>
            <a:endParaRPr lang="en-US" dirty="0"/>
          </a:p>
          <a:p>
            <a:pPr lvl="1"/>
            <a:r>
              <a:rPr lang="en-US" dirty="0"/>
              <a:t>Trainings</a:t>
            </a:r>
          </a:p>
          <a:p>
            <a:pPr lvl="1">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15">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2198</TotalTime>
  <Words>306</Words>
  <Application>Microsoft Macintosh PowerPoint</Application>
  <PresentationFormat>Widescreen</PresentationFormat>
  <Paragraphs>57</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34</cp:revision>
  <dcterms:created xsi:type="dcterms:W3CDTF">2023-08-01T02:39:00Z</dcterms:created>
  <dcterms:modified xsi:type="dcterms:W3CDTF">2023-08-27T08:51:52Z</dcterms:modified>
</cp:coreProperties>
</file>