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8" r:id="rId4"/>
    <p:sldId id="264" r:id="rId5"/>
    <p:sldId id="263" r:id="rId6"/>
    <p:sldId id="265" r:id="rId7"/>
    <p:sldId id="266" r:id="rId8"/>
    <p:sldId id="260" r:id="rId9"/>
    <p:sldId id="261" r:id="rId10"/>
    <p:sldId id="262" r:id="rId11"/>
    <p:sldId id="267" r:id="rId12"/>
  </p:sldIdLst>
  <p:sldSz cx="12192000" cy="6858000"/>
  <p:notesSz cx="6858000" cy="9144000"/>
  <p:defaultTextStyle>
    <a:defPPr>
      <a:defRPr lang="en-F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6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5571"/>
  </p:normalViewPr>
  <p:slideViewPr>
    <p:cSldViewPr snapToGrid="0">
      <p:cViewPr varScale="1">
        <p:scale>
          <a:sx n="95" d="100"/>
          <a:sy n="95" d="100"/>
        </p:scale>
        <p:origin x="1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M"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80710-7682-4E66-A3C2-243D35150580}" type="datetimeFigureOut">
              <a:rPr lang="en-FM" smtClean="0"/>
              <a:t>8/27/23</a:t>
            </a:fld>
            <a:endParaRPr lang="en-FM"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M"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M"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64EC0-AC93-47F0-8B5C-277A528EB23B}" type="slidenum">
              <a:rPr lang="en-FM" smtClean="0"/>
              <a:t>‹#›</a:t>
            </a:fld>
            <a:endParaRPr lang="en-FM" dirty="0"/>
          </a:p>
        </p:txBody>
      </p:sp>
    </p:spTree>
    <p:extLst>
      <p:ext uri="{BB962C8B-B14F-4D97-AF65-F5344CB8AC3E}">
        <p14:creationId xmlns:p14="http://schemas.microsoft.com/office/powerpoint/2010/main" val="248504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l" rtl="0">
              <a:lnSpc>
                <a:spcPct val="90000"/>
              </a:lnSpc>
              <a:spcBef>
                <a:spcPts val="0"/>
              </a:spcBef>
              <a:spcAft>
                <a:spcPts val="0"/>
              </a:spcAft>
              <a:buClr>
                <a:schemeClr val="dk1"/>
              </a:buClr>
              <a:buSzPts val="2800"/>
              <a:buChar char="•"/>
            </a:pPr>
            <a:r>
              <a:rPr lang="en-US" dirty="0">
                <a:latin typeface="Candara"/>
                <a:ea typeface="Candara"/>
                <a:cs typeface="Candara"/>
                <a:sym typeface="Candara"/>
              </a:rPr>
              <a:t>Implemented in 2017</a:t>
            </a:r>
            <a:endParaRPr lang="en-US" dirty="0"/>
          </a:p>
          <a:p>
            <a:pPr marL="228600" lvl="0" indent="-228600" algn="l" rtl="0">
              <a:lnSpc>
                <a:spcPct val="90000"/>
              </a:lnSpc>
              <a:spcBef>
                <a:spcPts val="1000"/>
              </a:spcBef>
              <a:spcAft>
                <a:spcPts val="0"/>
              </a:spcAft>
              <a:buClr>
                <a:schemeClr val="dk1"/>
              </a:buClr>
              <a:buSzPts val="2800"/>
              <a:buChar char="•"/>
            </a:pPr>
            <a:r>
              <a:rPr lang="en-US" dirty="0">
                <a:latin typeface="Candara"/>
                <a:ea typeface="Candara"/>
                <a:cs typeface="Candara"/>
                <a:sym typeface="Candara"/>
              </a:rPr>
              <a:t>Supports Graduate/Doctoral students </a:t>
            </a:r>
            <a:endParaRPr lang="en-US" dirty="0"/>
          </a:p>
          <a:p>
            <a:pPr marL="228600" lvl="0" indent="-228600" algn="l" rtl="0">
              <a:lnSpc>
                <a:spcPct val="90000"/>
              </a:lnSpc>
              <a:spcBef>
                <a:spcPts val="1000"/>
              </a:spcBef>
              <a:spcAft>
                <a:spcPts val="0"/>
              </a:spcAft>
              <a:buClr>
                <a:schemeClr val="dk1"/>
              </a:buClr>
              <a:buSzPts val="2800"/>
              <a:buChar char="•"/>
            </a:pPr>
            <a:r>
              <a:rPr lang="en-US" dirty="0">
                <a:latin typeface="Candara"/>
                <a:ea typeface="Candara"/>
                <a:cs typeface="Candara"/>
                <a:sym typeface="Candara"/>
              </a:rPr>
              <a:t>Two students selected each year</a:t>
            </a:r>
            <a:endParaRPr lang="en-US" dirty="0"/>
          </a:p>
          <a:p>
            <a:pPr marL="228600" lvl="0" indent="-228600" algn="l" rtl="0">
              <a:lnSpc>
                <a:spcPct val="90000"/>
              </a:lnSpc>
              <a:spcBef>
                <a:spcPts val="1000"/>
              </a:spcBef>
              <a:spcAft>
                <a:spcPts val="0"/>
              </a:spcAft>
              <a:buClr>
                <a:schemeClr val="dk1"/>
              </a:buClr>
              <a:buSzPts val="2800"/>
              <a:buChar char="•"/>
            </a:pPr>
            <a:r>
              <a:rPr lang="en-US" dirty="0">
                <a:latin typeface="Candara"/>
                <a:ea typeface="Candara"/>
                <a:cs typeface="Candara"/>
                <a:sym typeface="Candara"/>
              </a:rPr>
              <a:t>Up to $30,000 for each student up to 2 years Masters or 3 years Doctorate</a:t>
            </a:r>
            <a:endParaRPr lang="en-US" dirty="0"/>
          </a:p>
          <a:p>
            <a:pPr marL="228600" lvl="0" indent="-228600" algn="l" rtl="0">
              <a:lnSpc>
                <a:spcPct val="90000"/>
              </a:lnSpc>
              <a:spcBef>
                <a:spcPts val="1000"/>
              </a:spcBef>
              <a:spcAft>
                <a:spcPts val="0"/>
              </a:spcAft>
              <a:buClr>
                <a:schemeClr val="dk1"/>
              </a:buClr>
              <a:buSzPts val="2800"/>
              <a:buChar char="•"/>
            </a:pPr>
            <a:r>
              <a:rPr lang="en-US" dirty="0">
                <a:latin typeface="Candara"/>
                <a:ea typeface="Candara"/>
                <a:cs typeface="Candara"/>
                <a:sym typeface="Candara"/>
              </a:rPr>
              <a:t>MC mentorship network</a:t>
            </a:r>
            <a:endParaRPr lang="en-US" dirty="0"/>
          </a:p>
          <a:p>
            <a:pPr marL="228600" lvl="0" indent="-228600" algn="l" rtl="0">
              <a:lnSpc>
                <a:spcPct val="90000"/>
              </a:lnSpc>
              <a:spcBef>
                <a:spcPts val="1000"/>
              </a:spcBef>
              <a:spcAft>
                <a:spcPts val="0"/>
              </a:spcAft>
              <a:buClr>
                <a:schemeClr val="dk1"/>
              </a:buClr>
              <a:buSzPts val="2800"/>
              <a:buChar char="•"/>
            </a:pPr>
            <a:r>
              <a:rPr lang="en-US" dirty="0">
                <a:latin typeface="Candara"/>
                <a:ea typeface="Candara"/>
                <a:cs typeface="Candara"/>
                <a:sym typeface="Candara"/>
              </a:rPr>
              <a:t>Post-graduate placement into permanent positions in conservation/resources management </a:t>
            </a:r>
            <a:endParaRPr lang="en-US" dirty="0"/>
          </a:p>
        </p:txBody>
      </p:sp>
      <p:sp>
        <p:nvSpPr>
          <p:cNvPr id="4" name="Slide Number Placeholder 3"/>
          <p:cNvSpPr>
            <a:spLocks noGrp="1"/>
          </p:cNvSpPr>
          <p:nvPr>
            <p:ph type="sldNum" sz="quarter" idx="5"/>
          </p:nvPr>
        </p:nvSpPr>
        <p:spPr/>
        <p:txBody>
          <a:bodyPr/>
          <a:lstStyle/>
          <a:p>
            <a:fld id="{4AB64EC0-AC93-47F0-8B5C-277A528EB23B}" type="slidenum">
              <a:rPr lang="en-FM" smtClean="0"/>
              <a:t>2</a:t>
            </a:fld>
            <a:endParaRPr lang="en-FM" dirty="0"/>
          </a:p>
        </p:txBody>
      </p:sp>
    </p:spTree>
    <p:extLst>
      <p:ext uri="{BB962C8B-B14F-4D97-AF65-F5344CB8AC3E}">
        <p14:creationId xmlns:p14="http://schemas.microsoft.com/office/powerpoint/2010/main" val="132395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a:t>
            </a:r>
            <a:r>
              <a:rPr lang="en-US" baseline="0" dirty="0"/>
              <a:t> we look forward to the sign off of our Agreement and kick start on our implementation phase of the NAP,  we feel the urge to share key recommendations that not only will help better understand what we need to do, but to also fill in the gaps as we move forward in this NAP implementation. </a:t>
            </a:r>
            <a:endParaRPr lang="en-US" dirty="0"/>
          </a:p>
        </p:txBody>
      </p:sp>
      <p:sp>
        <p:nvSpPr>
          <p:cNvPr id="4" name="Slide Number Placeholder 3"/>
          <p:cNvSpPr>
            <a:spLocks noGrp="1"/>
          </p:cNvSpPr>
          <p:nvPr>
            <p:ph type="sldNum" sz="quarter" idx="10"/>
          </p:nvPr>
        </p:nvSpPr>
        <p:spPr/>
        <p:txBody>
          <a:bodyPr/>
          <a:lstStyle/>
          <a:p>
            <a:fld id="{4AB64EC0-AC93-47F0-8B5C-277A528EB23B}" type="slidenum">
              <a:rPr lang="x-none" smtClean="0"/>
              <a:t>11</a:t>
            </a:fld>
            <a:endParaRPr lang="x-none" dirty="0"/>
          </a:p>
        </p:txBody>
      </p:sp>
    </p:spTree>
    <p:extLst>
      <p:ext uri="{BB962C8B-B14F-4D97-AF65-F5344CB8AC3E}">
        <p14:creationId xmlns:p14="http://schemas.microsoft.com/office/powerpoint/2010/main" val="301201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C312-A56B-3F8F-C8A2-FDDB2FAB39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M"/>
          </a:p>
        </p:txBody>
      </p:sp>
      <p:sp>
        <p:nvSpPr>
          <p:cNvPr id="3" name="Subtitle 2">
            <a:extLst>
              <a:ext uri="{FF2B5EF4-FFF2-40B4-BE49-F238E27FC236}">
                <a16:creationId xmlns:a16="http://schemas.microsoft.com/office/drawing/2014/main" id="{412E1131-B56A-24A6-5E1D-0BE8175D4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M"/>
          </a:p>
        </p:txBody>
      </p:sp>
      <p:sp>
        <p:nvSpPr>
          <p:cNvPr id="4" name="Date Placeholder 3">
            <a:extLst>
              <a:ext uri="{FF2B5EF4-FFF2-40B4-BE49-F238E27FC236}">
                <a16:creationId xmlns:a16="http://schemas.microsoft.com/office/drawing/2014/main" id="{8EF0D5FE-DB91-BCF8-0A11-1868D8D3EC16}"/>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BBC10FED-EB65-1BC1-8CC7-17913337A900}"/>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DECDD5F2-45EC-0CD0-CEEB-619FEAB08EAD}"/>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3843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4CEB-E8C2-5A83-C25F-28DA61DE9AFC}"/>
              </a:ext>
            </a:extLst>
          </p:cNvPr>
          <p:cNvSpPr>
            <a:spLocks noGrp="1"/>
          </p:cNvSpPr>
          <p:nvPr>
            <p:ph type="title"/>
          </p:nvPr>
        </p:nvSpPr>
        <p:spPr/>
        <p:txBody>
          <a:bodyPr/>
          <a:lstStyle/>
          <a:p>
            <a:r>
              <a:rPr lang="en-US"/>
              <a:t>Click to edit Master title style</a:t>
            </a:r>
            <a:endParaRPr lang="en-FM"/>
          </a:p>
        </p:txBody>
      </p:sp>
      <p:sp>
        <p:nvSpPr>
          <p:cNvPr id="3" name="Vertical Text Placeholder 2">
            <a:extLst>
              <a:ext uri="{FF2B5EF4-FFF2-40B4-BE49-F238E27FC236}">
                <a16:creationId xmlns:a16="http://schemas.microsoft.com/office/drawing/2014/main" id="{B48D6703-D20B-76BC-01E3-ABCA068DCE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DA74B234-B471-B899-857E-A39801A0663C}"/>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28C6A3FA-6000-0149-576E-AF13E42CE48A}"/>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03CB55F2-BBA6-D67A-DCFB-606019E7F374}"/>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53117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AE709-7157-F677-FAC0-1508D65AF7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M"/>
          </a:p>
        </p:txBody>
      </p:sp>
      <p:sp>
        <p:nvSpPr>
          <p:cNvPr id="3" name="Vertical Text Placeholder 2">
            <a:extLst>
              <a:ext uri="{FF2B5EF4-FFF2-40B4-BE49-F238E27FC236}">
                <a16:creationId xmlns:a16="http://schemas.microsoft.com/office/drawing/2014/main" id="{3181CA95-EBDA-8ACC-9010-A25B0B699B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A90DCA1A-EE68-CEFB-662C-262A3FCAEBB0}"/>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1DA4AF61-44F0-B8EC-324C-00FE08A77262}"/>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75D04425-807A-6A42-2C82-C4C07D27EDFF}"/>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33583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AA7A-0801-B0B2-D711-C3CBBAD06298}"/>
              </a:ext>
            </a:extLst>
          </p:cNvPr>
          <p:cNvSpPr>
            <a:spLocks noGrp="1"/>
          </p:cNvSpPr>
          <p:nvPr>
            <p:ph type="title"/>
          </p:nvPr>
        </p:nvSpPr>
        <p:spPr/>
        <p:txBody>
          <a:bodyPr/>
          <a:lstStyle/>
          <a:p>
            <a:r>
              <a:rPr lang="en-US"/>
              <a:t>Click to edit Master title style</a:t>
            </a:r>
            <a:endParaRPr lang="en-FM"/>
          </a:p>
        </p:txBody>
      </p:sp>
      <p:sp>
        <p:nvSpPr>
          <p:cNvPr id="3" name="Content Placeholder 2">
            <a:extLst>
              <a:ext uri="{FF2B5EF4-FFF2-40B4-BE49-F238E27FC236}">
                <a16:creationId xmlns:a16="http://schemas.microsoft.com/office/drawing/2014/main" id="{1751C986-8AA2-0CC5-CD98-673309F07D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C5D43277-EC17-A028-EBA5-B95A818809E6}"/>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4D444295-9969-ACA1-D560-BCDFA48AF459}"/>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B4A97A9C-0E7D-9332-EA4E-CBBA72F80D2E}"/>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67352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DE9D-0EBF-900C-7A2F-128CBBE4F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M"/>
          </a:p>
        </p:txBody>
      </p:sp>
      <p:sp>
        <p:nvSpPr>
          <p:cNvPr id="3" name="Text Placeholder 2">
            <a:extLst>
              <a:ext uri="{FF2B5EF4-FFF2-40B4-BE49-F238E27FC236}">
                <a16:creationId xmlns:a16="http://schemas.microsoft.com/office/drawing/2014/main" id="{D4FE598B-EE31-8676-533F-8BC362C7C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EF884-7C57-9CAA-F8CB-77CC6EE6A8DD}"/>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D57AD1C4-8E64-2613-9D7A-AF9400B9F663}"/>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4F4FEB6D-4B3A-6AE8-2C39-39E0023FB23D}"/>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08271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73C1-3BAA-2566-5480-29EA5828A106}"/>
              </a:ext>
            </a:extLst>
          </p:cNvPr>
          <p:cNvSpPr>
            <a:spLocks noGrp="1"/>
          </p:cNvSpPr>
          <p:nvPr>
            <p:ph type="title"/>
          </p:nvPr>
        </p:nvSpPr>
        <p:spPr/>
        <p:txBody>
          <a:bodyPr/>
          <a:lstStyle/>
          <a:p>
            <a:r>
              <a:rPr lang="en-US"/>
              <a:t>Click to edit Master title style</a:t>
            </a:r>
            <a:endParaRPr lang="en-FM"/>
          </a:p>
        </p:txBody>
      </p:sp>
      <p:sp>
        <p:nvSpPr>
          <p:cNvPr id="3" name="Content Placeholder 2">
            <a:extLst>
              <a:ext uri="{FF2B5EF4-FFF2-40B4-BE49-F238E27FC236}">
                <a16:creationId xmlns:a16="http://schemas.microsoft.com/office/drawing/2014/main" id="{23827054-670E-79A5-2F81-EE4CA787DF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Content Placeholder 3">
            <a:extLst>
              <a:ext uri="{FF2B5EF4-FFF2-40B4-BE49-F238E27FC236}">
                <a16:creationId xmlns:a16="http://schemas.microsoft.com/office/drawing/2014/main" id="{D6E1F6DE-233E-44F2-E058-FFE1173CCE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5" name="Date Placeholder 4">
            <a:extLst>
              <a:ext uri="{FF2B5EF4-FFF2-40B4-BE49-F238E27FC236}">
                <a16:creationId xmlns:a16="http://schemas.microsoft.com/office/drawing/2014/main" id="{B5564478-AF11-DB27-D83E-98ABCC8B798B}"/>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B8084F48-2496-D538-9332-CD85DCA81028}"/>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9878CE99-DD90-8FA7-D484-97D122663F8B}"/>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67458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2F08-79A2-B411-B978-2C2DB0FED0A5}"/>
              </a:ext>
            </a:extLst>
          </p:cNvPr>
          <p:cNvSpPr>
            <a:spLocks noGrp="1"/>
          </p:cNvSpPr>
          <p:nvPr>
            <p:ph type="title"/>
          </p:nvPr>
        </p:nvSpPr>
        <p:spPr>
          <a:xfrm>
            <a:off x="839788" y="365125"/>
            <a:ext cx="10515600" cy="1325563"/>
          </a:xfrm>
        </p:spPr>
        <p:txBody>
          <a:bodyPr/>
          <a:lstStyle/>
          <a:p>
            <a:r>
              <a:rPr lang="en-US"/>
              <a:t>Click to edit Master title style</a:t>
            </a:r>
            <a:endParaRPr lang="en-FM"/>
          </a:p>
        </p:txBody>
      </p:sp>
      <p:sp>
        <p:nvSpPr>
          <p:cNvPr id="3" name="Text Placeholder 2">
            <a:extLst>
              <a:ext uri="{FF2B5EF4-FFF2-40B4-BE49-F238E27FC236}">
                <a16:creationId xmlns:a16="http://schemas.microsoft.com/office/drawing/2014/main" id="{64244FD1-E400-E4F3-DEE6-F1EADA595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D8485-E1DF-E9DB-40DC-2D7ECE55DB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5" name="Text Placeholder 4">
            <a:extLst>
              <a:ext uri="{FF2B5EF4-FFF2-40B4-BE49-F238E27FC236}">
                <a16:creationId xmlns:a16="http://schemas.microsoft.com/office/drawing/2014/main" id="{8CB2D0B5-3E1D-C1AD-729A-A3D24F1D9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4BB7A3-6393-51EC-7A42-BE923DB26C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7" name="Date Placeholder 6">
            <a:extLst>
              <a:ext uri="{FF2B5EF4-FFF2-40B4-BE49-F238E27FC236}">
                <a16:creationId xmlns:a16="http://schemas.microsoft.com/office/drawing/2014/main" id="{36BE9BD7-DAA1-BA0A-88EF-9102817E918F}"/>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8" name="Footer Placeholder 7">
            <a:extLst>
              <a:ext uri="{FF2B5EF4-FFF2-40B4-BE49-F238E27FC236}">
                <a16:creationId xmlns:a16="http://schemas.microsoft.com/office/drawing/2014/main" id="{42E2C260-8FAE-D859-D227-36D1DF64AE10}"/>
              </a:ext>
            </a:extLst>
          </p:cNvPr>
          <p:cNvSpPr>
            <a:spLocks noGrp="1"/>
          </p:cNvSpPr>
          <p:nvPr>
            <p:ph type="ftr" sz="quarter" idx="11"/>
          </p:nvPr>
        </p:nvSpPr>
        <p:spPr/>
        <p:txBody>
          <a:bodyPr/>
          <a:lstStyle/>
          <a:p>
            <a:endParaRPr lang="en-FM" dirty="0"/>
          </a:p>
        </p:txBody>
      </p:sp>
      <p:sp>
        <p:nvSpPr>
          <p:cNvPr id="9" name="Slide Number Placeholder 8">
            <a:extLst>
              <a:ext uri="{FF2B5EF4-FFF2-40B4-BE49-F238E27FC236}">
                <a16:creationId xmlns:a16="http://schemas.microsoft.com/office/drawing/2014/main" id="{F99906F9-3C3D-D803-CECC-2FB230117DE8}"/>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19459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7845-30C6-5FB1-53FD-97FE133DE7D0}"/>
              </a:ext>
            </a:extLst>
          </p:cNvPr>
          <p:cNvSpPr>
            <a:spLocks noGrp="1"/>
          </p:cNvSpPr>
          <p:nvPr>
            <p:ph type="title"/>
          </p:nvPr>
        </p:nvSpPr>
        <p:spPr/>
        <p:txBody>
          <a:bodyPr/>
          <a:lstStyle/>
          <a:p>
            <a:r>
              <a:rPr lang="en-US"/>
              <a:t>Click to edit Master title style</a:t>
            </a:r>
            <a:endParaRPr lang="en-FM"/>
          </a:p>
        </p:txBody>
      </p:sp>
      <p:sp>
        <p:nvSpPr>
          <p:cNvPr id="3" name="Date Placeholder 2">
            <a:extLst>
              <a:ext uri="{FF2B5EF4-FFF2-40B4-BE49-F238E27FC236}">
                <a16:creationId xmlns:a16="http://schemas.microsoft.com/office/drawing/2014/main" id="{DBDFA9D5-059D-3BDE-5996-91422CC150DE}"/>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4" name="Footer Placeholder 3">
            <a:extLst>
              <a:ext uri="{FF2B5EF4-FFF2-40B4-BE49-F238E27FC236}">
                <a16:creationId xmlns:a16="http://schemas.microsoft.com/office/drawing/2014/main" id="{CF51C613-196C-4C46-5B9D-2F2AB9B8F7EB}"/>
              </a:ext>
            </a:extLst>
          </p:cNvPr>
          <p:cNvSpPr>
            <a:spLocks noGrp="1"/>
          </p:cNvSpPr>
          <p:nvPr>
            <p:ph type="ftr" sz="quarter" idx="11"/>
          </p:nvPr>
        </p:nvSpPr>
        <p:spPr/>
        <p:txBody>
          <a:bodyPr/>
          <a:lstStyle/>
          <a:p>
            <a:endParaRPr lang="en-FM" dirty="0"/>
          </a:p>
        </p:txBody>
      </p:sp>
      <p:sp>
        <p:nvSpPr>
          <p:cNvPr id="5" name="Slide Number Placeholder 4">
            <a:extLst>
              <a:ext uri="{FF2B5EF4-FFF2-40B4-BE49-F238E27FC236}">
                <a16:creationId xmlns:a16="http://schemas.microsoft.com/office/drawing/2014/main" id="{93DA213C-5BDA-0671-D25C-4BEF39725E61}"/>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2272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BFA5AB-A90E-60D1-0590-6B0DC0A6CA39}"/>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3" name="Footer Placeholder 2">
            <a:extLst>
              <a:ext uri="{FF2B5EF4-FFF2-40B4-BE49-F238E27FC236}">
                <a16:creationId xmlns:a16="http://schemas.microsoft.com/office/drawing/2014/main" id="{A6D96D4E-C93B-7447-DB85-BF21AEE56D61}"/>
              </a:ext>
            </a:extLst>
          </p:cNvPr>
          <p:cNvSpPr>
            <a:spLocks noGrp="1"/>
          </p:cNvSpPr>
          <p:nvPr>
            <p:ph type="ftr" sz="quarter" idx="11"/>
          </p:nvPr>
        </p:nvSpPr>
        <p:spPr/>
        <p:txBody>
          <a:bodyPr/>
          <a:lstStyle/>
          <a:p>
            <a:endParaRPr lang="en-FM" dirty="0"/>
          </a:p>
        </p:txBody>
      </p:sp>
      <p:sp>
        <p:nvSpPr>
          <p:cNvPr id="4" name="Slide Number Placeholder 3">
            <a:extLst>
              <a:ext uri="{FF2B5EF4-FFF2-40B4-BE49-F238E27FC236}">
                <a16:creationId xmlns:a16="http://schemas.microsoft.com/office/drawing/2014/main" id="{85AFBF8B-F061-F0B6-1DCB-61DEA07F5FC0}"/>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420352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BFF9-ED6E-348B-1A43-FE8E39107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M"/>
          </a:p>
        </p:txBody>
      </p:sp>
      <p:sp>
        <p:nvSpPr>
          <p:cNvPr id="3" name="Content Placeholder 2">
            <a:extLst>
              <a:ext uri="{FF2B5EF4-FFF2-40B4-BE49-F238E27FC236}">
                <a16:creationId xmlns:a16="http://schemas.microsoft.com/office/drawing/2014/main" id="{6DD36B92-4F69-CFBA-958E-80B2C8B59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Text Placeholder 3">
            <a:extLst>
              <a:ext uri="{FF2B5EF4-FFF2-40B4-BE49-F238E27FC236}">
                <a16:creationId xmlns:a16="http://schemas.microsoft.com/office/drawing/2014/main" id="{BC7F126D-E3B6-3C65-8810-A4A538DE7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1A5DF-7724-1B64-5AF7-EDD20A6DBAED}"/>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A2D415CB-79C6-8C16-8440-D13379ED5B0C}"/>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E0840B99-FFE2-A866-6F55-CEF588787E99}"/>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24321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18A5-4CFE-8745-4B88-2F0DEEFBD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M"/>
          </a:p>
        </p:txBody>
      </p:sp>
      <p:sp>
        <p:nvSpPr>
          <p:cNvPr id="3" name="Picture Placeholder 2">
            <a:extLst>
              <a:ext uri="{FF2B5EF4-FFF2-40B4-BE49-F238E27FC236}">
                <a16:creationId xmlns:a16="http://schemas.microsoft.com/office/drawing/2014/main" id="{EF36CF08-1CCF-C7B6-C68B-FFB3B25D7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M" dirty="0"/>
          </a:p>
        </p:txBody>
      </p:sp>
      <p:sp>
        <p:nvSpPr>
          <p:cNvPr id="4" name="Text Placeholder 3">
            <a:extLst>
              <a:ext uri="{FF2B5EF4-FFF2-40B4-BE49-F238E27FC236}">
                <a16:creationId xmlns:a16="http://schemas.microsoft.com/office/drawing/2014/main" id="{E44C5C16-4A9E-F1F7-06B3-544A15BD5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DA499-674E-A165-F885-D16CC40EDA62}"/>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90092CB0-E441-0884-1EDB-C5692CF6C10F}"/>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8F212AE2-42C2-2E5B-888E-3E97C062171B}"/>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56135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81D3E-8A8A-8AB7-AA05-48303DC0C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M"/>
          </a:p>
        </p:txBody>
      </p:sp>
      <p:sp>
        <p:nvSpPr>
          <p:cNvPr id="3" name="Text Placeholder 2">
            <a:extLst>
              <a:ext uri="{FF2B5EF4-FFF2-40B4-BE49-F238E27FC236}">
                <a16:creationId xmlns:a16="http://schemas.microsoft.com/office/drawing/2014/main" id="{171DD8E4-515A-65B9-7AAD-F14DD7C12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F432AABF-A1D9-A023-144B-94FE0C9B5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5B04F1B0-CC41-D4F9-463E-7E152B721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M" dirty="0"/>
          </a:p>
        </p:txBody>
      </p:sp>
      <p:sp>
        <p:nvSpPr>
          <p:cNvPr id="6" name="Slide Number Placeholder 5">
            <a:extLst>
              <a:ext uri="{FF2B5EF4-FFF2-40B4-BE49-F238E27FC236}">
                <a16:creationId xmlns:a16="http://schemas.microsoft.com/office/drawing/2014/main" id="{F685E551-8F71-4C3E-FADA-FBAB903AF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D5C0D-D7C4-4F57-8078-055CE04983B7}" type="slidenum">
              <a:rPr lang="en-FM" smtClean="0"/>
              <a:t>‹#›</a:t>
            </a:fld>
            <a:endParaRPr lang="en-FM" dirty="0"/>
          </a:p>
        </p:txBody>
      </p:sp>
    </p:spTree>
    <p:extLst>
      <p:ext uri="{BB962C8B-B14F-4D97-AF65-F5344CB8AC3E}">
        <p14:creationId xmlns:p14="http://schemas.microsoft.com/office/powerpoint/2010/main" val="2388201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jp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8.png"/><Relationship Id="rId7" Type="http://schemas.openxmlformats.org/officeDocument/2006/relationships/image" Target="../media/image22.jp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ECA3-3B56-E8E4-1B6C-CC0AB76831D8}"/>
              </a:ext>
            </a:extLst>
          </p:cNvPr>
          <p:cNvSpPr>
            <a:spLocks noGrp="1"/>
          </p:cNvSpPr>
          <p:nvPr>
            <p:ph type="title"/>
          </p:nvPr>
        </p:nvSpPr>
        <p:spPr>
          <a:xfrm>
            <a:off x="1284050" y="365125"/>
            <a:ext cx="10069749" cy="1325563"/>
          </a:xfrm>
          <a:effectLst>
            <a:outerShdw blurRad="50800" dist="38100" dir="16200000" rotWithShape="0">
              <a:schemeClr val="bg1"/>
            </a:outerShdw>
          </a:effectLst>
        </p:spPr>
        <p:txBody>
          <a:bodyPr>
            <a:normAutofit/>
          </a:bodyPr>
          <a:lstStyle/>
          <a:p>
            <a:pPr algn="ctr"/>
            <a:r>
              <a:rPr lang="en-US" sz="3600" u="sng" dirty="0">
                <a:latin typeface="Arial Black" panose="020B0A04020102020204" pitchFamily="34" charset="0"/>
              </a:rPr>
              <a:t>3</a:t>
            </a:r>
            <a:r>
              <a:rPr lang="en-US" sz="3600" u="sng" baseline="30000" dirty="0">
                <a:latin typeface="Arial Black" panose="020B0A04020102020204" pitchFamily="34" charset="0"/>
              </a:rPr>
              <a:t>rd</a:t>
            </a:r>
            <a:r>
              <a:rPr lang="en-US" sz="3600" u="sng" dirty="0">
                <a:latin typeface="Arial Black" panose="020B0A04020102020204" pitchFamily="34" charset="0"/>
              </a:rPr>
              <a:t> Joint Environment and Risk Management Platform</a:t>
            </a:r>
            <a:endParaRPr lang="en-FM" sz="3600" u="sng"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C9F6AB6D-13B1-9A33-9E23-DB3CAB6D7A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94929" y="5251884"/>
            <a:ext cx="2259062" cy="1194832"/>
          </a:xfrm>
        </p:spPr>
      </p:pic>
      <p:pic>
        <p:nvPicPr>
          <p:cNvPr id="7" name="Picture 6">
            <a:extLst>
              <a:ext uri="{FF2B5EF4-FFF2-40B4-BE49-F238E27FC236}">
                <a16:creationId xmlns:a16="http://schemas.microsoft.com/office/drawing/2014/main" id="{5F0DE3C8-C1DE-9B5D-800B-618BCB94B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37" y="5254533"/>
            <a:ext cx="2260732" cy="1194832"/>
          </a:xfrm>
          <a:prstGeom prst="rect">
            <a:avLst/>
          </a:prstGeom>
        </p:spPr>
      </p:pic>
      <p:pic>
        <p:nvPicPr>
          <p:cNvPr id="9" name="Picture 8">
            <a:extLst>
              <a:ext uri="{FF2B5EF4-FFF2-40B4-BE49-F238E27FC236}">
                <a16:creationId xmlns:a16="http://schemas.microsoft.com/office/drawing/2014/main" id="{9EF7EDBC-B625-64E3-F9B8-AC6C54AE8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9567" y="5254067"/>
            <a:ext cx="2385298" cy="1192649"/>
          </a:xfrm>
          <a:prstGeom prst="rect">
            <a:avLst/>
          </a:prstGeom>
        </p:spPr>
      </p:pic>
      <p:pic>
        <p:nvPicPr>
          <p:cNvPr id="11" name="Picture 10">
            <a:extLst>
              <a:ext uri="{FF2B5EF4-FFF2-40B4-BE49-F238E27FC236}">
                <a16:creationId xmlns:a16="http://schemas.microsoft.com/office/drawing/2014/main" id="{6E3C3F5E-949A-359A-34A0-36149943D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345" y="5257183"/>
            <a:ext cx="2260731" cy="1189533"/>
          </a:xfrm>
          <a:prstGeom prst="rect">
            <a:avLst/>
          </a:prstGeom>
        </p:spPr>
      </p:pic>
      <p:sp>
        <p:nvSpPr>
          <p:cNvPr id="3" name="TextBox 2">
            <a:extLst>
              <a:ext uri="{FF2B5EF4-FFF2-40B4-BE49-F238E27FC236}">
                <a16:creationId xmlns:a16="http://schemas.microsoft.com/office/drawing/2014/main" id="{4E133D77-E3CF-BB5A-383A-16C9053117C7}"/>
              </a:ext>
            </a:extLst>
          </p:cNvPr>
          <p:cNvSpPr txBox="1"/>
          <p:nvPr/>
        </p:nvSpPr>
        <p:spPr>
          <a:xfrm>
            <a:off x="2331341" y="1732789"/>
            <a:ext cx="7771592" cy="553998"/>
          </a:xfrm>
          <a:prstGeom prst="rect">
            <a:avLst/>
          </a:prstGeom>
          <a:noFill/>
          <a:effectLst>
            <a:outerShdw blurRad="50800" dist="50800" dir="5400000" algn="ctr" rotWithShape="0">
              <a:schemeClr val="bg1">
                <a:alpha val="68000"/>
              </a:schemeClr>
            </a:outerShdw>
          </a:effectLst>
        </p:spPr>
        <p:txBody>
          <a:bodyPr wrap="square" rtlCol="0">
            <a:spAutoFit/>
          </a:bodyPr>
          <a:lstStyle/>
          <a:p>
            <a:r>
              <a:rPr lang="en-US" sz="3000" b="1" i="1" dirty="0"/>
              <a:t>“Enhancing Synergies for a Resilient Tomorrow”</a:t>
            </a:r>
            <a:endParaRPr lang="en-FM" sz="3000" b="1" i="1" dirty="0"/>
          </a:p>
        </p:txBody>
      </p:sp>
      <p:sp>
        <p:nvSpPr>
          <p:cNvPr id="4" name="TextBox 3">
            <a:extLst>
              <a:ext uri="{FF2B5EF4-FFF2-40B4-BE49-F238E27FC236}">
                <a16:creationId xmlns:a16="http://schemas.microsoft.com/office/drawing/2014/main" id="{5397E90A-AAEE-6FCF-321C-A72D945B0264}"/>
              </a:ext>
            </a:extLst>
          </p:cNvPr>
          <p:cNvSpPr txBox="1"/>
          <p:nvPr/>
        </p:nvSpPr>
        <p:spPr>
          <a:xfrm>
            <a:off x="3754874" y="3859322"/>
            <a:ext cx="4674140" cy="523220"/>
          </a:xfrm>
          <a:prstGeom prst="rect">
            <a:avLst/>
          </a:prstGeom>
          <a:noFill/>
        </p:spPr>
        <p:txBody>
          <a:bodyPr wrap="square" rtlCol="0">
            <a:spAutoFit/>
          </a:bodyPr>
          <a:lstStyle/>
          <a:p>
            <a:pPr algn="ctr"/>
            <a:r>
              <a:rPr lang="en-US" sz="2800" b="1" dirty="0"/>
              <a:t>August 30-September 1, 2023</a:t>
            </a:r>
            <a:endParaRPr lang="en-FM" sz="2800" b="1" dirty="0"/>
          </a:p>
        </p:txBody>
      </p:sp>
      <p:sp>
        <p:nvSpPr>
          <p:cNvPr id="8" name="TextBox 7">
            <a:extLst>
              <a:ext uri="{FF2B5EF4-FFF2-40B4-BE49-F238E27FC236}">
                <a16:creationId xmlns:a16="http://schemas.microsoft.com/office/drawing/2014/main" id="{73BE2410-CFCE-DE5E-28A8-B1F6A40A1368}"/>
              </a:ext>
            </a:extLst>
          </p:cNvPr>
          <p:cNvSpPr txBox="1"/>
          <p:nvPr/>
        </p:nvSpPr>
        <p:spPr>
          <a:xfrm>
            <a:off x="3754874" y="4307443"/>
            <a:ext cx="4674140" cy="523220"/>
          </a:xfrm>
          <a:prstGeom prst="rect">
            <a:avLst/>
          </a:prstGeom>
          <a:noFill/>
        </p:spPr>
        <p:txBody>
          <a:bodyPr wrap="square" rtlCol="0">
            <a:spAutoFit/>
          </a:bodyPr>
          <a:lstStyle/>
          <a:p>
            <a:pPr algn="ctr"/>
            <a:r>
              <a:rPr lang="en-US" sz="2800" b="1" dirty="0"/>
              <a:t>Weno, Chuuk</a:t>
            </a:r>
            <a:endParaRPr lang="en-FM" sz="2800" b="1" dirty="0"/>
          </a:p>
        </p:txBody>
      </p:sp>
      <p:pic>
        <p:nvPicPr>
          <p:cNvPr id="12" name="Picture 11">
            <a:extLst>
              <a:ext uri="{FF2B5EF4-FFF2-40B4-BE49-F238E27FC236}">
                <a16:creationId xmlns:a16="http://schemas.microsoft.com/office/drawing/2014/main" id="{C173391E-B969-BE7D-BA39-9636FFD3BF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79" y="342138"/>
            <a:ext cx="1838144" cy="1830321"/>
          </a:xfrm>
          <a:prstGeom prst="rect">
            <a:avLst/>
          </a:prstGeom>
        </p:spPr>
      </p:pic>
      <p:sp>
        <p:nvSpPr>
          <p:cNvPr id="13" name="TextBox 12">
            <a:extLst>
              <a:ext uri="{FF2B5EF4-FFF2-40B4-BE49-F238E27FC236}">
                <a16:creationId xmlns:a16="http://schemas.microsoft.com/office/drawing/2014/main" id="{1D1BC2A8-9B05-3573-5078-F729C0F45BE8}"/>
              </a:ext>
            </a:extLst>
          </p:cNvPr>
          <p:cNvSpPr txBox="1"/>
          <p:nvPr/>
        </p:nvSpPr>
        <p:spPr>
          <a:xfrm>
            <a:off x="3754874" y="2622764"/>
            <a:ext cx="4674140" cy="523220"/>
          </a:xfrm>
          <a:prstGeom prst="rect">
            <a:avLst/>
          </a:prstGeom>
          <a:noFill/>
        </p:spPr>
        <p:txBody>
          <a:bodyPr wrap="square" rtlCol="0">
            <a:spAutoFit/>
          </a:bodyPr>
          <a:lstStyle/>
          <a:p>
            <a:pPr algn="ctr"/>
            <a:r>
              <a:rPr lang="en-US" sz="2800" b="1" dirty="0">
                <a:solidFill>
                  <a:schemeClr val="accent1">
                    <a:lumMod val="75000"/>
                  </a:schemeClr>
                </a:solidFill>
              </a:rPr>
              <a:t>Micronesia Conservation Trust</a:t>
            </a:r>
            <a:endParaRPr lang="en-FM" sz="2800" b="1" dirty="0">
              <a:solidFill>
                <a:schemeClr val="accent1">
                  <a:lumMod val="75000"/>
                </a:schemeClr>
              </a:solidFill>
            </a:endParaRPr>
          </a:p>
        </p:txBody>
      </p:sp>
      <p:sp>
        <p:nvSpPr>
          <p:cNvPr id="14" name="TextBox 13">
            <a:extLst>
              <a:ext uri="{FF2B5EF4-FFF2-40B4-BE49-F238E27FC236}">
                <a16:creationId xmlns:a16="http://schemas.microsoft.com/office/drawing/2014/main" id="{A600D996-6B2A-AD38-2148-665B58E713F0}"/>
              </a:ext>
            </a:extLst>
          </p:cNvPr>
          <p:cNvSpPr txBox="1"/>
          <p:nvPr/>
        </p:nvSpPr>
        <p:spPr>
          <a:xfrm>
            <a:off x="3754874" y="3070885"/>
            <a:ext cx="4674140" cy="523220"/>
          </a:xfrm>
          <a:prstGeom prst="rect">
            <a:avLst/>
          </a:prstGeom>
          <a:noFill/>
        </p:spPr>
        <p:txBody>
          <a:bodyPr wrap="square" rtlCol="0">
            <a:spAutoFit/>
          </a:bodyPr>
          <a:lstStyle/>
          <a:p>
            <a:pPr algn="ctr"/>
            <a:r>
              <a:rPr lang="en-US" sz="2800" b="1" dirty="0">
                <a:solidFill>
                  <a:schemeClr val="accent1">
                    <a:lumMod val="75000"/>
                  </a:schemeClr>
                </a:solidFill>
              </a:rPr>
              <a:t>Winfred Mudong</a:t>
            </a:r>
            <a:endParaRPr lang="en-FM" sz="2800" b="1" dirty="0">
              <a:solidFill>
                <a:schemeClr val="accent1">
                  <a:lumMod val="75000"/>
                </a:schemeClr>
              </a:solidFill>
            </a:endParaRPr>
          </a:p>
        </p:txBody>
      </p:sp>
    </p:spTree>
    <p:extLst>
      <p:ext uri="{BB962C8B-B14F-4D97-AF65-F5344CB8AC3E}">
        <p14:creationId xmlns:p14="http://schemas.microsoft.com/office/powerpoint/2010/main" val="260712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6B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67539" y="1014141"/>
            <a:ext cx="11998770" cy="5432973"/>
          </a:xfrm>
        </p:spPr>
        <p:txBody>
          <a:bodyPr>
            <a:normAutofit/>
          </a:bodyPr>
          <a:lstStyle/>
          <a:p>
            <a:r>
              <a:rPr lang="en-US" dirty="0"/>
              <a:t>Recommendations</a:t>
            </a:r>
          </a:p>
          <a:p>
            <a:pPr marL="0" indent="0">
              <a:buNone/>
            </a:pPr>
            <a:endParaRPr lang="en-US" dirty="0"/>
          </a:p>
          <a:p>
            <a:pPr lvl="1"/>
            <a:r>
              <a:rPr lang="en-US" dirty="0"/>
              <a:t>Enroll all scholars in the MIC</a:t>
            </a:r>
          </a:p>
          <a:p>
            <a:pPr lvl="1"/>
            <a:endParaRPr lang="en-US" dirty="0"/>
          </a:p>
          <a:p>
            <a:pPr lvl="1"/>
            <a:r>
              <a:rPr lang="en-US" dirty="0"/>
              <a:t>Mentors to be active in the scholar's program and career path</a:t>
            </a:r>
          </a:p>
          <a:p>
            <a:pPr lvl="1"/>
            <a:endParaRPr lang="en-US" dirty="0"/>
          </a:p>
          <a:p>
            <a:pPr lvl="1"/>
            <a:r>
              <a:rPr lang="en-US" dirty="0"/>
              <a:t>Continue to highlight our scholars and their contributions</a:t>
            </a:r>
          </a:p>
          <a:p>
            <a:pPr marL="457200" lvl="1" indent="0">
              <a:buNone/>
            </a:pPr>
            <a:endParaRPr lang="en-US" dirty="0"/>
          </a:p>
        </p:txBody>
      </p:sp>
      <p:pic>
        <p:nvPicPr>
          <p:cNvPr id="5" name="Picture 4">
            <a:extLst>
              <a:ext uri="{FF2B5EF4-FFF2-40B4-BE49-F238E27FC236}">
                <a16:creationId xmlns:a16="http://schemas.microsoft.com/office/drawing/2014/main" id="{214044A7-6E6E-9705-A39A-1FF5181A7F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534F419-0DC2-84B0-30FB-EE24F1DE94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9A89EC23-04AF-F6C2-B067-7F375F59D6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8C407284-233B-7EAB-7AC3-F4DB870FE9C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D1A8CD43-DC46-A708-9682-D8E5BD3661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57FC7EBD-50CD-EEDA-3255-D922B970A9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CC30CB6F-B687-7D97-3F8C-B5CD68AFDD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700A798-CD46-3806-C17F-8418DA6E17C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89D684B6-9D5E-3D11-CC40-30FD5BCBAD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5B4407A8-4799-5030-204C-C350FAB1E91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94452DC5-CE9F-B86B-1A88-4E97F81325B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E2F48AFA-4795-84B4-69E5-69185BEE274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B094E2A9-DC33-8B7B-0D3E-74E1B35BFD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9DFF5D5A-0F16-69F8-716B-A51CC8B75B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B17E0936-BFF3-6C9C-7287-FE4E7553B0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16188FF0-7574-3277-5166-76C9D0D3D75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2D38AD9E-FD66-151B-B512-8A93EA72FD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2BF121DE-E19F-3481-5069-DAECB34A80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80150ABD-F8D8-32A2-A1FB-83B734292A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2C1413D6-6F00-3CA8-BA95-303080482E3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6B5A16FA-7E5D-1A2C-642B-9C8D8FAE53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4AC8DD35-2F0B-20DD-CE22-86E783F839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8FEFCC40-9245-BE3A-2D4D-ADF3B952FAD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2A67558B-D0AF-BB8A-8875-AD0551F1EAE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81875355-A16C-7918-EDF2-596EC14863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1EF7C44E-105E-7F96-183B-7CD551EEDD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5F2F84DC-45AB-2542-8688-E2D51255E75C}"/>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1C743C2E-ED10-39BF-4DE3-36FD91DD56C8}"/>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Tree>
    <p:extLst>
      <p:ext uri="{BB962C8B-B14F-4D97-AF65-F5344CB8AC3E}">
        <p14:creationId xmlns:p14="http://schemas.microsoft.com/office/powerpoint/2010/main" val="405251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4044A7-6E6E-9705-A39A-1FF5181A7F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534F419-0DC2-84B0-30FB-EE24F1DE94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9A89EC23-04AF-F6C2-B067-7F375F59D68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8C407284-233B-7EAB-7AC3-F4DB870FE9C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D1A8CD43-DC46-A708-9682-D8E5BD3661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57FC7EBD-50CD-EEDA-3255-D922B970A98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CC30CB6F-B687-7D97-3F8C-B5CD68AFDDF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700A798-CD46-3806-C17F-8418DA6E17C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89D684B6-9D5E-3D11-CC40-30FD5BCBAD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5B4407A8-4799-5030-204C-C350FAB1E91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94452DC5-CE9F-B86B-1A88-4E97F81325B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E2F48AFA-4795-84B4-69E5-69185BEE274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B094E2A9-DC33-8B7B-0D3E-74E1B35BFD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9DFF5D5A-0F16-69F8-716B-A51CC8B75B7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B17E0936-BFF3-6C9C-7287-FE4E7553B00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16188FF0-7574-3277-5166-76C9D0D3D75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2D38AD9E-FD66-151B-B512-8A93EA72FD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2BF121DE-E19F-3481-5069-DAECB34A80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80150ABD-F8D8-32A2-A1FB-83B734292A7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2C1413D6-6F00-3CA8-BA95-303080482E3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6B5A16FA-7E5D-1A2C-642B-9C8D8FAE53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4AC8DD35-2F0B-20DD-CE22-86E783F8391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8FEFCC40-9245-BE3A-2D4D-ADF3B952FAD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2A67558B-D0AF-BB8A-8875-AD0551F1EAE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81875355-A16C-7918-EDF2-596EC14863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1EF7C44E-105E-7F96-183B-7CD551EEDD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5F2F84DC-45AB-2542-8688-E2D51255E75C}"/>
              </a:ext>
            </a:extLst>
          </p:cNvPr>
          <p:cNvPicPr>
            <a:picLocks noChangeAspect="1"/>
          </p:cNvPicPr>
          <p:nvPr/>
        </p:nvPicPr>
        <p:blipFill rotWithShape="1">
          <a:blip r:embed="rId7">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1C743C2E-ED10-39BF-4DE3-36FD91DD56C8}"/>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x-none" sz="2800" b="1" i="1" dirty="0"/>
          </a:p>
        </p:txBody>
      </p:sp>
      <p:sp>
        <p:nvSpPr>
          <p:cNvPr id="33" name="TextBox 32">
            <a:extLst>
              <a:ext uri="{FF2B5EF4-FFF2-40B4-BE49-F238E27FC236}">
                <a16:creationId xmlns:a16="http://schemas.microsoft.com/office/drawing/2014/main" id="{D0902558-F1E4-C6E5-81B6-734B87708ACB}"/>
              </a:ext>
            </a:extLst>
          </p:cNvPr>
          <p:cNvSpPr txBox="1"/>
          <p:nvPr/>
        </p:nvSpPr>
        <p:spPr>
          <a:xfrm>
            <a:off x="2760596" y="2535674"/>
            <a:ext cx="6160770" cy="1015663"/>
          </a:xfrm>
          <a:prstGeom prst="rect">
            <a:avLst/>
          </a:prstGeom>
          <a:noFill/>
        </p:spPr>
        <p:txBody>
          <a:bodyPr wrap="square">
            <a:spAutoFit/>
          </a:bodyPr>
          <a:lstStyle/>
          <a:p>
            <a:pPr algn="ctr"/>
            <a:r>
              <a:rPr lang="en-US" sz="6000" dirty="0"/>
              <a:t>Thank you!</a:t>
            </a:r>
            <a:r>
              <a:rPr lang="en-US" dirty="0"/>
              <a:t> </a:t>
            </a:r>
          </a:p>
        </p:txBody>
      </p:sp>
    </p:spTree>
    <p:extLst>
      <p:ext uri="{BB962C8B-B14F-4D97-AF65-F5344CB8AC3E}">
        <p14:creationId xmlns:p14="http://schemas.microsoft.com/office/powerpoint/2010/main" val="235451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E5AFBD6-73CD-E977-9FAB-079203371010}"/>
              </a:ext>
            </a:extLst>
          </p:cNvPr>
          <p:cNvPicPr>
            <a:picLocks noChangeAspect="1"/>
          </p:cNvPicPr>
          <p:nvPr/>
        </p:nvPicPr>
        <p:blipFill rotWithShape="1">
          <a:blip r:embed="rId3">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2" name="TextBox 1">
            <a:extLst>
              <a:ext uri="{FF2B5EF4-FFF2-40B4-BE49-F238E27FC236}">
                <a16:creationId xmlns:a16="http://schemas.microsoft.com/office/drawing/2014/main" id="{845AB913-AE19-45DC-4552-2A64A4ADDE6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2" y="1215728"/>
            <a:ext cx="10439433" cy="5320403"/>
          </a:xfrm>
          <a:solidFill>
            <a:schemeClr val="bg1"/>
          </a:solidFill>
        </p:spPr>
        <p:txBody>
          <a:bodyPr>
            <a:normAutofit/>
          </a:bodyPr>
          <a:lstStyle/>
          <a:p>
            <a:r>
              <a:rPr lang="en-US" dirty="0"/>
              <a:t>Progress since 2018</a:t>
            </a:r>
          </a:p>
          <a:p>
            <a:pPr marL="457200" lvl="1" indent="0">
              <a:buNone/>
            </a:pPr>
            <a:endParaRPr lang="en-US" dirty="0"/>
          </a:p>
          <a:p>
            <a:pPr marL="457200" lvl="1" indent="0">
              <a:buNone/>
            </a:pPr>
            <a:endParaRPr lang="en-FM" dirty="0"/>
          </a:p>
        </p:txBody>
      </p:sp>
      <p:pic>
        <p:nvPicPr>
          <p:cNvPr id="10" name="Picture 9">
            <a:extLst>
              <a:ext uri="{FF2B5EF4-FFF2-40B4-BE49-F238E27FC236}">
                <a16:creationId xmlns:a16="http://schemas.microsoft.com/office/drawing/2014/main" id="{9CB15E35-A89E-4FF5-2115-306C9A683C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11" name="Picture 10">
            <a:extLst>
              <a:ext uri="{FF2B5EF4-FFF2-40B4-BE49-F238E27FC236}">
                <a16:creationId xmlns:a16="http://schemas.microsoft.com/office/drawing/2014/main" id="{11F59AFB-ACF3-6428-BF37-95DD6FAA7F1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12" name="Picture 11">
            <a:extLst>
              <a:ext uri="{FF2B5EF4-FFF2-40B4-BE49-F238E27FC236}">
                <a16:creationId xmlns:a16="http://schemas.microsoft.com/office/drawing/2014/main" id="{8BB0D16D-7865-CB03-41C6-B9C4F5FFE28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13" name="Picture 12">
            <a:extLst>
              <a:ext uri="{FF2B5EF4-FFF2-40B4-BE49-F238E27FC236}">
                <a16:creationId xmlns:a16="http://schemas.microsoft.com/office/drawing/2014/main" id="{725E20EE-768D-9578-9D0C-E9696D749AF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14" name="Picture 13">
            <a:extLst>
              <a:ext uri="{FF2B5EF4-FFF2-40B4-BE49-F238E27FC236}">
                <a16:creationId xmlns:a16="http://schemas.microsoft.com/office/drawing/2014/main" id="{B087EA27-BE57-9AAC-2F68-607E760D3C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5" name="Picture 14">
            <a:extLst>
              <a:ext uri="{FF2B5EF4-FFF2-40B4-BE49-F238E27FC236}">
                <a16:creationId xmlns:a16="http://schemas.microsoft.com/office/drawing/2014/main" id="{C195B1CD-DBCA-31FB-6E03-70F4E0347B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6" name="Picture 15">
            <a:extLst>
              <a:ext uri="{FF2B5EF4-FFF2-40B4-BE49-F238E27FC236}">
                <a16:creationId xmlns:a16="http://schemas.microsoft.com/office/drawing/2014/main" id="{513A08AF-D8E3-D3E3-0238-C792BED9F9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7" name="Picture 16">
            <a:extLst>
              <a:ext uri="{FF2B5EF4-FFF2-40B4-BE49-F238E27FC236}">
                <a16:creationId xmlns:a16="http://schemas.microsoft.com/office/drawing/2014/main" id="{B519BEBB-8DFF-737D-255E-19E80EA14A7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8" name="Picture 17">
            <a:extLst>
              <a:ext uri="{FF2B5EF4-FFF2-40B4-BE49-F238E27FC236}">
                <a16:creationId xmlns:a16="http://schemas.microsoft.com/office/drawing/2014/main" id="{910BD4AE-F18C-C122-8355-703776FC2B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9" name="Picture 18">
            <a:extLst>
              <a:ext uri="{FF2B5EF4-FFF2-40B4-BE49-F238E27FC236}">
                <a16:creationId xmlns:a16="http://schemas.microsoft.com/office/drawing/2014/main" id="{D10B7FCC-06A1-3A77-F438-199AD361C22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20" name="Picture 19">
            <a:extLst>
              <a:ext uri="{FF2B5EF4-FFF2-40B4-BE49-F238E27FC236}">
                <a16:creationId xmlns:a16="http://schemas.microsoft.com/office/drawing/2014/main" id="{1C6C499D-3EB1-F1A4-90FE-720B5A9FEE5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21" name="Picture 20">
            <a:extLst>
              <a:ext uri="{FF2B5EF4-FFF2-40B4-BE49-F238E27FC236}">
                <a16:creationId xmlns:a16="http://schemas.microsoft.com/office/drawing/2014/main" id="{23D16202-5AAB-3E38-6194-4B02473468D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22" name="Picture 21">
            <a:extLst>
              <a:ext uri="{FF2B5EF4-FFF2-40B4-BE49-F238E27FC236}">
                <a16:creationId xmlns:a16="http://schemas.microsoft.com/office/drawing/2014/main" id="{91C28BF1-BB4B-A9AD-B134-01FB6CB8DC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23" name="Picture 22">
            <a:extLst>
              <a:ext uri="{FF2B5EF4-FFF2-40B4-BE49-F238E27FC236}">
                <a16:creationId xmlns:a16="http://schemas.microsoft.com/office/drawing/2014/main" id="{B99294BB-BDE5-316F-061E-EABBF5C9BE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24" name="Picture 23">
            <a:extLst>
              <a:ext uri="{FF2B5EF4-FFF2-40B4-BE49-F238E27FC236}">
                <a16:creationId xmlns:a16="http://schemas.microsoft.com/office/drawing/2014/main" id="{F9AC36B5-9B68-4B51-E703-A4146E0FB29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5" name="Picture 24">
            <a:extLst>
              <a:ext uri="{FF2B5EF4-FFF2-40B4-BE49-F238E27FC236}">
                <a16:creationId xmlns:a16="http://schemas.microsoft.com/office/drawing/2014/main" id="{BD7346DA-0CEB-B667-B3BF-FF8712D5F92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6" name="Picture 25">
            <a:extLst>
              <a:ext uri="{FF2B5EF4-FFF2-40B4-BE49-F238E27FC236}">
                <a16:creationId xmlns:a16="http://schemas.microsoft.com/office/drawing/2014/main" id="{2F9D5296-A1EC-A0FF-4D84-C3A03DCF5D1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7" name="Picture 26">
            <a:extLst>
              <a:ext uri="{FF2B5EF4-FFF2-40B4-BE49-F238E27FC236}">
                <a16:creationId xmlns:a16="http://schemas.microsoft.com/office/drawing/2014/main" id="{13FDE4F4-B8C2-0BF2-7115-27B7D81603F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8" name="Picture 27">
            <a:extLst>
              <a:ext uri="{FF2B5EF4-FFF2-40B4-BE49-F238E27FC236}">
                <a16:creationId xmlns:a16="http://schemas.microsoft.com/office/drawing/2014/main" id="{9A26BC4B-3E4D-7D1B-7148-EB45C6384EF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9" name="Picture 28">
            <a:extLst>
              <a:ext uri="{FF2B5EF4-FFF2-40B4-BE49-F238E27FC236}">
                <a16:creationId xmlns:a16="http://schemas.microsoft.com/office/drawing/2014/main" id="{1CA30A7A-0222-5552-BC66-90AE21DB276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30" name="Picture 29">
            <a:extLst>
              <a:ext uri="{FF2B5EF4-FFF2-40B4-BE49-F238E27FC236}">
                <a16:creationId xmlns:a16="http://schemas.microsoft.com/office/drawing/2014/main" id="{6359937C-53F2-0459-15B4-E82DA8A075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31" name="Picture 30">
            <a:extLst>
              <a:ext uri="{FF2B5EF4-FFF2-40B4-BE49-F238E27FC236}">
                <a16:creationId xmlns:a16="http://schemas.microsoft.com/office/drawing/2014/main" id="{28B25B00-9D3E-8C44-B16E-4DF7968BBA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32" name="Picture 31">
            <a:extLst>
              <a:ext uri="{FF2B5EF4-FFF2-40B4-BE49-F238E27FC236}">
                <a16:creationId xmlns:a16="http://schemas.microsoft.com/office/drawing/2014/main" id="{AAB500DA-1ABE-C796-2127-A31A2AA6B1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33" name="Picture 32">
            <a:extLst>
              <a:ext uri="{FF2B5EF4-FFF2-40B4-BE49-F238E27FC236}">
                <a16:creationId xmlns:a16="http://schemas.microsoft.com/office/drawing/2014/main" id="{133BE191-D07C-82EC-464B-B9721559ACC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34" name="Picture 33">
            <a:extLst>
              <a:ext uri="{FF2B5EF4-FFF2-40B4-BE49-F238E27FC236}">
                <a16:creationId xmlns:a16="http://schemas.microsoft.com/office/drawing/2014/main" id="{6ABE1DCB-3481-E8C3-C42E-91E0B73982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5" name="Picture 34">
            <a:extLst>
              <a:ext uri="{FF2B5EF4-FFF2-40B4-BE49-F238E27FC236}">
                <a16:creationId xmlns:a16="http://schemas.microsoft.com/office/drawing/2014/main" id="{3E0A3A25-09C1-2E58-6B56-ADBDEB5FD4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 name="Picture 2">
            <a:extLst>
              <a:ext uri="{FF2B5EF4-FFF2-40B4-BE49-F238E27FC236}">
                <a16:creationId xmlns:a16="http://schemas.microsoft.com/office/drawing/2014/main" id="{FEBE4CDA-AE4F-8078-1072-2AF37591E8DD}"/>
              </a:ext>
            </a:extLst>
          </p:cNvPr>
          <p:cNvPicPr>
            <a:picLocks noChangeAspect="1"/>
          </p:cNvPicPr>
          <p:nvPr/>
        </p:nvPicPr>
        <p:blipFill>
          <a:blip r:embed="rId8"/>
          <a:stretch>
            <a:fillRect/>
          </a:stretch>
        </p:blipFill>
        <p:spPr>
          <a:xfrm>
            <a:off x="8629650" y="1303895"/>
            <a:ext cx="3401695" cy="5143220"/>
          </a:xfrm>
          <a:prstGeom prst="rect">
            <a:avLst/>
          </a:prstGeom>
        </p:spPr>
      </p:pic>
      <p:pic>
        <p:nvPicPr>
          <p:cNvPr id="5" name="Google Shape;88;p13">
            <a:extLst>
              <a:ext uri="{FF2B5EF4-FFF2-40B4-BE49-F238E27FC236}">
                <a16:creationId xmlns:a16="http://schemas.microsoft.com/office/drawing/2014/main" id="{4B359CDB-B110-4753-62F9-646229F590C2}"/>
              </a:ext>
            </a:extLst>
          </p:cNvPr>
          <p:cNvPicPr preferRelativeResize="0"/>
          <p:nvPr/>
        </p:nvPicPr>
        <p:blipFill rotWithShape="1">
          <a:blip r:embed="rId9">
            <a:alphaModFix/>
          </a:blip>
          <a:srcRect l="2237" t="4040" r="1710" b="3526"/>
          <a:stretch/>
        </p:blipFill>
        <p:spPr>
          <a:xfrm>
            <a:off x="412071" y="1706416"/>
            <a:ext cx="7664066" cy="4829716"/>
          </a:xfrm>
          <a:prstGeom prst="rect">
            <a:avLst/>
          </a:prstGeom>
          <a:noFill/>
          <a:ln>
            <a:noFill/>
          </a:ln>
        </p:spPr>
      </p:pic>
      <p:sp>
        <p:nvSpPr>
          <p:cNvPr id="6" name="Google Shape;90;p13">
            <a:extLst>
              <a:ext uri="{FF2B5EF4-FFF2-40B4-BE49-F238E27FC236}">
                <a16:creationId xmlns:a16="http://schemas.microsoft.com/office/drawing/2014/main" id="{C7F3BCBE-DC47-3557-5AA6-60C52C549D16}"/>
              </a:ext>
            </a:extLst>
          </p:cNvPr>
          <p:cNvSpPr txBox="1">
            <a:spLocks/>
          </p:cNvSpPr>
          <p:nvPr/>
        </p:nvSpPr>
        <p:spPr>
          <a:xfrm>
            <a:off x="2409017" y="651947"/>
            <a:ext cx="8041710" cy="2387600"/>
          </a:xfrm>
          <a:prstGeom prst="rect">
            <a:avLst/>
          </a:prstGeom>
          <a:noFill/>
          <a:ln>
            <a:noFill/>
          </a:ln>
        </p:spPr>
        <p:txBody>
          <a:bodyPr spcFirstLastPara="1" vert="horz" wrap="square" lIns="91425" tIns="45700" rIns="91425" bIns="45700" rtlCol="0" anchor="b" anchorCtr="0">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spcBef>
                <a:spcPts val="0"/>
              </a:spcBef>
              <a:buClr>
                <a:schemeClr val="dk1"/>
              </a:buClr>
              <a:buSzPct val="100000"/>
              <a:buFont typeface="Aharoni"/>
              <a:buNone/>
            </a:pPr>
            <a:r>
              <a:rPr lang="en-US" dirty="0">
                <a:latin typeface="Aharoni"/>
                <a:ea typeface="Aharoni"/>
                <a:cs typeface="Aharoni"/>
                <a:sym typeface="Aharoni"/>
              </a:rPr>
              <a:t>Bill Raynor </a:t>
            </a:r>
            <a:br>
              <a:rPr lang="en-US" dirty="0">
                <a:latin typeface="Aharoni"/>
                <a:ea typeface="Aharoni"/>
                <a:cs typeface="Aharoni"/>
                <a:sym typeface="Aharoni"/>
              </a:rPr>
            </a:br>
            <a:r>
              <a:rPr lang="en-US" dirty="0">
                <a:latin typeface="Aharoni"/>
                <a:ea typeface="Aharoni"/>
                <a:cs typeface="Aharoni"/>
                <a:sym typeface="Aharoni"/>
              </a:rPr>
              <a:t>Micronesia Challenge</a:t>
            </a:r>
            <a:br>
              <a:rPr lang="en-US" dirty="0">
                <a:latin typeface="Aharoni"/>
                <a:ea typeface="Aharoni"/>
                <a:cs typeface="Aharoni"/>
                <a:sym typeface="Aharoni"/>
              </a:rPr>
            </a:br>
            <a:r>
              <a:rPr lang="en-US" dirty="0">
                <a:latin typeface="Aharoni"/>
                <a:ea typeface="Aharoni"/>
                <a:cs typeface="Aharoni"/>
                <a:sym typeface="Aharoni"/>
              </a:rPr>
              <a:t>Scholarship Fund</a:t>
            </a:r>
          </a:p>
        </p:txBody>
      </p:sp>
    </p:spTree>
    <p:extLst>
      <p:ext uri="{BB962C8B-B14F-4D97-AF65-F5344CB8AC3E}">
        <p14:creationId xmlns:p14="http://schemas.microsoft.com/office/powerpoint/2010/main" val="135731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6B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2" y="941282"/>
            <a:ext cx="11627067" cy="812556"/>
          </a:xfrm>
        </p:spPr>
        <p:txBody>
          <a:bodyPr>
            <a:normAutofit/>
          </a:bodyPr>
          <a:lstStyle/>
          <a:p>
            <a:r>
              <a:rPr lang="en-US" dirty="0"/>
              <a:t>Ongoing and upcoming projects and activities</a:t>
            </a:r>
          </a:p>
          <a:p>
            <a:pPr marL="0" indent="0">
              <a:buNone/>
            </a:pPr>
            <a:endParaRPr lang="en-US" dirty="0"/>
          </a:p>
        </p:txBody>
      </p:sp>
      <p:pic>
        <p:nvPicPr>
          <p:cNvPr id="5" name="Picture 4">
            <a:extLst>
              <a:ext uri="{FF2B5EF4-FFF2-40B4-BE49-F238E27FC236}">
                <a16:creationId xmlns:a16="http://schemas.microsoft.com/office/drawing/2014/main" id="{30B1F62F-C3FC-52C7-C854-FC0B47CB1C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647152F-AE7A-3609-7D65-D3B0252B62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6CD037AA-8B2F-DBB1-FC2E-DB001BDE26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F1DDC019-B543-9111-ADD6-0BDF73FA50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BB806AA2-9680-ACB2-A27E-79671DA3AA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406D55FE-85B4-F426-6FA9-1165219F29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D25A24DE-73F1-EC1E-4D24-BBFC3BC06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9BD31263-F971-D76E-DBED-6F0DA99540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BF0F90A6-2977-981A-ACFB-A98A4687AC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8477B4C2-3F61-8E7F-E475-9E9C39C68A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638DD52C-904E-2A56-84D7-B0B289EB39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4D1BF320-10B3-29D5-6CC1-6442BB1E36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EB9C9FB2-C9A3-8D73-D8BA-A6FA882460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6BF1090F-484A-BA2D-4E66-5B14E469DB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09C0A341-6E1B-0205-0F3F-ADC79C3062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74359C2B-F4F9-1FFE-28CD-5A08B5B097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6026500C-28A6-31CA-EBDE-CCB85DCCC6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70136C8B-A69B-42F6-FB83-E087BAFDE1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9CE19C9E-14AF-375F-2099-E23AAC263C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B6663F97-A3BC-3E09-00A3-8CCFA9EF22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E724C7E1-4C4D-B81D-8FD4-0C041AE809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9D7298C5-B950-1B29-F9AB-20A653279C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086817C7-B0D9-12AE-5447-17937E542E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5E750A15-8048-5298-95A4-A9A11994E8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A6A22128-F3E4-B0A1-FB27-9FF65CDC81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09715531-C57B-93BA-F506-DBF503B6C5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A155BA01-9C5E-FF6F-2738-98FD7FC4C434}"/>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B9B62D55-BE26-B165-36C3-FF01D7045EEA}"/>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
        <p:nvSpPr>
          <p:cNvPr id="2" name="TextBox 1">
            <a:extLst>
              <a:ext uri="{FF2B5EF4-FFF2-40B4-BE49-F238E27FC236}">
                <a16:creationId xmlns:a16="http://schemas.microsoft.com/office/drawing/2014/main" id="{B823EB73-B88A-3EEF-0FAC-95676583D174}"/>
              </a:ext>
            </a:extLst>
          </p:cNvPr>
          <p:cNvSpPr txBox="1"/>
          <p:nvPr/>
        </p:nvSpPr>
        <p:spPr>
          <a:xfrm>
            <a:off x="494182" y="2395866"/>
            <a:ext cx="5414239" cy="1815882"/>
          </a:xfrm>
          <a:prstGeom prst="rect">
            <a:avLst/>
          </a:prstGeom>
          <a:noFill/>
        </p:spPr>
        <p:txBody>
          <a:bodyPr wrap="none" rtlCol="0">
            <a:spAutoFit/>
          </a:bodyPr>
          <a:lstStyle/>
          <a:p>
            <a:pPr marL="457200" indent="-457200">
              <a:buFont typeface="Arial" panose="020B0604020202020204" pitchFamily="34" charset="0"/>
              <a:buChar char="•"/>
            </a:pPr>
            <a:r>
              <a:rPr lang="en-US" sz="2800" dirty="0"/>
              <a:t>21 Scholars</a:t>
            </a:r>
          </a:p>
          <a:p>
            <a:pPr marL="914400" lvl="1" indent="-457200">
              <a:buFont typeface="Arial" panose="020B0604020202020204" pitchFamily="34" charset="0"/>
              <a:buChar char="•"/>
            </a:pPr>
            <a:r>
              <a:rPr lang="en-US" sz="2800" dirty="0"/>
              <a:t>13 Master’s Degrees</a:t>
            </a:r>
          </a:p>
          <a:p>
            <a:pPr marL="914400" lvl="1" indent="-457200">
              <a:buFont typeface="Arial" panose="020B0604020202020204" pitchFamily="34" charset="0"/>
              <a:buChar char="•"/>
            </a:pPr>
            <a:r>
              <a:rPr lang="en-US" sz="2800" dirty="0"/>
              <a:t>2 Doctorates</a:t>
            </a:r>
          </a:p>
          <a:p>
            <a:pPr marL="914400" lvl="1" indent="-457200">
              <a:buFont typeface="Arial" panose="020B0604020202020204" pitchFamily="34" charset="0"/>
              <a:buChar char="•"/>
            </a:pPr>
            <a:r>
              <a:rPr lang="en-US" sz="2800" dirty="0"/>
              <a:t>6 Currently enrolled in School</a:t>
            </a:r>
          </a:p>
        </p:txBody>
      </p:sp>
      <p:sp>
        <p:nvSpPr>
          <p:cNvPr id="3" name="TextBox 2">
            <a:extLst>
              <a:ext uri="{FF2B5EF4-FFF2-40B4-BE49-F238E27FC236}">
                <a16:creationId xmlns:a16="http://schemas.microsoft.com/office/drawing/2014/main" id="{AA8D44D3-4161-A244-6EEA-6BB4963D9E02}"/>
              </a:ext>
            </a:extLst>
          </p:cNvPr>
          <p:cNvSpPr txBox="1"/>
          <p:nvPr/>
        </p:nvSpPr>
        <p:spPr>
          <a:xfrm>
            <a:off x="7141007" y="2410153"/>
            <a:ext cx="4022383" cy="2677656"/>
          </a:xfrm>
          <a:prstGeom prst="rect">
            <a:avLst/>
          </a:prstGeom>
          <a:noFill/>
        </p:spPr>
        <p:txBody>
          <a:bodyPr wrap="none" rtlCol="0">
            <a:spAutoFit/>
          </a:bodyPr>
          <a:lstStyle/>
          <a:p>
            <a:pPr marL="457200" indent="-457200">
              <a:buFont typeface="Arial" panose="020B0604020202020204" pitchFamily="34" charset="0"/>
              <a:buChar char="•"/>
            </a:pPr>
            <a:r>
              <a:rPr lang="en-US" sz="2800" dirty="0"/>
              <a:t>Scholars by Jurisdiction</a:t>
            </a:r>
          </a:p>
          <a:p>
            <a:pPr marL="914400" lvl="1" indent="-457200">
              <a:buFont typeface="Arial" panose="020B0604020202020204" pitchFamily="34" charset="0"/>
              <a:buChar char="•"/>
            </a:pPr>
            <a:r>
              <a:rPr lang="en-US" sz="2800" dirty="0"/>
              <a:t>FSM – 11 Scholars</a:t>
            </a:r>
          </a:p>
          <a:p>
            <a:pPr marL="914400" lvl="1" indent="-457200">
              <a:buFont typeface="Arial" panose="020B0604020202020204" pitchFamily="34" charset="0"/>
              <a:buChar char="•"/>
            </a:pPr>
            <a:r>
              <a:rPr lang="en-US" sz="2800" dirty="0"/>
              <a:t>CNMI – 3 Scholars</a:t>
            </a:r>
          </a:p>
          <a:p>
            <a:pPr marL="914400" lvl="1" indent="-457200">
              <a:buFont typeface="Arial" panose="020B0604020202020204" pitchFamily="34" charset="0"/>
              <a:buChar char="•"/>
            </a:pPr>
            <a:r>
              <a:rPr lang="en-US" sz="2800" dirty="0"/>
              <a:t>Palau – 3 Scholars</a:t>
            </a:r>
          </a:p>
          <a:p>
            <a:pPr marL="914400" lvl="1" indent="-457200">
              <a:buFont typeface="Arial" panose="020B0604020202020204" pitchFamily="34" charset="0"/>
              <a:buChar char="•"/>
            </a:pPr>
            <a:r>
              <a:rPr lang="en-US" sz="2800" dirty="0"/>
              <a:t>RMI – 3 Scholars</a:t>
            </a:r>
          </a:p>
          <a:p>
            <a:pPr marL="914400" lvl="1" indent="-457200">
              <a:buFont typeface="Arial" panose="020B0604020202020204" pitchFamily="34" charset="0"/>
              <a:buChar char="•"/>
            </a:pPr>
            <a:r>
              <a:rPr lang="en-US" sz="2800" dirty="0"/>
              <a:t>Guam – 1 Scholar</a:t>
            </a:r>
          </a:p>
        </p:txBody>
      </p:sp>
    </p:spTree>
    <p:extLst>
      <p:ext uri="{BB962C8B-B14F-4D97-AF65-F5344CB8AC3E}">
        <p14:creationId xmlns:p14="http://schemas.microsoft.com/office/powerpoint/2010/main" val="85330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6B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1F62F-C3FC-52C7-C854-FC0B47CB1C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647152F-AE7A-3609-7D65-D3B0252B62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6CD037AA-8B2F-DBB1-FC2E-DB001BDE26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F1DDC019-B543-9111-ADD6-0BDF73FA50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BB806AA2-9680-ACB2-A27E-79671DA3AA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406D55FE-85B4-F426-6FA9-1165219F29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D25A24DE-73F1-EC1E-4D24-BBFC3BC06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9BD31263-F971-D76E-DBED-6F0DA99540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BF0F90A6-2977-981A-ACFB-A98A4687AC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8477B4C2-3F61-8E7F-E475-9E9C39C68A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638DD52C-904E-2A56-84D7-B0B289EB39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4D1BF320-10B3-29D5-6CC1-6442BB1E36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EB9C9FB2-C9A3-8D73-D8BA-A6FA882460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6BF1090F-484A-BA2D-4E66-5B14E469DB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09C0A341-6E1B-0205-0F3F-ADC79C3062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74359C2B-F4F9-1FFE-28CD-5A08B5B097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6026500C-28A6-31CA-EBDE-CCB85DCCC6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70136C8B-A69B-42F6-FB83-E087BAFDE1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9CE19C9E-14AF-375F-2099-E23AAC263C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B6663F97-A3BC-3E09-00A3-8CCFA9EF22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E724C7E1-4C4D-B81D-8FD4-0C041AE809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9D7298C5-B950-1B29-F9AB-20A653279C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086817C7-B0D9-12AE-5447-17937E542E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5E750A15-8048-5298-95A4-A9A11994E8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A6A22128-F3E4-B0A1-FB27-9FF65CDC81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09715531-C57B-93BA-F506-DBF503B6C5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A155BA01-9C5E-FF6F-2738-98FD7FC4C434}"/>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B9B62D55-BE26-B165-36C3-FF01D7045EEA}"/>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
        <p:nvSpPr>
          <p:cNvPr id="2" name="TextBox 1">
            <a:extLst>
              <a:ext uri="{FF2B5EF4-FFF2-40B4-BE49-F238E27FC236}">
                <a16:creationId xmlns:a16="http://schemas.microsoft.com/office/drawing/2014/main" id="{B823EB73-B88A-3EEF-0FAC-95676583D174}"/>
              </a:ext>
            </a:extLst>
          </p:cNvPr>
          <p:cNvSpPr txBox="1"/>
          <p:nvPr/>
        </p:nvSpPr>
        <p:spPr>
          <a:xfrm>
            <a:off x="-89969" y="5104163"/>
            <a:ext cx="4207109" cy="1477328"/>
          </a:xfrm>
          <a:prstGeom prst="rect">
            <a:avLst/>
          </a:prstGeom>
          <a:noFill/>
        </p:spPr>
        <p:txBody>
          <a:bodyPr wrap="square" rtlCol="0">
            <a:spAutoFit/>
          </a:bodyPr>
          <a:lstStyle/>
          <a:p>
            <a:pPr marL="457200" indent="-457200">
              <a:buFont typeface="Arial" panose="020B0604020202020204" pitchFamily="34" charset="0"/>
              <a:buChar char="•"/>
            </a:pPr>
            <a:r>
              <a:rPr lang="en-US" b="1" dirty="0"/>
              <a:t>Sophia University, Tokyo Japan</a:t>
            </a:r>
          </a:p>
          <a:p>
            <a:pPr marL="457200" indent="-457200">
              <a:buFont typeface="Arial" panose="020B0604020202020204" pitchFamily="34" charset="0"/>
              <a:buChar char="•"/>
            </a:pPr>
            <a:r>
              <a:rPr lang="en-US" b="1" dirty="0"/>
              <a:t>Class of 2019</a:t>
            </a:r>
          </a:p>
          <a:p>
            <a:pPr marL="457200" indent="-457200">
              <a:buFont typeface="Arial" panose="020B0604020202020204" pitchFamily="34" charset="0"/>
              <a:buChar char="•"/>
            </a:pPr>
            <a:r>
              <a:rPr lang="en-US" b="1" dirty="0"/>
              <a:t>MA Global Environmental Studies</a:t>
            </a:r>
          </a:p>
          <a:p>
            <a:pPr marL="457200" indent="-457200">
              <a:buFont typeface="Arial" panose="020B0604020202020204" pitchFamily="34" charset="0"/>
              <a:buChar char="•"/>
            </a:pPr>
            <a:r>
              <a:rPr lang="en-US" b="1" dirty="0"/>
              <a:t>Capacity Building Program Manager, MCT</a:t>
            </a:r>
          </a:p>
        </p:txBody>
      </p:sp>
      <p:sp>
        <p:nvSpPr>
          <p:cNvPr id="37" name="TextBox 36">
            <a:extLst>
              <a:ext uri="{FF2B5EF4-FFF2-40B4-BE49-F238E27FC236}">
                <a16:creationId xmlns:a16="http://schemas.microsoft.com/office/drawing/2014/main" id="{3519E479-128C-378E-9F05-65F279EDFEF9}"/>
              </a:ext>
            </a:extLst>
          </p:cNvPr>
          <p:cNvSpPr txBox="1"/>
          <p:nvPr/>
        </p:nvSpPr>
        <p:spPr>
          <a:xfrm>
            <a:off x="4320920" y="5198060"/>
            <a:ext cx="4062308" cy="1200329"/>
          </a:xfrm>
          <a:prstGeom prst="rect">
            <a:avLst/>
          </a:prstGeom>
          <a:noFill/>
        </p:spPr>
        <p:txBody>
          <a:bodyPr wrap="square" rtlCol="0">
            <a:spAutoFit/>
          </a:bodyPr>
          <a:lstStyle/>
          <a:p>
            <a:pPr marL="457200" indent="-457200">
              <a:buFont typeface="Arial" panose="020B0604020202020204" pitchFamily="34" charset="0"/>
              <a:buChar char="•"/>
            </a:pPr>
            <a:r>
              <a:rPr lang="en-US" b="1" dirty="0"/>
              <a:t>Sophia University, Tokyo Japan</a:t>
            </a:r>
          </a:p>
          <a:p>
            <a:pPr marL="457200" indent="-457200">
              <a:buFont typeface="Arial" panose="020B0604020202020204" pitchFamily="34" charset="0"/>
              <a:buChar char="•"/>
            </a:pPr>
            <a:r>
              <a:rPr lang="en-US" b="1" dirty="0"/>
              <a:t>Class of 2020</a:t>
            </a:r>
          </a:p>
          <a:p>
            <a:pPr marL="457200" indent="-457200">
              <a:buFont typeface="Arial" panose="020B0604020202020204" pitchFamily="34" charset="0"/>
              <a:buChar char="•"/>
            </a:pPr>
            <a:r>
              <a:rPr lang="en-US" b="1" dirty="0"/>
              <a:t>MA Global Environmental Studies</a:t>
            </a:r>
          </a:p>
          <a:p>
            <a:pPr marL="457200" indent="-457200">
              <a:buFont typeface="Arial" panose="020B0604020202020204" pitchFamily="34" charset="0"/>
              <a:buChar char="•"/>
            </a:pPr>
            <a:r>
              <a:rPr lang="en-US" b="1" dirty="0"/>
              <a:t>Technical Officer, R2R</a:t>
            </a:r>
          </a:p>
        </p:txBody>
      </p:sp>
      <p:pic>
        <p:nvPicPr>
          <p:cNvPr id="3" name="Google Shape;158;p22">
            <a:extLst>
              <a:ext uri="{FF2B5EF4-FFF2-40B4-BE49-F238E27FC236}">
                <a16:creationId xmlns:a16="http://schemas.microsoft.com/office/drawing/2014/main" id="{7A89CA7D-7118-4FEC-5BCE-DF534633544C}"/>
              </a:ext>
            </a:extLst>
          </p:cNvPr>
          <p:cNvPicPr preferRelativeResize="0"/>
          <p:nvPr/>
        </p:nvPicPr>
        <p:blipFill rotWithShape="1">
          <a:blip r:embed="rId7">
            <a:alphaModFix/>
          </a:blip>
          <a:srcRect/>
          <a:stretch/>
        </p:blipFill>
        <p:spPr>
          <a:xfrm>
            <a:off x="714003" y="1446799"/>
            <a:ext cx="2499325" cy="3543424"/>
          </a:xfrm>
          <a:prstGeom prst="rect">
            <a:avLst/>
          </a:prstGeom>
          <a:noFill/>
          <a:ln>
            <a:noFill/>
          </a:ln>
        </p:spPr>
      </p:pic>
      <p:pic>
        <p:nvPicPr>
          <p:cNvPr id="40" name="Google Shape;186;p26">
            <a:extLst>
              <a:ext uri="{FF2B5EF4-FFF2-40B4-BE49-F238E27FC236}">
                <a16:creationId xmlns:a16="http://schemas.microsoft.com/office/drawing/2014/main" id="{37161181-49FF-BE24-D223-CB06A3CD003B}"/>
              </a:ext>
            </a:extLst>
          </p:cNvPr>
          <p:cNvPicPr preferRelativeResize="0"/>
          <p:nvPr/>
        </p:nvPicPr>
        <p:blipFill rotWithShape="1">
          <a:blip r:embed="rId8">
            <a:alphaModFix/>
          </a:blip>
          <a:srcRect/>
          <a:stretch/>
        </p:blipFill>
        <p:spPr>
          <a:xfrm>
            <a:off x="4798276" y="1446800"/>
            <a:ext cx="2429851" cy="3543423"/>
          </a:xfrm>
          <a:prstGeom prst="rect">
            <a:avLst/>
          </a:prstGeom>
          <a:noFill/>
          <a:ln>
            <a:noFill/>
          </a:ln>
        </p:spPr>
      </p:pic>
      <p:pic>
        <p:nvPicPr>
          <p:cNvPr id="41" name="Google Shape;221;p31">
            <a:extLst>
              <a:ext uri="{FF2B5EF4-FFF2-40B4-BE49-F238E27FC236}">
                <a16:creationId xmlns:a16="http://schemas.microsoft.com/office/drawing/2014/main" id="{02EC2A87-93E1-BB0B-C388-011BCA3E7682}"/>
              </a:ext>
            </a:extLst>
          </p:cNvPr>
          <p:cNvPicPr preferRelativeResize="0"/>
          <p:nvPr/>
        </p:nvPicPr>
        <p:blipFill rotWithShape="1">
          <a:blip r:embed="rId9">
            <a:alphaModFix/>
          </a:blip>
          <a:srcRect/>
          <a:stretch/>
        </p:blipFill>
        <p:spPr>
          <a:xfrm>
            <a:off x="8839302" y="1446800"/>
            <a:ext cx="2638694" cy="3543423"/>
          </a:xfrm>
          <a:prstGeom prst="rect">
            <a:avLst/>
          </a:prstGeom>
          <a:noFill/>
          <a:ln>
            <a:noFill/>
          </a:ln>
        </p:spPr>
      </p:pic>
      <p:sp>
        <p:nvSpPr>
          <p:cNvPr id="42" name="TextBox 41">
            <a:extLst>
              <a:ext uri="{FF2B5EF4-FFF2-40B4-BE49-F238E27FC236}">
                <a16:creationId xmlns:a16="http://schemas.microsoft.com/office/drawing/2014/main" id="{20533A0C-E2FA-61FD-19F0-3099E7D7B092}"/>
              </a:ext>
            </a:extLst>
          </p:cNvPr>
          <p:cNvSpPr txBox="1"/>
          <p:nvPr/>
        </p:nvSpPr>
        <p:spPr>
          <a:xfrm>
            <a:off x="8780288" y="5166894"/>
            <a:ext cx="4062308" cy="1200329"/>
          </a:xfrm>
          <a:prstGeom prst="rect">
            <a:avLst/>
          </a:prstGeom>
          <a:noFill/>
        </p:spPr>
        <p:txBody>
          <a:bodyPr wrap="square" rtlCol="0">
            <a:spAutoFit/>
          </a:bodyPr>
          <a:lstStyle/>
          <a:p>
            <a:pPr marL="457200" indent="-457200">
              <a:buFont typeface="Arial" panose="020B0604020202020204" pitchFamily="34" charset="0"/>
              <a:buChar char="•"/>
            </a:pPr>
            <a:r>
              <a:rPr lang="en-US" b="1" dirty="0"/>
              <a:t>UH Manoa</a:t>
            </a:r>
          </a:p>
          <a:p>
            <a:pPr marL="457200" indent="-457200">
              <a:buFont typeface="Arial" panose="020B0604020202020204" pitchFamily="34" charset="0"/>
              <a:buChar char="•"/>
            </a:pPr>
            <a:r>
              <a:rPr lang="en-US" b="1" dirty="0"/>
              <a:t>Class of 2020</a:t>
            </a:r>
          </a:p>
          <a:p>
            <a:pPr marL="457200" indent="-457200">
              <a:buFont typeface="Arial" panose="020B0604020202020204" pitchFamily="34" charset="0"/>
              <a:buChar char="•"/>
            </a:pPr>
            <a:r>
              <a:rPr lang="en-US" b="1" dirty="0"/>
              <a:t>JD Environmental Law</a:t>
            </a:r>
          </a:p>
          <a:p>
            <a:pPr marL="457200" indent="-457200">
              <a:buFont typeface="Arial" panose="020B0604020202020204" pitchFamily="34" charset="0"/>
              <a:buChar char="•"/>
            </a:pPr>
            <a:r>
              <a:rPr lang="en-US" b="1" dirty="0"/>
              <a:t>Maui Court</a:t>
            </a:r>
          </a:p>
        </p:txBody>
      </p:sp>
      <p:sp>
        <p:nvSpPr>
          <p:cNvPr id="33" name="TextBox 32">
            <a:extLst>
              <a:ext uri="{FF2B5EF4-FFF2-40B4-BE49-F238E27FC236}">
                <a16:creationId xmlns:a16="http://schemas.microsoft.com/office/drawing/2014/main" id="{59EBAE09-08E2-41FC-56B2-4808AFAFF654}"/>
              </a:ext>
            </a:extLst>
          </p:cNvPr>
          <p:cNvSpPr txBox="1"/>
          <p:nvPr/>
        </p:nvSpPr>
        <p:spPr>
          <a:xfrm>
            <a:off x="539653" y="1023259"/>
            <a:ext cx="3115468" cy="523220"/>
          </a:xfrm>
          <a:prstGeom prst="rect">
            <a:avLst/>
          </a:prstGeom>
          <a:noFill/>
        </p:spPr>
        <p:txBody>
          <a:bodyPr wrap="none" rtlCol="0">
            <a:spAutoFit/>
          </a:bodyPr>
          <a:lstStyle/>
          <a:p>
            <a:r>
              <a:rPr lang="en-US" sz="2800" b="1" dirty="0"/>
              <a:t>Bertha </a:t>
            </a:r>
            <a:r>
              <a:rPr lang="en-US" sz="2800" b="1" dirty="0" err="1"/>
              <a:t>Reyuw</a:t>
            </a:r>
            <a:r>
              <a:rPr lang="en-US" sz="2800" b="1" dirty="0"/>
              <a:t> (Yap)</a:t>
            </a:r>
          </a:p>
        </p:txBody>
      </p:sp>
      <p:sp>
        <p:nvSpPr>
          <p:cNvPr id="34" name="TextBox 33">
            <a:extLst>
              <a:ext uri="{FF2B5EF4-FFF2-40B4-BE49-F238E27FC236}">
                <a16:creationId xmlns:a16="http://schemas.microsoft.com/office/drawing/2014/main" id="{93F9B25A-65AE-1F11-AF07-DD1F9068ADB2}"/>
              </a:ext>
            </a:extLst>
          </p:cNvPr>
          <p:cNvSpPr txBox="1"/>
          <p:nvPr/>
        </p:nvSpPr>
        <p:spPr>
          <a:xfrm>
            <a:off x="4465435" y="974354"/>
            <a:ext cx="3508653" cy="523220"/>
          </a:xfrm>
          <a:prstGeom prst="rect">
            <a:avLst/>
          </a:prstGeom>
          <a:noFill/>
        </p:spPr>
        <p:txBody>
          <a:bodyPr wrap="none" rtlCol="0">
            <a:spAutoFit/>
          </a:bodyPr>
          <a:lstStyle/>
          <a:p>
            <a:r>
              <a:rPr lang="en-US" sz="2800" b="1" dirty="0">
                <a:ea typeface="Aharoni"/>
                <a:cs typeface="Aharoni"/>
                <a:sym typeface="Aharoni"/>
              </a:rPr>
              <a:t>Tamae E. </a:t>
            </a:r>
            <a:r>
              <a:rPr lang="en-US" sz="2800" b="1" dirty="0" err="1">
                <a:ea typeface="Aharoni"/>
                <a:cs typeface="Aharoni"/>
                <a:sym typeface="Aharoni"/>
              </a:rPr>
              <a:t>Waguk</a:t>
            </a:r>
            <a:r>
              <a:rPr lang="en-US" sz="2800" b="1" dirty="0">
                <a:ea typeface="Aharoni"/>
                <a:cs typeface="Aharoni"/>
                <a:sym typeface="Aharoni"/>
              </a:rPr>
              <a:t> </a:t>
            </a:r>
            <a:r>
              <a:rPr lang="en-US" sz="2800" b="1" dirty="0"/>
              <a:t>(KSA)</a:t>
            </a:r>
          </a:p>
        </p:txBody>
      </p:sp>
      <p:sp>
        <p:nvSpPr>
          <p:cNvPr id="36" name="TextBox 35">
            <a:extLst>
              <a:ext uri="{FF2B5EF4-FFF2-40B4-BE49-F238E27FC236}">
                <a16:creationId xmlns:a16="http://schemas.microsoft.com/office/drawing/2014/main" id="{EF0B20D6-A148-B16D-802F-F2CBC94521D6}"/>
              </a:ext>
            </a:extLst>
          </p:cNvPr>
          <p:cNvSpPr txBox="1"/>
          <p:nvPr/>
        </p:nvSpPr>
        <p:spPr>
          <a:xfrm>
            <a:off x="8673312" y="941282"/>
            <a:ext cx="3342582" cy="523220"/>
          </a:xfrm>
          <a:prstGeom prst="rect">
            <a:avLst/>
          </a:prstGeom>
          <a:noFill/>
        </p:spPr>
        <p:txBody>
          <a:bodyPr wrap="none" rtlCol="0">
            <a:spAutoFit/>
          </a:bodyPr>
          <a:lstStyle/>
          <a:p>
            <a:r>
              <a:rPr lang="en-US" sz="2800" b="1" dirty="0" err="1"/>
              <a:t>Rockner</a:t>
            </a:r>
            <a:r>
              <a:rPr lang="en-US" sz="2800" b="1" dirty="0"/>
              <a:t> Hadley (PNI)</a:t>
            </a:r>
          </a:p>
        </p:txBody>
      </p:sp>
    </p:spTree>
    <p:extLst>
      <p:ext uri="{BB962C8B-B14F-4D97-AF65-F5344CB8AC3E}">
        <p14:creationId xmlns:p14="http://schemas.microsoft.com/office/powerpoint/2010/main" val="145750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6B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1F62F-C3FC-52C7-C854-FC0B47CB1C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647152F-AE7A-3609-7D65-D3B0252B62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6CD037AA-8B2F-DBB1-FC2E-DB001BDE26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F1DDC019-B543-9111-ADD6-0BDF73FA50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BB806AA2-9680-ACB2-A27E-79671DA3AA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406D55FE-85B4-F426-6FA9-1165219F29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D25A24DE-73F1-EC1E-4D24-BBFC3BC06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9BD31263-F971-D76E-DBED-6F0DA99540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BF0F90A6-2977-981A-ACFB-A98A4687AC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8477B4C2-3F61-8E7F-E475-9E9C39C68A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638DD52C-904E-2A56-84D7-B0B289EB39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4D1BF320-10B3-29D5-6CC1-6442BB1E36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EB9C9FB2-C9A3-8D73-D8BA-A6FA882460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6BF1090F-484A-BA2D-4E66-5B14E469DB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09C0A341-6E1B-0205-0F3F-ADC79C3062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74359C2B-F4F9-1FFE-28CD-5A08B5B097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6026500C-28A6-31CA-EBDE-CCB85DCCC6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70136C8B-A69B-42F6-FB83-E087BAFDE1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9CE19C9E-14AF-375F-2099-E23AAC263C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B6663F97-A3BC-3E09-00A3-8CCFA9EF22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E724C7E1-4C4D-B81D-8FD4-0C041AE809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9D7298C5-B950-1B29-F9AB-20A653279C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086817C7-B0D9-12AE-5447-17937E542E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5E750A15-8048-5298-95A4-A9A11994E8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A6A22128-F3E4-B0A1-FB27-9FF65CDC81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09715531-C57B-93BA-F506-DBF503B6C5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A155BA01-9C5E-FF6F-2738-98FD7FC4C434}"/>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B9B62D55-BE26-B165-36C3-FF01D7045EEA}"/>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pic>
        <p:nvPicPr>
          <p:cNvPr id="34" name="Google Shape;144;p20">
            <a:extLst>
              <a:ext uri="{FF2B5EF4-FFF2-40B4-BE49-F238E27FC236}">
                <a16:creationId xmlns:a16="http://schemas.microsoft.com/office/drawing/2014/main" id="{4B7AADF3-387B-DDB0-0B12-86DB9869BDC9}"/>
              </a:ext>
            </a:extLst>
          </p:cNvPr>
          <p:cNvPicPr preferRelativeResize="0"/>
          <p:nvPr/>
        </p:nvPicPr>
        <p:blipFill rotWithShape="1">
          <a:blip r:embed="rId7">
            <a:alphaModFix/>
          </a:blip>
          <a:srcRect/>
          <a:stretch/>
        </p:blipFill>
        <p:spPr>
          <a:xfrm>
            <a:off x="4541813" y="1657288"/>
            <a:ext cx="2600820" cy="3613094"/>
          </a:xfrm>
          <a:prstGeom prst="rect">
            <a:avLst/>
          </a:prstGeom>
          <a:noFill/>
          <a:ln>
            <a:noFill/>
          </a:ln>
        </p:spPr>
      </p:pic>
      <p:sp>
        <p:nvSpPr>
          <p:cNvPr id="35" name="TextBox 34">
            <a:extLst>
              <a:ext uri="{FF2B5EF4-FFF2-40B4-BE49-F238E27FC236}">
                <a16:creationId xmlns:a16="http://schemas.microsoft.com/office/drawing/2014/main" id="{1E1E08BC-F5C2-E496-0ADB-5258A5B44B4E}"/>
              </a:ext>
            </a:extLst>
          </p:cNvPr>
          <p:cNvSpPr txBox="1"/>
          <p:nvPr/>
        </p:nvSpPr>
        <p:spPr>
          <a:xfrm>
            <a:off x="4419402" y="5293553"/>
            <a:ext cx="3497997" cy="1200329"/>
          </a:xfrm>
          <a:prstGeom prst="rect">
            <a:avLst/>
          </a:prstGeom>
          <a:noFill/>
        </p:spPr>
        <p:txBody>
          <a:bodyPr wrap="square" rtlCol="0">
            <a:spAutoFit/>
          </a:bodyPr>
          <a:lstStyle/>
          <a:p>
            <a:pPr marL="457200" indent="-457200">
              <a:buFont typeface="Arial" panose="020B0604020202020204" pitchFamily="34" charset="0"/>
              <a:buChar char="•"/>
            </a:pPr>
            <a:r>
              <a:rPr lang="en-US" b="1" dirty="0"/>
              <a:t>UH Manoa</a:t>
            </a:r>
          </a:p>
          <a:p>
            <a:pPr marL="457200" indent="-457200">
              <a:buFont typeface="Arial" panose="020B0604020202020204" pitchFamily="34" charset="0"/>
              <a:buChar char="•"/>
            </a:pPr>
            <a:r>
              <a:rPr lang="en-US" b="1" dirty="0"/>
              <a:t>Class of  2022</a:t>
            </a:r>
          </a:p>
          <a:p>
            <a:pPr marL="457200" indent="-457200">
              <a:buFont typeface="Arial" panose="020B0604020202020204" pitchFamily="34" charset="0"/>
              <a:buChar char="•"/>
            </a:pPr>
            <a:r>
              <a:rPr lang="en-US" b="1" dirty="0"/>
              <a:t>PhD Marine Biology</a:t>
            </a:r>
          </a:p>
          <a:p>
            <a:pPr marL="457200" indent="-457200">
              <a:buFont typeface="Arial" panose="020B0604020202020204" pitchFamily="34" charset="0"/>
              <a:buChar char="•"/>
            </a:pPr>
            <a:r>
              <a:rPr lang="en-US" b="1" dirty="0"/>
              <a:t>Science Advisor</a:t>
            </a:r>
          </a:p>
        </p:txBody>
      </p:sp>
      <p:pic>
        <p:nvPicPr>
          <p:cNvPr id="36" name="Google Shape;151;p21">
            <a:extLst>
              <a:ext uri="{FF2B5EF4-FFF2-40B4-BE49-F238E27FC236}">
                <a16:creationId xmlns:a16="http://schemas.microsoft.com/office/drawing/2014/main" id="{84F7870F-B287-77BB-9D40-E60054E2C3F6}"/>
              </a:ext>
            </a:extLst>
          </p:cNvPr>
          <p:cNvPicPr preferRelativeResize="0"/>
          <p:nvPr/>
        </p:nvPicPr>
        <p:blipFill rotWithShape="1">
          <a:blip r:embed="rId8">
            <a:alphaModFix/>
          </a:blip>
          <a:srcRect/>
          <a:stretch/>
        </p:blipFill>
        <p:spPr>
          <a:xfrm>
            <a:off x="8477556" y="1682165"/>
            <a:ext cx="2946448" cy="3613094"/>
          </a:xfrm>
          <a:prstGeom prst="rect">
            <a:avLst/>
          </a:prstGeom>
          <a:noFill/>
          <a:ln>
            <a:noFill/>
          </a:ln>
        </p:spPr>
      </p:pic>
      <p:sp>
        <p:nvSpPr>
          <p:cNvPr id="37" name="TextBox 36">
            <a:extLst>
              <a:ext uri="{FF2B5EF4-FFF2-40B4-BE49-F238E27FC236}">
                <a16:creationId xmlns:a16="http://schemas.microsoft.com/office/drawing/2014/main" id="{3519E479-128C-378E-9F05-65F279EDFEF9}"/>
              </a:ext>
            </a:extLst>
          </p:cNvPr>
          <p:cNvSpPr txBox="1"/>
          <p:nvPr/>
        </p:nvSpPr>
        <p:spPr>
          <a:xfrm>
            <a:off x="8074861" y="5316553"/>
            <a:ext cx="4062308" cy="1200329"/>
          </a:xfrm>
          <a:prstGeom prst="rect">
            <a:avLst/>
          </a:prstGeom>
          <a:noFill/>
        </p:spPr>
        <p:txBody>
          <a:bodyPr wrap="square" rtlCol="0">
            <a:spAutoFit/>
          </a:bodyPr>
          <a:lstStyle/>
          <a:p>
            <a:pPr marL="457200" indent="-457200">
              <a:buFont typeface="Arial" panose="020B0604020202020204" pitchFamily="34" charset="0"/>
              <a:buChar char="•"/>
            </a:pPr>
            <a:r>
              <a:rPr lang="en-US" b="1" dirty="0"/>
              <a:t>Sophia University, Tokyo Japan</a:t>
            </a:r>
          </a:p>
          <a:p>
            <a:pPr marL="457200" indent="-457200">
              <a:buFont typeface="Arial" panose="020B0604020202020204" pitchFamily="34" charset="0"/>
              <a:buChar char="•"/>
            </a:pPr>
            <a:r>
              <a:rPr lang="en-US" b="1" dirty="0"/>
              <a:t>Class of 2022</a:t>
            </a:r>
          </a:p>
          <a:p>
            <a:pPr marL="457200" indent="-457200">
              <a:buFont typeface="Arial" panose="020B0604020202020204" pitchFamily="34" charset="0"/>
              <a:buChar char="•"/>
            </a:pPr>
            <a:r>
              <a:rPr lang="en-US" b="1" dirty="0"/>
              <a:t>MA Global Environmental Studies</a:t>
            </a:r>
          </a:p>
          <a:p>
            <a:pPr marL="457200" indent="-457200">
              <a:buFont typeface="Arial" panose="020B0604020202020204" pitchFamily="34" charset="0"/>
              <a:buChar char="•"/>
            </a:pPr>
            <a:r>
              <a:rPr lang="en-US" b="1" dirty="0"/>
              <a:t>Executive Director Chuuk EPA</a:t>
            </a:r>
          </a:p>
        </p:txBody>
      </p:sp>
      <p:pic>
        <p:nvPicPr>
          <p:cNvPr id="38" name="Google Shape;172;p24">
            <a:extLst>
              <a:ext uri="{FF2B5EF4-FFF2-40B4-BE49-F238E27FC236}">
                <a16:creationId xmlns:a16="http://schemas.microsoft.com/office/drawing/2014/main" id="{740D5A50-044E-BA26-C893-71C939E529B6}"/>
              </a:ext>
            </a:extLst>
          </p:cNvPr>
          <p:cNvPicPr preferRelativeResize="0"/>
          <p:nvPr/>
        </p:nvPicPr>
        <p:blipFill rotWithShape="1">
          <a:blip r:embed="rId9">
            <a:alphaModFix/>
          </a:blip>
          <a:srcRect l="12697" t="19614" r="9092"/>
          <a:stretch/>
        </p:blipFill>
        <p:spPr>
          <a:xfrm>
            <a:off x="341023" y="1657288"/>
            <a:ext cx="2600820" cy="3543423"/>
          </a:xfrm>
          <a:prstGeom prst="rect">
            <a:avLst/>
          </a:prstGeom>
          <a:noFill/>
          <a:ln>
            <a:noFill/>
          </a:ln>
        </p:spPr>
      </p:pic>
      <p:sp>
        <p:nvSpPr>
          <p:cNvPr id="39" name="TextBox 38">
            <a:extLst>
              <a:ext uri="{FF2B5EF4-FFF2-40B4-BE49-F238E27FC236}">
                <a16:creationId xmlns:a16="http://schemas.microsoft.com/office/drawing/2014/main" id="{54DF307B-ABF2-6BE9-5F57-E304DB9011CF}"/>
              </a:ext>
            </a:extLst>
          </p:cNvPr>
          <p:cNvSpPr txBox="1"/>
          <p:nvPr/>
        </p:nvSpPr>
        <p:spPr>
          <a:xfrm>
            <a:off x="-29729" y="5246790"/>
            <a:ext cx="3918985" cy="1200329"/>
          </a:xfrm>
          <a:prstGeom prst="rect">
            <a:avLst/>
          </a:prstGeom>
          <a:noFill/>
        </p:spPr>
        <p:txBody>
          <a:bodyPr wrap="square" rtlCol="0">
            <a:spAutoFit/>
          </a:bodyPr>
          <a:lstStyle/>
          <a:p>
            <a:pPr marL="457200" indent="-457200">
              <a:buFont typeface="Arial" panose="020B0604020202020204" pitchFamily="34" charset="0"/>
              <a:buChar char="•"/>
            </a:pPr>
            <a:r>
              <a:rPr lang="en-US" b="1" dirty="0"/>
              <a:t>University of Tennessee</a:t>
            </a:r>
          </a:p>
          <a:p>
            <a:pPr marL="457200" indent="-457200">
              <a:buFont typeface="Arial" panose="020B0604020202020204" pitchFamily="34" charset="0"/>
              <a:buChar char="•"/>
            </a:pPr>
            <a:r>
              <a:rPr lang="en-US" b="1" dirty="0"/>
              <a:t>Class of  2021</a:t>
            </a:r>
          </a:p>
          <a:p>
            <a:pPr marL="457200" indent="-457200">
              <a:buFont typeface="Arial" panose="020B0604020202020204" pitchFamily="34" charset="0"/>
              <a:buChar char="•"/>
            </a:pPr>
            <a:r>
              <a:rPr lang="en-US" b="1" dirty="0"/>
              <a:t>PhD Ecology &amp; Evolution Bio</a:t>
            </a:r>
          </a:p>
          <a:p>
            <a:pPr marL="457200" indent="-457200">
              <a:buFont typeface="Arial" panose="020B0604020202020204" pitchFamily="34" charset="0"/>
              <a:buChar char="•"/>
            </a:pPr>
            <a:r>
              <a:rPr lang="en-US" b="1" dirty="0"/>
              <a:t>Co-develop HS Science programs</a:t>
            </a:r>
          </a:p>
        </p:txBody>
      </p:sp>
      <p:sp>
        <p:nvSpPr>
          <p:cNvPr id="33" name="TextBox 32">
            <a:extLst>
              <a:ext uri="{FF2B5EF4-FFF2-40B4-BE49-F238E27FC236}">
                <a16:creationId xmlns:a16="http://schemas.microsoft.com/office/drawing/2014/main" id="{AEC952C3-79DD-4677-9B81-C0BC845F2FBD}"/>
              </a:ext>
            </a:extLst>
          </p:cNvPr>
          <p:cNvSpPr txBox="1"/>
          <p:nvPr/>
        </p:nvSpPr>
        <p:spPr>
          <a:xfrm>
            <a:off x="69129" y="1076397"/>
            <a:ext cx="4048288" cy="523220"/>
          </a:xfrm>
          <a:prstGeom prst="rect">
            <a:avLst/>
          </a:prstGeom>
          <a:noFill/>
        </p:spPr>
        <p:txBody>
          <a:bodyPr wrap="none" rtlCol="0">
            <a:spAutoFit/>
          </a:bodyPr>
          <a:lstStyle/>
          <a:p>
            <a:r>
              <a:rPr lang="en-US" sz="2800" b="1" dirty="0"/>
              <a:t>Dr. Harmony </a:t>
            </a:r>
            <a:r>
              <a:rPr lang="en-US" sz="2800" b="1" dirty="0" err="1"/>
              <a:t>Yomai</a:t>
            </a:r>
            <a:r>
              <a:rPr lang="en-US" sz="2800" b="1" dirty="0"/>
              <a:t> (CHK)</a:t>
            </a:r>
          </a:p>
        </p:txBody>
      </p:sp>
      <p:sp>
        <p:nvSpPr>
          <p:cNvPr id="44" name="TextBox 43">
            <a:extLst>
              <a:ext uri="{FF2B5EF4-FFF2-40B4-BE49-F238E27FC236}">
                <a16:creationId xmlns:a16="http://schemas.microsoft.com/office/drawing/2014/main" id="{08019A15-18FF-2A68-DFD3-C661719A38EF}"/>
              </a:ext>
            </a:extLst>
          </p:cNvPr>
          <p:cNvSpPr txBox="1"/>
          <p:nvPr/>
        </p:nvSpPr>
        <p:spPr>
          <a:xfrm>
            <a:off x="4271963" y="1075241"/>
            <a:ext cx="3697070" cy="523220"/>
          </a:xfrm>
          <a:prstGeom prst="rect">
            <a:avLst/>
          </a:prstGeom>
          <a:noFill/>
        </p:spPr>
        <p:txBody>
          <a:bodyPr wrap="square" rtlCol="0">
            <a:spAutoFit/>
          </a:bodyPr>
          <a:lstStyle/>
          <a:p>
            <a:r>
              <a:rPr lang="en-US" sz="2800" b="1" dirty="0">
                <a:ea typeface="Aharoni"/>
                <a:cs typeface="Aharoni"/>
                <a:sym typeface="Aharoni"/>
              </a:rPr>
              <a:t>Dr. Nicole </a:t>
            </a:r>
            <a:r>
              <a:rPr lang="en-US" sz="2800" b="1" dirty="0" err="1">
                <a:ea typeface="Aharoni"/>
                <a:cs typeface="Aharoni"/>
                <a:sym typeface="Aharoni"/>
              </a:rPr>
              <a:t>Yamase</a:t>
            </a:r>
            <a:r>
              <a:rPr lang="en-US" sz="2800" b="1" dirty="0">
                <a:ea typeface="Aharoni"/>
                <a:cs typeface="Aharoni"/>
                <a:sym typeface="Aharoni"/>
              </a:rPr>
              <a:t> (PNI)</a:t>
            </a:r>
            <a:endParaRPr lang="en-US" sz="2800" b="1" dirty="0"/>
          </a:p>
        </p:txBody>
      </p:sp>
      <p:sp>
        <p:nvSpPr>
          <p:cNvPr id="45" name="TextBox 44">
            <a:extLst>
              <a:ext uri="{FF2B5EF4-FFF2-40B4-BE49-F238E27FC236}">
                <a16:creationId xmlns:a16="http://schemas.microsoft.com/office/drawing/2014/main" id="{D65CD78F-0095-B26F-7A1A-6FA0C34CEC63}"/>
              </a:ext>
            </a:extLst>
          </p:cNvPr>
          <p:cNvSpPr txBox="1"/>
          <p:nvPr/>
        </p:nvSpPr>
        <p:spPr>
          <a:xfrm>
            <a:off x="8341237" y="1075241"/>
            <a:ext cx="3219086" cy="523220"/>
          </a:xfrm>
          <a:prstGeom prst="rect">
            <a:avLst/>
          </a:prstGeom>
          <a:noFill/>
        </p:spPr>
        <p:txBody>
          <a:bodyPr wrap="none" rtlCol="0">
            <a:spAutoFit/>
          </a:bodyPr>
          <a:lstStyle/>
          <a:p>
            <a:r>
              <a:rPr lang="en-US" sz="2800" b="1" dirty="0"/>
              <a:t>Bradford Mori (CHK)</a:t>
            </a:r>
          </a:p>
        </p:txBody>
      </p:sp>
    </p:spTree>
    <p:extLst>
      <p:ext uri="{BB962C8B-B14F-4D97-AF65-F5344CB8AC3E}">
        <p14:creationId xmlns:p14="http://schemas.microsoft.com/office/powerpoint/2010/main" val="225120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6B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1F62F-C3FC-52C7-C854-FC0B47CB1C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647152F-AE7A-3609-7D65-D3B0252B62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6CD037AA-8B2F-DBB1-FC2E-DB001BDE26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F1DDC019-B543-9111-ADD6-0BDF73FA50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BB806AA2-9680-ACB2-A27E-79671DA3AA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406D55FE-85B4-F426-6FA9-1165219F29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D25A24DE-73F1-EC1E-4D24-BBFC3BC06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9BD31263-F971-D76E-DBED-6F0DA99540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BF0F90A6-2977-981A-ACFB-A98A4687AC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8477B4C2-3F61-8E7F-E475-9E9C39C68A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638DD52C-904E-2A56-84D7-B0B289EB39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4D1BF320-10B3-29D5-6CC1-6442BB1E36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EB9C9FB2-C9A3-8D73-D8BA-A6FA882460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6BF1090F-484A-BA2D-4E66-5B14E469DB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09C0A341-6E1B-0205-0F3F-ADC79C3062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74359C2B-F4F9-1FFE-28CD-5A08B5B097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6026500C-28A6-31CA-EBDE-CCB85DCCC6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70136C8B-A69B-42F6-FB83-E087BAFDE1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9CE19C9E-14AF-375F-2099-E23AAC263C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B6663F97-A3BC-3E09-00A3-8CCFA9EF22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E724C7E1-4C4D-B81D-8FD4-0C041AE809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9D7298C5-B950-1B29-F9AB-20A653279C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086817C7-B0D9-12AE-5447-17937E542E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5E750A15-8048-5298-95A4-A9A11994E8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A6A22128-F3E4-B0A1-FB27-9FF65CDC81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09715531-C57B-93BA-F506-DBF503B6C5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A155BA01-9C5E-FF6F-2738-98FD7FC4C434}"/>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B9B62D55-BE26-B165-36C3-FF01D7045EEA}"/>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
        <p:nvSpPr>
          <p:cNvPr id="2" name="TextBox 1">
            <a:extLst>
              <a:ext uri="{FF2B5EF4-FFF2-40B4-BE49-F238E27FC236}">
                <a16:creationId xmlns:a16="http://schemas.microsoft.com/office/drawing/2014/main" id="{B823EB73-B88A-3EEF-0FAC-95676583D174}"/>
              </a:ext>
            </a:extLst>
          </p:cNvPr>
          <p:cNvSpPr txBox="1"/>
          <p:nvPr/>
        </p:nvSpPr>
        <p:spPr>
          <a:xfrm>
            <a:off x="54831" y="5332923"/>
            <a:ext cx="3780734" cy="1200329"/>
          </a:xfrm>
          <a:prstGeom prst="rect">
            <a:avLst/>
          </a:prstGeom>
          <a:noFill/>
        </p:spPr>
        <p:txBody>
          <a:bodyPr wrap="square" rtlCol="0">
            <a:spAutoFit/>
          </a:bodyPr>
          <a:lstStyle/>
          <a:p>
            <a:pPr marL="457200" indent="-457200">
              <a:buFont typeface="Arial" panose="020B0604020202020204" pitchFamily="34" charset="0"/>
              <a:buChar char="•"/>
            </a:pPr>
            <a:r>
              <a:rPr lang="en-US" b="1" dirty="0"/>
              <a:t>Sophia University, Tokyo Japan</a:t>
            </a:r>
          </a:p>
          <a:p>
            <a:pPr marL="457200" indent="-457200">
              <a:buFont typeface="Arial" panose="020B0604020202020204" pitchFamily="34" charset="0"/>
              <a:buChar char="•"/>
            </a:pPr>
            <a:r>
              <a:rPr lang="en-US" b="1" dirty="0"/>
              <a:t>Class of 2022</a:t>
            </a:r>
          </a:p>
          <a:p>
            <a:pPr marL="457200" indent="-457200">
              <a:buFont typeface="Arial" panose="020B0604020202020204" pitchFamily="34" charset="0"/>
              <a:buChar char="•"/>
            </a:pPr>
            <a:r>
              <a:rPr lang="en-US" b="1" dirty="0"/>
              <a:t>MA Environmental Studies</a:t>
            </a:r>
          </a:p>
          <a:p>
            <a:pPr marL="457200" indent="-457200">
              <a:buFont typeface="Arial" panose="020B0604020202020204" pitchFamily="34" charset="0"/>
              <a:buChar char="•"/>
            </a:pPr>
            <a:r>
              <a:rPr lang="en-US" b="1" dirty="0"/>
              <a:t>Technical Coordinator (CSP)</a:t>
            </a:r>
          </a:p>
        </p:txBody>
      </p:sp>
      <p:pic>
        <p:nvPicPr>
          <p:cNvPr id="33" name="Google Shape;123;p17">
            <a:extLst>
              <a:ext uri="{FF2B5EF4-FFF2-40B4-BE49-F238E27FC236}">
                <a16:creationId xmlns:a16="http://schemas.microsoft.com/office/drawing/2014/main" id="{6BF3E578-72E3-BC12-3C68-C6FBE3D57FD3}"/>
              </a:ext>
            </a:extLst>
          </p:cNvPr>
          <p:cNvPicPr preferRelativeResize="0"/>
          <p:nvPr/>
        </p:nvPicPr>
        <p:blipFill rotWithShape="1">
          <a:blip r:embed="rId7">
            <a:alphaModFix/>
          </a:blip>
          <a:srcRect/>
          <a:stretch/>
        </p:blipFill>
        <p:spPr>
          <a:xfrm>
            <a:off x="498437" y="1525077"/>
            <a:ext cx="2773402" cy="3770182"/>
          </a:xfrm>
          <a:prstGeom prst="rect">
            <a:avLst/>
          </a:prstGeom>
          <a:noFill/>
          <a:ln>
            <a:noFill/>
          </a:ln>
        </p:spPr>
      </p:pic>
      <p:sp>
        <p:nvSpPr>
          <p:cNvPr id="35" name="TextBox 34">
            <a:extLst>
              <a:ext uri="{FF2B5EF4-FFF2-40B4-BE49-F238E27FC236}">
                <a16:creationId xmlns:a16="http://schemas.microsoft.com/office/drawing/2014/main" id="{1E1E08BC-F5C2-E496-0ADB-5258A5B44B4E}"/>
              </a:ext>
            </a:extLst>
          </p:cNvPr>
          <p:cNvSpPr txBox="1"/>
          <p:nvPr/>
        </p:nvSpPr>
        <p:spPr>
          <a:xfrm>
            <a:off x="4137826" y="5349147"/>
            <a:ext cx="3937035" cy="1200329"/>
          </a:xfrm>
          <a:prstGeom prst="rect">
            <a:avLst/>
          </a:prstGeom>
          <a:noFill/>
        </p:spPr>
        <p:txBody>
          <a:bodyPr wrap="square" rtlCol="0">
            <a:spAutoFit/>
          </a:bodyPr>
          <a:lstStyle/>
          <a:p>
            <a:pPr marL="457200" indent="-457200">
              <a:buFont typeface="Arial" panose="020B0604020202020204" pitchFamily="34" charset="0"/>
              <a:buChar char="•"/>
            </a:pPr>
            <a:r>
              <a:rPr lang="en-US" b="1" dirty="0"/>
              <a:t>Sophia University, Tokyo Japan</a:t>
            </a:r>
          </a:p>
          <a:p>
            <a:pPr marL="457200" indent="-457200">
              <a:buFont typeface="Arial" panose="020B0604020202020204" pitchFamily="34" charset="0"/>
              <a:buChar char="•"/>
            </a:pPr>
            <a:r>
              <a:rPr lang="en-US" b="1" dirty="0"/>
              <a:t>Class of  2022</a:t>
            </a:r>
          </a:p>
          <a:p>
            <a:pPr marL="457200" indent="-457200">
              <a:buFont typeface="Arial" panose="020B0604020202020204" pitchFamily="34" charset="0"/>
              <a:buChar char="•"/>
            </a:pPr>
            <a:r>
              <a:rPr lang="en-US" b="1" dirty="0"/>
              <a:t>Masters Degree</a:t>
            </a:r>
          </a:p>
          <a:p>
            <a:pPr marL="457200" indent="-457200">
              <a:buFont typeface="Arial" panose="020B0604020202020204" pitchFamily="34" charset="0"/>
              <a:buChar char="•"/>
            </a:pPr>
            <a:r>
              <a:rPr lang="en-US" b="1" dirty="0"/>
              <a:t>Researcher Land Use</a:t>
            </a:r>
          </a:p>
        </p:txBody>
      </p:sp>
      <p:sp>
        <p:nvSpPr>
          <p:cNvPr id="37" name="TextBox 36">
            <a:extLst>
              <a:ext uri="{FF2B5EF4-FFF2-40B4-BE49-F238E27FC236}">
                <a16:creationId xmlns:a16="http://schemas.microsoft.com/office/drawing/2014/main" id="{3519E479-128C-378E-9F05-65F279EDFEF9}"/>
              </a:ext>
            </a:extLst>
          </p:cNvPr>
          <p:cNvSpPr txBox="1"/>
          <p:nvPr/>
        </p:nvSpPr>
        <p:spPr>
          <a:xfrm>
            <a:off x="8154975" y="5332922"/>
            <a:ext cx="4062308" cy="1200329"/>
          </a:xfrm>
          <a:prstGeom prst="rect">
            <a:avLst/>
          </a:prstGeom>
          <a:noFill/>
        </p:spPr>
        <p:txBody>
          <a:bodyPr wrap="square" rtlCol="0">
            <a:spAutoFit/>
          </a:bodyPr>
          <a:lstStyle/>
          <a:p>
            <a:pPr marL="457200" indent="-457200">
              <a:buFont typeface="Arial" panose="020B0604020202020204" pitchFamily="34" charset="0"/>
              <a:buChar char="•"/>
            </a:pPr>
            <a:r>
              <a:rPr lang="en-US" b="1" dirty="0"/>
              <a:t>Sophia University, Tokyo Japan</a:t>
            </a:r>
          </a:p>
          <a:p>
            <a:pPr marL="457200" indent="-457200">
              <a:buFont typeface="Arial" panose="020B0604020202020204" pitchFamily="34" charset="0"/>
              <a:buChar char="•"/>
            </a:pPr>
            <a:r>
              <a:rPr lang="en-US" b="1" dirty="0"/>
              <a:t>Class of 2023 (expected)</a:t>
            </a:r>
          </a:p>
          <a:p>
            <a:pPr marL="457200" indent="-457200">
              <a:buFont typeface="Arial" panose="020B0604020202020204" pitchFamily="34" charset="0"/>
              <a:buChar char="•"/>
            </a:pPr>
            <a:r>
              <a:rPr lang="en-US" b="1" dirty="0"/>
              <a:t>Masters Degree</a:t>
            </a:r>
          </a:p>
          <a:p>
            <a:pPr marL="457200" indent="-457200">
              <a:buFont typeface="Arial" panose="020B0604020202020204" pitchFamily="34" charset="0"/>
              <a:buChar char="•"/>
            </a:pPr>
            <a:r>
              <a:rPr lang="en-US" b="1" dirty="0"/>
              <a:t>Researcher Policy</a:t>
            </a:r>
          </a:p>
        </p:txBody>
      </p:sp>
      <p:pic>
        <p:nvPicPr>
          <p:cNvPr id="3" name="Google Shape;207;p29">
            <a:extLst>
              <a:ext uri="{FF2B5EF4-FFF2-40B4-BE49-F238E27FC236}">
                <a16:creationId xmlns:a16="http://schemas.microsoft.com/office/drawing/2014/main" id="{464F7EDB-D424-A393-09BF-9F9F9B34052E}"/>
              </a:ext>
            </a:extLst>
          </p:cNvPr>
          <p:cNvPicPr preferRelativeResize="0"/>
          <p:nvPr/>
        </p:nvPicPr>
        <p:blipFill rotWithShape="1">
          <a:blip r:embed="rId8">
            <a:alphaModFix/>
          </a:blip>
          <a:srcRect l="21404" t="36951"/>
          <a:stretch/>
        </p:blipFill>
        <p:spPr>
          <a:xfrm>
            <a:off x="4419402" y="1522215"/>
            <a:ext cx="2871322" cy="3770182"/>
          </a:xfrm>
          <a:prstGeom prst="rect">
            <a:avLst/>
          </a:prstGeom>
          <a:noFill/>
          <a:ln>
            <a:noFill/>
          </a:ln>
        </p:spPr>
      </p:pic>
      <p:pic>
        <p:nvPicPr>
          <p:cNvPr id="38" name="Google Shape;242;p34">
            <a:extLst>
              <a:ext uri="{FF2B5EF4-FFF2-40B4-BE49-F238E27FC236}">
                <a16:creationId xmlns:a16="http://schemas.microsoft.com/office/drawing/2014/main" id="{C1CEEE1D-937D-D697-D1A9-4632677A0680}"/>
              </a:ext>
            </a:extLst>
          </p:cNvPr>
          <p:cNvPicPr preferRelativeResize="0"/>
          <p:nvPr/>
        </p:nvPicPr>
        <p:blipFill rotWithShape="1">
          <a:blip r:embed="rId9">
            <a:alphaModFix/>
          </a:blip>
          <a:srcRect l="31159" r="9514"/>
          <a:stretch/>
        </p:blipFill>
        <p:spPr>
          <a:xfrm>
            <a:off x="8477556" y="1456004"/>
            <a:ext cx="2877614" cy="3769706"/>
          </a:xfrm>
          <a:prstGeom prst="rect">
            <a:avLst/>
          </a:prstGeom>
          <a:noFill/>
          <a:ln>
            <a:noFill/>
          </a:ln>
        </p:spPr>
      </p:pic>
      <p:sp>
        <p:nvSpPr>
          <p:cNvPr id="39" name="TextBox 38">
            <a:extLst>
              <a:ext uri="{FF2B5EF4-FFF2-40B4-BE49-F238E27FC236}">
                <a16:creationId xmlns:a16="http://schemas.microsoft.com/office/drawing/2014/main" id="{BF6D705E-2CCA-DEF9-CDD2-0944E4824C63}"/>
              </a:ext>
            </a:extLst>
          </p:cNvPr>
          <p:cNvSpPr txBox="1"/>
          <p:nvPr/>
        </p:nvSpPr>
        <p:spPr>
          <a:xfrm>
            <a:off x="539653" y="1023259"/>
            <a:ext cx="3201967" cy="523220"/>
          </a:xfrm>
          <a:prstGeom prst="rect">
            <a:avLst/>
          </a:prstGeom>
          <a:noFill/>
        </p:spPr>
        <p:txBody>
          <a:bodyPr wrap="none" rtlCol="0">
            <a:spAutoFit/>
          </a:bodyPr>
          <a:lstStyle/>
          <a:p>
            <a:r>
              <a:rPr lang="en-US" sz="2800" b="1" dirty="0"/>
              <a:t>Darla </a:t>
            </a:r>
            <a:r>
              <a:rPr lang="en-US" sz="2800" b="1" dirty="0" err="1"/>
              <a:t>Yatilman</a:t>
            </a:r>
            <a:r>
              <a:rPr lang="en-US" sz="2800" b="1" dirty="0"/>
              <a:t> (Yap)</a:t>
            </a:r>
          </a:p>
        </p:txBody>
      </p:sp>
      <p:sp>
        <p:nvSpPr>
          <p:cNvPr id="41" name="TextBox 40">
            <a:extLst>
              <a:ext uri="{FF2B5EF4-FFF2-40B4-BE49-F238E27FC236}">
                <a16:creationId xmlns:a16="http://schemas.microsoft.com/office/drawing/2014/main" id="{15E68954-FEA3-F191-A6E1-BF554459E59A}"/>
              </a:ext>
            </a:extLst>
          </p:cNvPr>
          <p:cNvSpPr txBox="1"/>
          <p:nvPr/>
        </p:nvSpPr>
        <p:spPr>
          <a:xfrm>
            <a:off x="4378219" y="932784"/>
            <a:ext cx="3363613" cy="523220"/>
          </a:xfrm>
          <a:prstGeom prst="rect">
            <a:avLst/>
          </a:prstGeom>
          <a:noFill/>
        </p:spPr>
        <p:txBody>
          <a:bodyPr wrap="none" rtlCol="0">
            <a:spAutoFit/>
          </a:bodyPr>
          <a:lstStyle/>
          <a:p>
            <a:r>
              <a:rPr lang="en-US" sz="2800" b="1" dirty="0"/>
              <a:t>Annette Ludwig (PNI)</a:t>
            </a:r>
          </a:p>
        </p:txBody>
      </p:sp>
      <p:sp>
        <p:nvSpPr>
          <p:cNvPr id="42" name="TextBox 41">
            <a:extLst>
              <a:ext uri="{FF2B5EF4-FFF2-40B4-BE49-F238E27FC236}">
                <a16:creationId xmlns:a16="http://schemas.microsoft.com/office/drawing/2014/main" id="{54DE325A-8AFC-65A5-E79B-91A29CE69C99}"/>
              </a:ext>
            </a:extLst>
          </p:cNvPr>
          <p:cNvSpPr txBox="1"/>
          <p:nvPr/>
        </p:nvSpPr>
        <p:spPr>
          <a:xfrm>
            <a:off x="8414689" y="919767"/>
            <a:ext cx="3428631" cy="523220"/>
          </a:xfrm>
          <a:prstGeom prst="rect">
            <a:avLst/>
          </a:prstGeom>
          <a:noFill/>
        </p:spPr>
        <p:txBody>
          <a:bodyPr wrap="none" rtlCol="0">
            <a:spAutoFit/>
          </a:bodyPr>
          <a:lstStyle/>
          <a:p>
            <a:r>
              <a:rPr lang="en-US" sz="2800" b="1" dirty="0"/>
              <a:t>Natasha </a:t>
            </a:r>
            <a:r>
              <a:rPr lang="en-US" sz="2800" b="1" dirty="0" err="1"/>
              <a:t>Gorong</a:t>
            </a:r>
            <a:r>
              <a:rPr lang="en-US" sz="2800" b="1" dirty="0"/>
              <a:t> (Yap)</a:t>
            </a:r>
          </a:p>
        </p:txBody>
      </p:sp>
    </p:spTree>
    <p:extLst>
      <p:ext uri="{BB962C8B-B14F-4D97-AF65-F5344CB8AC3E}">
        <p14:creationId xmlns:p14="http://schemas.microsoft.com/office/powerpoint/2010/main" val="2299563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6B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1F62F-C3FC-52C7-C854-FC0B47CB1C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647152F-AE7A-3609-7D65-D3B0252B62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6CD037AA-8B2F-DBB1-FC2E-DB001BDE26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F1DDC019-B543-9111-ADD6-0BDF73FA50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BB806AA2-9680-ACB2-A27E-79671DA3AA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406D55FE-85B4-F426-6FA9-1165219F29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D25A24DE-73F1-EC1E-4D24-BBFC3BC06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9BD31263-F971-D76E-DBED-6F0DA99540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BF0F90A6-2977-981A-ACFB-A98A4687AC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8477B4C2-3F61-8E7F-E475-9E9C39C68A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638DD52C-904E-2A56-84D7-B0B289EB39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4D1BF320-10B3-29D5-6CC1-6442BB1E36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EB9C9FB2-C9A3-8D73-D8BA-A6FA882460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6BF1090F-484A-BA2D-4E66-5B14E469DB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09C0A341-6E1B-0205-0F3F-ADC79C3062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74359C2B-F4F9-1FFE-28CD-5A08B5B097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6026500C-28A6-31CA-EBDE-CCB85DCCC6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70136C8B-A69B-42F6-FB83-E087BAFDE1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9CE19C9E-14AF-375F-2099-E23AAC263C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B6663F97-A3BC-3E09-00A3-8CCFA9EF22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E724C7E1-4C4D-B81D-8FD4-0C041AE809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9D7298C5-B950-1B29-F9AB-20A653279C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086817C7-B0D9-12AE-5447-17937E542E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5E750A15-8048-5298-95A4-A9A11994E8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A6A22128-F3E4-B0A1-FB27-9FF65CDC81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09715531-C57B-93BA-F506-DBF503B6C5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A155BA01-9C5E-FF6F-2738-98FD7FC4C434}"/>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B9B62D55-BE26-B165-36C3-FF01D7045EEA}"/>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
        <p:nvSpPr>
          <p:cNvPr id="2" name="TextBox 1">
            <a:extLst>
              <a:ext uri="{FF2B5EF4-FFF2-40B4-BE49-F238E27FC236}">
                <a16:creationId xmlns:a16="http://schemas.microsoft.com/office/drawing/2014/main" id="{B823EB73-B88A-3EEF-0FAC-95676583D174}"/>
              </a:ext>
            </a:extLst>
          </p:cNvPr>
          <p:cNvSpPr txBox="1"/>
          <p:nvPr/>
        </p:nvSpPr>
        <p:spPr>
          <a:xfrm>
            <a:off x="54831" y="5332923"/>
            <a:ext cx="3780734" cy="1200329"/>
          </a:xfrm>
          <a:prstGeom prst="rect">
            <a:avLst/>
          </a:prstGeom>
          <a:noFill/>
        </p:spPr>
        <p:txBody>
          <a:bodyPr wrap="square" rtlCol="0">
            <a:spAutoFit/>
          </a:bodyPr>
          <a:lstStyle/>
          <a:p>
            <a:pPr marL="457200" indent="-457200">
              <a:buFont typeface="Arial" panose="020B0604020202020204" pitchFamily="34" charset="0"/>
              <a:buChar char="•"/>
            </a:pPr>
            <a:r>
              <a:rPr lang="en-US" b="1" dirty="0"/>
              <a:t>Sophia University, Tokyo Japan</a:t>
            </a:r>
          </a:p>
          <a:p>
            <a:pPr marL="457200" indent="-457200">
              <a:buFont typeface="Arial" panose="020B0604020202020204" pitchFamily="34" charset="0"/>
              <a:buChar char="•"/>
            </a:pPr>
            <a:r>
              <a:rPr lang="en-US" b="1" dirty="0"/>
              <a:t>Class of 2023 (expected)</a:t>
            </a:r>
          </a:p>
          <a:p>
            <a:pPr marL="457200" indent="-457200">
              <a:buFont typeface="Arial" panose="020B0604020202020204" pitchFamily="34" charset="0"/>
              <a:buChar char="•"/>
            </a:pPr>
            <a:r>
              <a:rPr lang="en-US" b="1" dirty="0"/>
              <a:t>Masters Degree</a:t>
            </a:r>
          </a:p>
          <a:p>
            <a:pPr marL="457200" indent="-457200">
              <a:buFont typeface="Arial" panose="020B0604020202020204" pitchFamily="34" charset="0"/>
              <a:buChar char="•"/>
            </a:pPr>
            <a:r>
              <a:rPr lang="en-US" b="1" dirty="0"/>
              <a:t>Researcher Solid Waste</a:t>
            </a:r>
          </a:p>
        </p:txBody>
      </p:sp>
      <p:sp>
        <p:nvSpPr>
          <p:cNvPr id="35" name="TextBox 34">
            <a:extLst>
              <a:ext uri="{FF2B5EF4-FFF2-40B4-BE49-F238E27FC236}">
                <a16:creationId xmlns:a16="http://schemas.microsoft.com/office/drawing/2014/main" id="{1E1E08BC-F5C2-E496-0ADB-5258A5B44B4E}"/>
              </a:ext>
            </a:extLst>
          </p:cNvPr>
          <p:cNvSpPr txBox="1"/>
          <p:nvPr/>
        </p:nvSpPr>
        <p:spPr>
          <a:xfrm>
            <a:off x="4137826" y="5349147"/>
            <a:ext cx="3937035" cy="1200329"/>
          </a:xfrm>
          <a:prstGeom prst="rect">
            <a:avLst/>
          </a:prstGeom>
          <a:noFill/>
        </p:spPr>
        <p:txBody>
          <a:bodyPr wrap="square" rtlCol="0">
            <a:spAutoFit/>
          </a:bodyPr>
          <a:lstStyle/>
          <a:p>
            <a:pPr marL="457200" indent="-457200">
              <a:buFont typeface="Arial" panose="020B0604020202020204" pitchFamily="34" charset="0"/>
              <a:buChar char="•"/>
            </a:pPr>
            <a:r>
              <a:rPr lang="en-US" b="1" dirty="0"/>
              <a:t>UH Hilo</a:t>
            </a:r>
          </a:p>
          <a:p>
            <a:pPr marL="457200" indent="-457200">
              <a:buFont typeface="Arial" panose="020B0604020202020204" pitchFamily="34" charset="0"/>
              <a:buChar char="•"/>
            </a:pPr>
            <a:r>
              <a:rPr lang="en-US" b="1" dirty="0"/>
              <a:t>Class of 2023 (expected)</a:t>
            </a:r>
          </a:p>
          <a:p>
            <a:pPr marL="457200" indent="-457200">
              <a:buFont typeface="Arial" panose="020B0604020202020204" pitchFamily="34" charset="0"/>
              <a:buChar char="•"/>
            </a:pPr>
            <a:r>
              <a:rPr lang="en-US" b="1" dirty="0"/>
              <a:t>Masters Degree</a:t>
            </a:r>
          </a:p>
          <a:p>
            <a:pPr marL="457200" indent="-457200">
              <a:buFont typeface="Arial" panose="020B0604020202020204" pitchFamily="34" charset="0"/>
              <a:buChar char="•"/>
            </a:pPr>
            <a:r>
              <a:rPr lang="en-US" b="1" dirty="0"/>
              <a:t>Researcher Mangrove Forest</a:t>
            </a:r>
          </a:p>
        </p:txBody>
      </p:sp>
      <p:pic>
        <p:nvPicPr>
          <p:cNvPr id="34" name="Google Shape;249;p35">
            <a:extLst>
              <a:ext uri="{FF2B5EF4-FFF2-40B4-BE49-F238E27FC236}">
                <a16:creationId xmlns:a16="http://schemas.microsoft.com/office/drawing/2014/main" id="{35C552F1-AE47-CACA-F1C8-E15DE91690F1}"/>
              </a:ext>
            </a:extLst>
          </p:cNvPr>
          <p:cNvPicPr preferRelativeResize="0"/>
          <p:nvPr/>
        </p:nvPicPr>
        <p:blipFill rotWithShape="1">
          <a:blip r:embed="rId7">
            <a:alphaModFix/>
          </a:blip>
          <a:srcRect l="13491" t="25792" r="24346" b="9308"/>
          <a:stretch/>
        </p:blipFill>
        <p:spPr>
          <a:xfrm rot="5400000">
            <a:off x="-57715" y="1964686"/>
            <a:ext cx="3640735" cy="2709863"/>
          </a:xfrm>
          <a:prstGeom prst="rect">
            <a:avLst/>
          </a:prstGeom>
          <a:noFill/>
          <a:ln>
            <a:noFill/>
          </a:ln>
        </p:spPr>
      </p:pic>
      <p:pic>
        <p:nvPicPr>
          <p:cNvPr id="36" name="Google Shape;228;p32">
            <a:extLst>
              <a:ext uri="{FF2B5EF4-FFF2-40B4-BE49-F238E27FC236}">
                <a16:creationId xmlns:a16="http://schemas.microsoft.com/office/drawing/2014/main" id="{E3C2A4D5-49D7-8C38-FCE6-5333C6E75378}"/>
              </a:ext>
            </a:extLst>
          </p:cNvPr>
          <p:cNvPicPr preferRelativeResize="0"/>
          <p:nvPr/>
        </p:nvPicPr>
        <p:blipFill rotWithShape="1">
          <a:blip r:embed="rId8">
            <a:alphaModFix/>
          </a:blip>
          <a:srcRect/>
          <a:stretch/>
        </p:blipFill>
        <p:spPr>
          <a:xfrm>
            <a:off x="4669031" y="1499250"/>
            <a:ext cx="2257077" cy="3640735"/>
          </a:xfrm>
          <a:prstGeom prst="rect">
            <a:avLst/>
          </a:prstGeom>
          <a:noFill/>
          <a:ln>
            <a:noFill/>
          </a:ln>
        </p:spPr>
      </p:pic>
      <p:sp>
        <p:nvSpPr>
          <p:cNvPr id="3" name="TextBox 2">
            <a:extLst>
              <a:ext uri="{FF2B5EF4-FFF2-40B4-BE49-F238E27FC236}">
                <a16:creationId xmlns:a16="http://schemas.microsoft.com/office/drawing/2014/main" id="{76681F52-5552-7476-2B1E-9ACB9CDC1F1A}"/>
              </a:ext>
            </a:extLst>
          </p:cNvPr>
          <p:cNvSpPr txBox="1"/>
          <p:nvPr/>
        </p:nvSpPr>
        <p:spPr>
          <a:xfrm>
            <a:off x="297172" y="938043"/>
            <a:ext cx="3389069" cy="523220"/>
          </a:xfrm>
          <a:prstGeom prst="rect">
            <a:avLst/>
          </a:prstGeom>
          <a:noFill/>
        </p:spPr>
        <p:txBody>
          <a:bodyPr wrap="none" rtlCol="0">
            <a:spAutoFit/>
          </a:bodyPr>
          <a:lstStyle/>
          <a:p>
            <a:r>
              <a:rPr lang="en-US" sz="2800" b="1" dirty="0" err="1"/>
              <a:t>Shaniah</a:t>
            </a:r>
            <a:r>
              <a:rPr lang="en-US" sz="2800" b="1" dirty="0"/>
              <a:t> Arnold (CHK)</a:t>
            </a:r>
          </a:p>
        </p:txBody>
      </p:sp>
      <p:sp>
        <p:nvSpPr>
          <p:cNvPr id="33" name="TextBox 32">
            <a:extLst>
              <a:ext uri="{FF2B5EF4-FFF2-40B4-BE49-F238E27FC236}">
                <a16:creationId xmlns:a16="http://schemas.microsoft.com/office/drawing/2014/main" id="{A31C7A1E-B622-A48E-0821-D7BA75582C1D}"/>
              </a:ext>
            </a:extLst>
          </p:cNvPr>
          <p:cNvSpPr txBox="1"/>
          <p:nvPr/>
        </p:nvSpPr>
        <p:spPr>
          <a:xfrm>
            <a:off x="4320920" y="894292"/>
            <a:ext cx="3996672" cy="523220"/>
          </a:xfrm>
          <a:prstGeom prst="rect">
            <a:avLst/>
          </a:prstGeom>
          <a:noFill/>
        </p:spPr>
        <p:txBody>
          <a:bodyPr wrap="none" rtlCol="0">
            <a:spAutoFit/>
          </a:bodyPr>
          <a:lstStyle/>
          <a:p>
            <a:r>
              <a:rPr lang="en-US" sz="2800" b="1" dirty="0" err="1"/>
              <a:t>Maybeleen</a:t>
            </a:r>
            <a:r>
              <a:rPr lang="en-US" sz="2800" b="1" dirty="0"/>
              <a:t> </a:t>
            </a:r>
            <a:r>
              <a:rPr lang="en-US" sz="2800" b="1" dirty="0" err="1"/>
              <a:t>Apwong</a:t>
            </a:r>
            <a:r>
              <a:rPr lang="en-US" sz="2800" b="1" dirty="0"/>
              <a:t> (PNI)</a:t>
            </a:r>
          </a:p>
        </p:txBody>
      </p:sp>
    </p:spTree>
    <p:extLst>
      <p:ext uri="{BB962C8B-B14F-4D97-AF65-F5344CB8AC3E}">
        <p14:creationId xmlns:p14="http://schemas.microsoft.com/office/powerpoint/2010/main" val="161149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6B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67539" y="941281"/>
            <a:ext cx="11961063" cy="5505833"/>
          </a:xfrm>
        </p:spPr>
        <p:txBody>
          <a:bodyPr>
            <a:normAutofit/>
          </a:bodyPr>
          <a:lstStyle/>
          <a:p>
            <a:r>
              <a:rPr lang="en-US" dirty="0"/>
              <a:t>Challenges/Opportunities</a:t>
            </a:r>
          </a:p>
          <a:p>
            <a:pPr marL="0" indent="0">
              <a:buNone/>
            </a:pPr>
            <a:endParaRPr lang="en-US" dirty="0"/>
          </a:p>
          <a:p>
            <a:pPr lvl="1"/>
            <a:r>
              <a:rPr lang="en-US" dirty="0"/>
              <a:t>Recruiting BRMC Scholars for higher education</a:t>
            </a:r>
          </a:p>
          <a:p>
            <a:pPr lvl="1"/>
            <a:endParaRPr lang="en-US" dirty="0"/>
          </a:p>
          <a:p>
            <a:pPr lvl="1"/>
            <a:r>
              <a:rPr lang="en-US" dirty="0"/>
              <a:t>Maintaining Scholars in our region</a:t>
            </a:r>
          </a:p>
          <a:p>
            <a:pPr lvl="1"/>
            <a:endParaRPr lang="en-US" dirty="0"/>
          </a:p>
          <a:p>
            <a:pPr marL="457200" lvl="1" indent="0">
              <a:buNone/>
            </a:pPr>
            <a:endParaRPr lang="en-US" dirty="0"/>
          </a:p>
          <a:p>
            <a:pPr marL="457200" lvl="1" indent="0">
              <a:buNone/>
            </a:pPr>
            <a:endParaRPr lang="en-US" dirty="0"/>
          </a:p>
        </p:txBody>
      </p:sp>
      <p:pic>
        <p:nvPicPr>
          <p:cNvPr id="5" name="Picture 4">
            <a:extLst>
              <a:ext uri="{FF2B5EF4-FFF2-40B4-BE49-F238E27FC236}">
                <a16:creationId xmlns:a16="http://schemas.microsoft.com/office/drawing/2014/main" id="{6A1F2635-D00A-520F-A5DA-AEB20EF4ECE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F74E64FB-25A8-90FA-B581-73B1EDB54C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86863617-F058-A44E-308C-27888D6776A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7304EB3F-A0BB-6A71-533F-872EBF292D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7538FA89-2570-632E-580E-250DEC2E42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DAB0972F-F31B-B845-F1CB-D5EE593E3A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024A8EF0-3B12-8D65-14AE-0F09E3072B9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C8CD64EB-AB21-7B3F-B8AD-DF3BB1E4821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28FDBB94-19FB-71AD-F565-5D2DAEE003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0B2A70A8-2B32-FA0F-3C48-C769E6C555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2429B709-C89A-B3C0-C6BD-9535042304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A827E738-5A5B-29DA-EB6B-A3971CDAEB4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C3618A58-407D-36F4-E41D-C91965801A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4D752620-C9E1-608C-59AB-62F9D9E7741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B044793F-0594-6E37-F570-284189922A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D9E534EF-E296-D856-36F5-316D42307D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38643D28-9513-04FF-FA6A-C52342F786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36A573F6-34AF-3233-0D54-8631FABC88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7A799C27-58C8-30EC-731E-90FA1F7B9DF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8822C711-2459-1D3A-B914-081C3232D48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F884D70C-3E6E-B60A-4D94-FCD0A7D3D4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1D5DAD5B-B7A6-2267-2213-765A79A57F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E9885C77-5B67-D8E2-A49E-3D996B7859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7870AA1C-F36C-266D-D111-7004540E016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1B6BD132-34F7-6F4C-6E6B-463AC22FA7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BE4BDB12-F729-E583-FE0E-07255895A2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DEF21DEE-4E80-EDB6-1477-F8F740DCBB3C}"/>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5175AB69-2B86-409C-414D-A42C56877E0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Tree>
    <p:extLst>
      <p:ext uri="{BB962C8B-B14F-4D97-AF65-F5344CB8AC3E}">
        <p14:creationId xmlns:p14="http://schemas.microsoft.com/office/powerpoint/2010/main" val="179062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6B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67539" y="941281"/>
            <a:ext cx="11951636" cy="5505833"/>
          </a:xfrm>
        </p:spPr>
        <p:txBody>
          <a:bodyPr>
            <a:normAutofit/>
          </a:bodyPr>
          <a:lstStyle/>
          <a:p>
            <a:r>
              <a:rPr lang="en-US" dirty="0"/>
              <a:t>Opportunities for collaboration</a:t>
            </a:r>
          </a:p>
          <a:p>
            <a:pPr marL="0" indent="0">
              <a:buNone/>
            </a:pPr>
            <a:endParaRPr lang="en-US" dirty="0"/>
          </a:p>
          <a:p>
            <a:pPr lvl="1"/>
            <a:r>
              <a:rPr lang="en-US" dirty="0"/>
              <a:t>Fund raising for the BRMC endowment</a:t>
            </a:r>
          </a:p>
          <a:p>
            <a:pPr marL="457200" lvl="1" indent="0">
              <a:buNone/>
            </a:pPr>
            <a:endParaRPr lang="en-US" dirty="0"/>
          </a:p>
          <a:p>
            <a:pPr lvl="1"/>
            <a:endParaRPr lang="en-US" dirty="0"/>
          </a:p>
        </p:txBody>
      </p:sp>
      <p:pic>
        <p:nvPicPr>
          <p:cNvPr id="5" name="Picture 4">
            <a:extLst>
              <a:ext uri="{FF2B5EF4-FFF2-40B4-BE49-F238E27FC236}">
                <a16:creationId xmlns:a16="http://schemas.microsoft.com/office/drawing/2014/main" id="{8617DEED-9E5A-0E21-5446-633122B11A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89313409-438A-3449-823D-1B46FF455E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D7A680B9-196B-038B-1AE2-A47A5E2D59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9A125A87-D025-2CEF-5F0F-87FC6771A7A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FE8FCB82-4C05-C7A3-45AC-F1C8BF5902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169704EC-84CB-2D15-B13E-516ECEF681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70993007-3552-041C-101F-9F9EB71FC7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100CCCD-739E-E575-47E1-78D942293AB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302336FB-5F45-27C0-29DC-AD0F53227D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4BFC6B5F-FF1F-B4C4-C309-974B129DA0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ECCEBD72-16A3-6656-BB63-28D9AC9F11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D3DFE057-7E0A-B682-D7CA-53821DA0C57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55D09399-3AFD-3921-A822-4747101ECE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F3EAB480-932A-8648-FBFF-6EAE0CA2541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56B3572C-3338-9775-F34C-F4BB16E249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8D5921C6-128C-FADB-84F4-4CBF27ABC82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C1ACA591-04FD-99EB-FA8E-C9D0083CB6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343E8CEE-B687-D0B4-F46D-DB96D9CBE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C1B26AE4-A136-22A9-B804-0C6D595515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CD2F6A16-B3E9-759E-520A-ECBF4AA3492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1F145C82-04B7-203B-3FAE-9295127EB4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D303855D-D315-1A4F-6A04-58FECE5F18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EE8B009D-AD6D-E9B8-FDE3-3C0D65A1224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E92549F4-99E6-E28D-8D6E-534CB73C34D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9E24925E-8DA4-CD8B-430E-500EF398BA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9C395327-EAB7-5449-3DB0-D72EDCCAD2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47740580-71EC-C042-A69D-D9ADE789F055}"/>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4E1F762F-9435-783B-8AF5-025BBC71C3F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Tree>
    <p:extLst>
      <p:ext uri="{BB962C8B-B14F-4D97-AF65-F5344CB8AC3E}">
        <p14:creationId xmlns:p14="http://schemas.microsoft.com/office/powerpoint/2010/main" val="1484366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TotalTime>
  <Words>536</Words>
  <Application>Microsoft Macintosh PowerPoint</Application>
  <PresentationFormat>Widescreen</PresentationFormat>
  <Paragraphs>110</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Aharoni</vt:lpstr>
      <vt:lpstr>Arial</vt:lpstr>
      <vt:lpstr>Arial Black</vt:lpstr>
      <vt:lpstr>Calibri</vt:lpstr>
      <vt:lpstr>Calibri Light</vt:lpstr>
      <vt:lpstr>Candara</vt:lpstr>
      <vt:lpstr>Office Theme</vt:lpstr>
      <vt:lpstr>3rd Joint Environment and Risk Management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R.Nash</dc:creator>
  <cp:lastModifiedBy>Rosalinda Yatilman</cp:lastModifiedBy>
  <cp:revision>18</cp:revision>
  <dcterms:created xsi:type="dcterms:W3CDTF">2023-08-01T02:39:00Z</dcterms:created>
  <dcterms:modified xsi:type="dcterms:W3CDTF">2023-08-27T08:42:02Z</dcterms:modified>
</cp:coreProperties>
</file>