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media/image6.jp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6" r:id="rId4"/>
    <p:sldId id="263" r:id="rId5"/>
    <p:sldId id="261" r:id="rId6"/>
    <p:sldId id="264" r:id="rId7"/>
  </p:sldIdLst>
  <p:sldSz cx="12192000" cy="6858000"/>
  <p:notesSz cx="6858000" cy="9144000"/>
  <p:defaultTextStyle>
    <a:defPPr>
      <a:defRPr lang="en-FM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6"/>
  </p:normalViewPr>
  <p:slideViewPr>
    <p:cSldViewPr snapToGrid="0">
      <p:cViewPr varScale="1">
        <p:scale>
          <a:sx n="90" d="100"/>
          <a:sy n="90" d="100"/>
        </p:scale>
        <p:origin x="208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doval, Angela" userId="f6252108-38c7-4a00-aa99-6372c8c68b28" providerId="ADAL" clId="{A642A866-4742-41AA-8D4D-032DEAB4FE18}"/>
    <pc:docChg chg="custSel modSld sldOrd">
      <pc:chgData name="Sandoval, Angela" userId="f6252108-38c7-4a00-aa99-6372c8c68b28" providerId="ADAL" clId="{A642A866-4742-41AA-8D4D-032DEAB4FE18}" dt="2023-08-18T03:57:41.193" v="2023" actId="20577"/>
      <pc:docMkLst>
        <pc:docMk/>
      </pc:docMkLst>
      <pc:sldChg chg="addSp modSp mod">
        <pc:chgData name="Sandoval, Angela" userId="f6252108-38c7-4a00-aa99-6372c8c68b28" providerId="ADAL" clId="{A642A866-4742-41AA-8D4D-032DEAB4FE18}" dt="2023-08-17T03:07:41.809" v="339" actId="20577"/>
        <pc:sldMkLst>
          <pc:docMk/>
          <pc:sldMk cId="1357314264" sldId="256"/>
        </pc:sldMkLst>
        <pc:spChg chg="mod">
          <ac:chgData name="Sandoval, Angela" userId="f6252108-38c7-4a00-aa99-6372c8c68b28" providerId="ADAL" clId="{A642A866-4742-41AA-8D4D-032DEAB4FE18}" dt="2023-08-17T03:07:41.809" v="339" actId="20577"/>
          <ac:spMkLst>
            <pc:docMk/>
            <pc:sldMk cId="1357314264" sldId="256"/>
            <ac:spMk id="4" creationId="{98EA9D88-61AA-6D3D-9173-C326CB2E1D65}"/>
          </ac:spMkLst>
        </pc:spChg>
        <pc:picChg chg="add mod">
          <ac:chgData name="Sandoval, Angela" userId="f6252108-38c7-4a00-aa99-6372c8c68b28" providerId="ADAL" clId="{A642A866-4742-41AA-8D4D-032DEAB4FE18}" dt="2023-08-17T02:56:52.096" v="308" actId="1076"/>
          <ac:picMkLst>
            <pc:docMk/>
            <pc:sldMk cId="1357314264" sldId="256"/>
            <ac:picMk id="3" creationId="{B95E7066-3E47-AF2C-FFD3-F5B0D00A96DA}"/>
          </ac:picMkLst>
        </pc:picChg>
      </pc:sldChg>
      <pc:sldChg chg="modSp mod">
        <pc:chgData name="Sandoval, Angela" userId="f6252108-38c7-4a00-aa99-6372c8c68b28" providerId="ADAL" clId="{A642A866-4742-41AA-8D4D-032DEAB4FE18}" dt="2023-08-17T02:49:58.024" v="22" actId="1076"/>
        <pc:sldMkLst>
          <pc:docMk/>
          <pc:sldMk cId="2607128412" sldId="257"/>
        </pc:sldMkLst>
        <pc:picChg chg="mod">
          <ac:chgData name="Sandoval, Angela" userId="f6252108-38c7-4a00-aa99-6372c8c68b28" providerId="ADAL" clId="{A642A866-4742-41AA-8D4D-032DEAB4FE18}" dt="2023-08-17T02:49:58.024" v="22" actId="1076"/>
          <ac:picMkLst>
            <pc:docMk/>
            <pc:sldMk cId="2607128412" sldId="257"/>
            <ac:picMk id="10" creationId="{439D6491-66CC-EAD8-C176-9B98F4126CE6}"/>
          </ac:picMkLst>
        </pc:picChg>
      </pc:sldChg>
      <pc:sldChg chg="addSp modSp mod ord">
        <pc:chgData name="Sandoval, Angela" userId="f6252108-38c7-4a00-aa99-6372c8c68b28" providerId="ADAL" clId="{A642A866-4742-41AA-8D4D-032DEAB4FE18}" dt="2023-08-17T02:57:33.961" v="312"/>
        <pc:sldMkLst>
          <pc:docMk/>
          <pc:sldMk cId="853301851" sldId="258"/>
        </pc:sldMkLst>
        <pc:spChg chg="mod">
          <ac:chgData name="Sandoval, Angela" userId="f6252108-38c7-4a00-aa99-6372c8c68b28" providerId="ADAL" clId="{A642A866-4742-41AA-8D4D-032DEAB4FE18}" dt="2023-08-17T02:49:19.173" v="19"/>
          <ac:spMkLst>
            <pc:docMk/>
            <pc:sldMk cId="853301851" sldId="258"/>
            <ac:spMk id="4" creationId="{98EA9D88-61AA-6D3D-9173-C326CB2E1D65}"/>
          </ac:spMkLst>
        </pc:spChg>
        <pc:picChg chg="add mod">
          <ac:chgData name="Sandoval, Angela" userId="f6252108-38c7-4a00-aa99-6372c8c68b28" providerId="ADAL" clId="{A642A866-4742-41AA-8D4D-032DEAB4FE18}" dt="2023-08-17T02:56:58.231" v="309" actId="1076"/>
          <ac:picMkLst>
            <pc:docMk/>
            <pc:sldMk cId="853301851" sldId="258"/>
            <ac:picMk id="3" creationId="{C34E49D8-CCA5-47C1-D848-5949ADA5FB39}"/>
          </ac:picMkLst>
        </pc:picChg>
      </pc:sldChg>
      <pc:sldChg chg="modSp mod modNotesTx">
        <pc:chgData name="Sandoval, Angela" userId="f6252108-38c7-4a00-aa99-6372c8c68b28" providerId="ADAL" clId="{A642A866-4742-41AA-8D4D-032DEAB4FE18}" dt="2023-08-18T03:57:41.193" v="2023" actId="20577"/>
        <pc:sldMkLst>
          <pc:docMk/>
          <pc:sldMk cId="1484366440" sldId="261"/>
        </pc:sldMkLst>
        <pc:spChg chg="mod">
          <ac:chgData name="Sandoval, Angela" userId="f6252108-38c7-4a00-aa99-6372c8c68b28" providerId="ADAL" clId="{A642A866-4742-41AA-8D4D-032DEAB4FE18}" dt="2023-08-18T03:57:41.193" v="2023" actId="20577"/>
          <ac:spMkLst>
            <pc:docMk/>
            <pc:sldMk cId="1484366440" sldId="261"/>
            <ac:spMk id="4" creationId="{98EA9D88-61AA-6D3D-9173-C326CB2E1D65}"/>
          </ac:spMkLst>
        </pc:spChg>
      </pc:sldChg>
      <pc:sldChg chg="modSp mod ord">
        <pc:chgData name="Sandoval, Angela" userId="f6252108-38c7-4a00-aa99-6372c8c68b28" providerId="ADAL" clId="{A642A866-4742-41AA-8D4D-032DEAB4FE18}" dt="2023-08-18T02:35:33.726" v="1417" actId="20577"/>
        <pc:sldMkLst>
          <pc:docMk/>
          <pc:sldMk cId="1247317778" sldId="263"/>
        </pc:sldMkLst>
        <pc:spChg chg="mod">
          <ac:chgData name="Sandoval, Angela" userId="f6252108-38c7-4a00-aa99-6372c8c68b28" providerId="ADAL" clId="{A642A866-4742-41AA-8D4D-032DEAB4FE18}" dt="2023-08-18T02:35:33.726" v="1417" actId="20577"/>
          <ac:spMkLst>
            <pc:docMk/>
            <pc:sldMk cId="1247317778" sldId="263"/>
            <ac:spMk id="4" creationId="{98EA9D88-61AA-6D3D-9173-C326CB2E1D65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FM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80710-7682-4E66-A3C2-243D35150580}" type="datetimeFigureOut">
              <a:rPr lang="en-FM" smtClean="0"/>
              <a:t>8/27/23</a:t>
            </a:fld>
            <a:endParaRPr lang="en-FM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FM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FM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B64EC0-AC93-47F0-8B5C-277A528EB23B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4850425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3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3239536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>
                <a:cs typeface="Arial"/>
              </a:rPr>
              <a:t>Matching needs with funding</a:t>
            </a:r>
          </a:p>
          <a:p>
            <a:pPr lvl="1"/>
            <a:r>
              <a:rPr lang="en-US" dirty="0">
                <a:cs typeface="Arial"/>
              </a:rPr>
              <a:t>USDA Rural Development- can do both DW and SW projects- SS deficiencies?</a:t>
            </a:r>
          </a:p>
          <a:p>
            <a:pPr lvl="1"/>
            <a:r>
              <a:rPr lang="en-US" dirty="0">
                <a:cs typeface="Arial"/>
              </a:rPr>
              <a:t>DOI grants for Insular Areas</a:t>
            </a:r>
          </a:p>
          <a:p>
            <a:r>
              <a:rPr lang="en-US" sz="2400" dirty="0">
                <a:cs typeface="Arial"/>
              </a:rPr>
              <a:t>Obtain continuation of IA’s with DOI/DOS</a:t>
            </a:r>
          </a:p>
          <a:p>
            <a:pPr lvl="1"/>
            <a:r>
              <a:rPr lang="en-US" dirty="0">
                <a:cs typeface="Arial"/>
              </a:rPr>
              <a:t>More funding for waste removal</a:t>
            </a:r>
          </a:p>
          <a:p>
            <a:pPr lvl="1"/>
            <a:r>
              <a:rPr lang="en-US" dirty="0">
                <a:cs typeface="Arial"/>
              </a:rPr>
              <a:t>Keep the Circuit Rider position</a:t>
            </a:r>
          </a:p>
          <a:p>
            <a:r>
              <a:rPr lang="en-US" sz="2400" dirty="0">
                <a:cs typeface="Arial"/>
              </a:rPr>
              <a:t>Set up a reoccurring Operator Certification Program – model after Lab Certification Program</a:t>
            </a:r>
          </a:p>
          <a:p>
            <a:r>
              <a:rPr lang="en-US" sz="2400" dirty="0">
                <a:cs typeface="Arial"/>
              </a:rPr>
              <a:t>Look for opportunities for additional collaboration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5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324997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B64EC0-AC93-47F0-8B5C-277A528EB23B}" type="slidenum">
              <a:rPr lang="en-FM" smtClean="0"/>
              <a:t>6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6192235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DFC312-A56B-3F8F-C8A2-FDDB2FAB39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2E1131-B56A-24A6-5E1D-0BE8175D46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F0D5FE-DB91-BCF8-0A11-1868D8D3EC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8/27/23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C10FED-EB65-1BC1-8CC7-17913337A9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CDD5F2-45EC-0CD0-CEEB-619FEAB08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38430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6D4CEB-E8C2-5A83-C25F-28DA61DE9A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48D6703-D20B-76BC-01E3-ABCA068DCE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74B234-B471-B899-857E-A39801A066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8/27/23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C6A3FA-6000-0149-576E-AF13E42CE4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B55F2-BBA6-D67A-DCFB-606019E7F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531172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D6AE709-7157-F677-FAC0-1508D65AF7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1CA95-EBDA-8ACC-9010-A25B0B699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0DCA1A-EE68-CEFB-662C-262A3FCAE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8/27/23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A4AF61-44F0-B8EC-324C-00FE08A77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04425-807A-6A42-2C82-C4C07D27E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335837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5AA7A-0801-B0B2-D711-C3CBBAD062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1C986-8AA2-0CC5-CD98-673309F07D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43277-EC17-A028-EBA5-B95A81880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8/27/23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444295-9969-ACA1-D560-BCDFA48AF4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97A9C-0E7D-9332-EA4E-CBBA72F80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673524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11DE9D-0EBF-900C-7A2F-128CBBE4F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FE598B-EE31-8676-533F-8BC362C7CE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EF884-7C57-9CAA-F8CB-77CC6EE6A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8/27/23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7AD1C4-8E64-2613-9D7A-AF9400B9F6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4FEB6D-4B3A-6AE8-2C39-39E0023F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082711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5E73C1-3BAA-2566-5480-29EA5828A1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827054-670E-79A5-2F81-EE4CA787DFF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E1F6DE-233E-44F2-E058-FFE1173CCE7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564478-AF11-DB27-D83E-98ABCC8B7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8/27/23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084F48-2496-D538-9332-CD85DCA81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78CE99-DD90-8FA7-D484-97D122663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674588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B52F08-79A2-B411-B978-2C2DB0FED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244FD1-E400-E4F3-DEE6-F1EADA5951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8D8485-E1DF-E9DB-40DC-2D7ECE55DB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B2D0B5-3E1D-C1AD-729A-A3D24F1D94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4BB7A3-6393-51EC-7A42-BE923DB26C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BE9BD7-DAA1-BA0A-88EF-9102817E9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8/27/23</a:t>
            </a:fld>
            <a:endParaRPr lang="en-FM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E2C260-8FAE-D859-D227-36D1DF64AE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9906F9-3C3D-D803-CECC-2FB230117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194591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797845-30C6-5FB1-53FD-97FE133DE7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BDFA9D5-059D-3BDE-5996-91422CC150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8/27/23</a:t>
            </a:fld>
            <a:endParaRPr lang="en-FM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F51C613-196C-4C46-5B9D-2F2AB9B8F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3DA213C-5BDA-0671-D25C-4BEF39725E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12272258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BFA5AB-A90E-60D1-0590-6B0DC0A6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8/27/23</a:t>
            </a:fld>
            <a:endParaRPr lang="en-FM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D96D4E-C93B-7447-DB85-BF21AEE56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FBF8B-F061-F0B6-1DCB-61DEA07F5F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42035295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3BFF9-ED6E-348B-1A43-FE8E391076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D36B92-4F69-CFBA-958E-80B2C8B599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7F126D-E3B6-3C65-8810-A4A538DE79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11A5DF-7724-1B64-5AF7-EDD20A6DBA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8/27/23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D415CB-79C6-8C16-8440-D13379ED5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840B99-FFE2-A866-6F55-CEF588787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24321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D18A5-4CFE-8745-4B88-2F0DEEFBDB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36CF08-1CCF-C7B6-C68B-FFB3B25D73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FM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44C5C16-4A9E-F1F7-06B3-544A15BD5E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BDA499-674E-A165-F885-D16CC40ED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7BC71-67A2-40CF-A793-E678043B93CF}" type="datetimeFigureOut">
              <a:rPr lang="en-FM" smtClean="0"/>
              <a:t>8/27/23</a:t>
            </a:fld>
            <a:endParaRPr lang="en-FM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92CB0-E441-0884-1EDB-C5692CF6C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FM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212AE2-42C2-2E5B-888E-3E97C0621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5613591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41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8081D3E-8A8A-8AB7-AA05-48303DC0C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FM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1DD8E4-515A-65B9-7AAD-F14DD7C12C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FM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32AABF-A1D9-A023-144B-94FE0C9B5E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7BC71-67A2-40CF-A793-E678043B93CF}" type="datetimeFigureOut">
              <a:rPr lang="en-FM" smtClean="0"/>
              <a:t>8/27/23</a:t>
            </a:fld>
            <a:endParaRPr lang="en-FM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04F1B0-CC41-D4F9-463E-7E152B7218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FM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85E551-8F71-4C3E-FADA-FBAB903AF8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6D5C0D-D7C4-4F57-8078-055CE04983B7}" type="slidenum">
              <a:rPr lang="en-FM" smtClean="0"/>
              <a:t>‹#›</a:t>
            </a:fld>
            <a:endParaRPr lang="en-FM" dirty="0"/>
          </a:p>
        </p:txBody>
      </p:sp>
    </p:spTree>
    <p:extLst>
      <p:ext uri="{BB962C8B-B14F-4D97-AF65-F5344CB8AC3E}">
        <p14:creationId xmlns:p14="http://schemas.microsoft.com/office/powerpoint/2010/main" val="2388201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FM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jp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1.jp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12.jp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.jp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8.png"/><Relationship Id="rId7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80000"/>
            <a:lum/>
          </a:blip>
          <a:srcRect/>
          <a:stretch>
            <a:fillRect t="-39000" b="-3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FECA3-3B56-E8E4-1B6C-CC0AB76831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4050" y="365125"/>
            <a:ext cx="10069749" cy="1325563"/>
          </a:xfrm>
          <a:effectLst>
            <a:outerShdw blurRad="50800" dist="38100" dir="16200000" rotWithShape="0">
              <a:schemeClr val="bg1"/>
            </a:outerShdw>
          </a:effectLst>
        </p:spPr>
        <p:txBody>
          <a:bodyPr>
            <a:normAutofit/>
          </a:bodyPr>
          <a:lstStyle/>
          <a:p>
            <a:pPr algn="ctr"/>
            <a:r>
              <a:rPr lang="en-US" sz="3600" u="sng" dirty="0">
                <a:latin typeface="Arial Black" panose="020B0A04020102020204" pitchFamily="34" charset="0"/>
              </a:rPr>
              <a:t>3</a:t>
            </a:r>
            <a:r>
              <a:rPr lang="en-US" sz="3600" u="sng" baseline="30000" dirty="0">
                <a:latin typeface="Arial Black" panose="020B0A04020102020204" pitchFamily="34" charset="0"/>
              </a:rPr>
              <a:t>rd</a:t>
            </a:r>
            <a:r>
              <a:rPr lang="en-US" sz="3600" u="sng" dirty="0">
                <a:latin typeface="Arial Black" panose="020B0A04020102020204" pitchFamily="34" charset="0"/>
              </a:rPr>
              <a:t> Joint Environment and Risk Management Platform</a:t>
            </a:r>
            <a:endParaRPr lang="en-FM" sz="3600" u="sng" dirty="0">
              <a:latin typeface="Arial Black" panose="020B0A04020102020204" pitchFamily="34" charset="0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C9F6AB6D-13B1-9A33-9E23-DB3CAB6D7A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94929" y="5251884"/>
            <a:ext cx="2259062" cy="1194832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0DE3C8-C1DE-9B5D-800B-618BCB94B51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37" y="5254533"/>
            <a:ext cx="2260732" cy="119483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EF7EDBC-B625-64E3-F9B8-AC6C54AE8C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9567" y="5254067"/>
            <a:ext cx="2385298" cy="119264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E3C3F5E-949A-359A-34A0-36149943DF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345" y="5257183"/>
            <a:ext cx="2260731" cy="118953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4E133D77-E3CF-BB5A-383A-16C9053117C7}"/>
              </a:ext>
            </a:extLst>
          </p:cNvPr>
          <p:cNvSpPr txBox="1"/>
          <p:nvPr/>
        </p:nvSpPr>
        <p:spPr>
          <a:xfrm>
            <a:off x="2331341" y="1732789"/>
            <a:ext cx="7771592" cy="553998"/>
          </a:xfrm>
          <a:prstGeom prst="rect">
            <a:avLst/>
          </a:prstGeom>
          <a:noFill/>
          <a:effectLst>
            <a:outerShdw blurRad="50800" dist="50800" dir="5400000" algn="ctr" rotWithShape="0">
              <a:schemeClr val="bg1">
                <a:alpha val="68000"/>
              </a:schemeClr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3000" b="1" i="1" dirty="0"/>
              <a:t>“Enhancing Synergies for a Resilient Tomorrow”</a:t>
            </a:r>
            <a:endParaRPr lang="en-FM" sz="3000" b="1" i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97E90A-AAEE-6FCF-321C-A72D945B0264}"/>
              </a:ext>
            </a:extLst>
          </p:cNvPr>
          <p:cNvSpPr txBox="1"/>
          <p:nvPr/>
        </p:nvSpPr>
        <p:spPr>
          <a:xfrm>
            <a:off x="3754874" y="3859322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August 30-September 1, 2023</a:t>
            </a:r>
            <a:endParaRPr lang="en-FM" sz="2800" b="1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3BE2410-CFCE-DE5E-28A8-B1F6A40A1368}"/>
              </a:ext>
            </a:extLst>
          </p:cNvPr>
          <p:cNvSpPr txBox="1"/>
          <p:nvPr/>
        </p:nvSpPr>
        <p:spPr>
          <a:xfrm>
            <a:off x="3754874" y="4307443"/>
            <a:ext cx="4674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Weno, Chuuk</a:t>
            </a:r>
            <a:endParaRPr lang="en-FM" sz="2800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C173391E-B969-BE7D-BA39-9636FFD3BF5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0579" y="342138"/>
            <a:ext cx="1838144" cy="1830321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A600D996-6B2A-AD38-2148-665B58E713F0}"/>
              </a:ext>
            </a:extLst>
          </p:cNvPr>
          <p:cNvSpPr txBox="1"/>
          <p:nvPr/>
        </p:nvSpPr>
        <p:spPr>
          <a:xfrm>
            <a:off x="1179095" y="3090014"/>
            <a:ext cx="1026293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Angela Sandoval, P.E., FAS Circuit Rider, US EPA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439D6491-66CC-EAD8-C176-9B98F4126CE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28949" y="2334913"/>
            <a:ext cx="1510202" cy="151020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127BF6F-CA84-52F4-B10F-F2EDD40E3F8D}"/>
              </a:ext>
            </a:extLst>
          </p:cNvPr>
          <p:cNvSpPr txBox="1"/>
          <p:nvPr/>
        </p:nvSpPr>
        <p:spPr>
          <a:xfrm>
            <a:off x="2459676" y="2538730"/>
            <a:ext cx="8136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1">
                    <a:lumMod val="75000"/>
                  </a:schemeClr>
                </a:solidFill>
              </a:rPr>
              <a:t>2.8 US EPA, Region 9</a:t>
            </a:r>
          </a:p>
        </p:txBody>
      </p:sp>
    </p:spTree>
    <p:extLst>
      <p:ext uri="{BB962C8B-B14F-4D97-AF65-F5344CB8AC3E}">
        <p14:creationId xmlns:p14="http://schemas.microsoft.com/office/powerpoint/2010/main" val="2607128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1"/>
            <a:ext cx="11764075" cy="5505833"/>
          </a:xfrm>
        </p:spPr>
        <p:txBody>
          <a:bodyPr>
            <a:normAutofit/>
          </a:bodyPr>
          <a:lstStyle/>
          <a:p>
            <a:r>
              <a:rPr lang="en-US" b="1" dirty="0"/>
              <a:t>EPA Overarching Regional Goals</a:t>
            </a:r>
            <a:endParaRPr lang="en-US" dirty="0"/>
          </a:p>
          <a:p>
            <a:endParaRPr lang="en-US" sz="2800" b="0" i="0" dirty="0">
              <a:solidFill>
                <a:srgbClr val="1B1B1B"/>
              </a:solidFill>
              <a:effectLst/>
              <a:latin typeface="Source Sans Pro Web"/>
            </a:endParaRPr>
          </a:p>
          <a:p>
            <a:pPr lvl="1"/>
            <a:r>
              <a:rPr lang="en-US" i="1" dirty="0">
                <a:solidFill>
                  <a:srgbClr val="1B1B1B"/>
                </a:solidFill>
                <a:latin typeface="Source Sans Pro Web"/>
              </a:rPr>
              <a:t>Safeguard the environmental health of the U.S. – Affiliated Pacific Islands</a:t>
            </a:r>
            <a:r>
              <a:rPr lang="en-US" dirty="0">
                <a:solidFill>
                  <a:srgbClr val="1B1B1B"/>
                </a:solidFill>
                <a:latin typeface="Source Sans Pro Web"/>
              </a:rPr>
              <a:t>, by addressing environmental deficiencies such as inadequate water infrastructure, open dumps, and unaddressed hazardous waste sites.</a:t>
            </a:r>
          </a:p>
          <a:p>
            <a:pPr marL="457200" lvl="1" indent="0">
              <a:buNone/>
            </a:pPr>
            <a:endParaRPr lang="en-US" dirty="0">
              <a:solidFill>
                <a:srgbClr val="1B1B1B"/>
              </a:solidFill>
              <a:latin typeface="Source Sans Pro Web"/>
            </a:endParaRPr>
          </a:p>
          <a:p>
            <a:pPr lvl="1"/>
            <a:r>
              <a:rPr lang="en-US" i="1" dirty="0">
                <a:solidFill>
                  <a:srgbClr val="1B1B1B"/>
                </a:solidFill>
                <a:latin typeface="Source Sans Pro Web"/>
              </a:rPr>
              <a:t>Build local environmental protection capacity </a:t>
            </a:r>
            <a:r>
              <a:rPr lang="en-US" dirty="0">
                <a:solidFill>
                  <a:srgbClr val="1B1B1B"/>
                </a:solidFill>
                <a:latin typeface="Source Sans Pro Web"/>
              </a:rPr>
              <a:t>by providing resources, technical assistance and training.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1F62F-C3FC-52C7-C854-FC0B47CB1CA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47152F-AE7A-3609-7D65-D3B0252B62C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D037AA-8B2F-DBB1-FC2E-DB001BDE269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C019-B543-9111-ADD6-0BDF73FA5008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806AA2-9680-ACB2-A27E-79671DA3AAA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6D55FE-85B4-F426-6FA9-1165219F294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5A24DE-73F1-EC1E-4D24-BBFC3BC06A1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31263-F971-D76E-DBED-6F0DA995404E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F90A6-2977-981A-ACFB-A98A4687ACA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77B4C2-3F61-8E7F-E475-9E9C39C68AE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8DD52C-904E-2A56-84D7-B0B289EB39D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1BF320-10B3-29D5-6CC1-6442BB1E366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9C9FB2-C9A3-8D73-D8BA-A6FA8824608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F1090F-484A-BA2D-4E66-5B14E469DB8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C0A341-6E1B-0205-0F3F-ADC79C3062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4359C2B-F4F9-1FFE-28CD-5A08B5B097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026500C-28A6-31CA-EBDE-CCB85DCCC6A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136C8B-A69B-42F6-FB83-E087BAFDE1C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19C9E-14AF-375F-2099-E23AAC263C7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663F97-A3BC-3E09-00A3-8CCFA9EF2247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24C7E1-4C4D-B81D-8FD4-0C041AE809F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7298C5-B950-1B29-F9AB-20A653279CC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6817C7-B0D9-12AE-5447-17937E542ED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E750A15-8048-5298-95A4-A9A11994E82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6A22128-F3E4-B0A1-FB27-9FF65CDC817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715531-C57B-93BA-F506-DBF503B6C5F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155BA01-9C5E-FF6F-2738-98FD7FC4C43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B62D55-BE26-B165-36C3-FF01D7045EEA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C34E49D8-CCA5-47C1-D848-5949ADA5FB3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5072" y="891761"/>
            <a:ext cx="1009835" cy="100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301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1" y="1215729"/>
            <a:ext cx="11764076" cy="5231386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en-US" dirty="0"/>
              <a:t>EPA Region 9 Freely Associated States Circuit Rider Engineer</a:t>
            </a:r>
          </a:p>
          <a:p>
            <a:pPr lvl="1"/>
            <a:r>
              <a:rPr lang="en-US" sz="2400" dirty="0"/>
              <a:t>New position funded by an interagency agreement with US Department of State and US Department of Interior as of July 2022 – initial 2-year detail</a:t>
            </a:r>
          </a:p>
          <a:p>
            <a:pPr lvl="1"/>
            <a:r>
              <a:rPr lang="en-US" sz="2800" dirty="0"/>
              <a:t>“Local” point of contact for the FAS – based in Guam</a:t>
            </a:r>
          </a:p>
          <a:p>
            <a:pPr lvl="1"/>
            <a:r>
              <a:rPr lang="en-US" sz="2800" dirty="0"/>
              <a:t>Better communication, opportunities and ability to visit the FAS more easily and frequently</a:t>
            </a:r>
          </a:p>
          <a:p>
            <a:pPr lvl="1"/>
            <a:r>
              <a:rPr lang="en-US" sz="2800" dirty="0"/>
              <a:t>Voice for the FAS inside the EPA/US Government to focus specifically on environmental issues</a:t>
            </a:r>
          </a:p>
          <a:p>
            <a:pPr lvl="1"/>
            <a:r>
              <a:rPr lang="en-US" sz="2800" dirty="0"/>
              <a:t>Provide “on the ground” technical assistance</a:t>
            </a:r>
          </a:p>
          <a:p>
            <a:pPr lvl="1"/>
            <a:r>
              <a:rPr lang="en-US" sz="2800" dirty="0"/>
              <a:t>Match funding and technical assistance opportunities available to the Freely Associated States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FM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Logo&#10;&#10;Description automatically generated">
            <a:extLst>
              <a:ext uri="{FF2B5EF4-FFF2-40B4-BE49-F238E27FC236}">
                <a16:creationId xmlns:a16="http://schemas.microsoft.com/office/drawing/2014/main" id="{DB7350FF-45FF-BC7B-D6D5-6125F438010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5072" y="891761"/>
            <a:ext cx="1009835" cy="100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3142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32" y="941281"/>
            <a:ext cx="11764075" cy="5505833"/>
          </a:xfrm>
        </p:spPr>
        <p:txBody>
          <a:bodyPr>
            <a:normAutofit/>
          </a:bodyPr>
          <a:lstStyle/>
          <a:p>
            <a:r>
              <a:rPr lang="en-US" dirty="0"/>
              <a:t>Specific Activities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Tour Infrastructure and Meet with Local Utilities – Water and Wastewater facilities, Solid Waste Management systems (dumps/landfills, recycling, hazardous waste), Incinerators, Fuel Systems, etc.</a:t>
            </a:r>
          </a:p>
          <a:p>
            <a:pPr lvl="1"/>
            <a:r>
              <a:rPr lang="en-US" dirty="0"/>
              <a:t>Drinking Water Sanitary Surveys – Pohnpei Iron Removal, Pohnpei Central, </a:t>
            </a:r>
            <a:r>
              <a:rPr lang="en-US" dirty="0" err="1"/>
              <a:t>Utwe</a:t>
            </a:r>
            <a:r>
              <a:rPr lang="en-US" dirty="0"/>
              <a:t>, Chuuk Groundwater and </a:t>
            </a:r>
            <a:r>
              <a:rPr lang="en-US" dirty="0" err="1"/>
              <a:t>Pou</a:t>
            </a:r>
            <a:r>
              <a:rPr lang="en-US" dirty="0"/>
              <a:t> </a:t>
            </a:r>
            <a:r>
              <a:rPr lang="en-US" dirty="0" err="1"/>
              <a:t>Nefo</a:t>
            </a:r>
            <a:r>
              <a:rPr lang="en-US" dirty="0"/>
              <a:t> Water Plant, as well as bottling water companies</a:t>
            </a:r>
          </a:p>
          <a:p>
            <a:pPr lvl="1"/>
            <a:r>
              <a:rPr lang="en-US" dirty="0"/>
              <a:t>Waste Inventories and Assessments</a:t>
            </a:r>
          </a:p>
          <a:p>
            <a:pPr lvl="1"/>
            <a:r>
              <a:rPr lang="en-US" dirty="0"/>
              <a:t>Regulatory Assistance</a:t>
            </a:r>
          </a:p>
          <a:p>
            <a:pPr lvl="1"/>
            <a:r>
              <a:rPr lang="en-US" dirty="0"/>
              <a:t>Technical Assistance</a:t>
            </a:r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0B1F62F-C3FC-52C7-C854-FC0B47CB1CA0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647152F-AE7A-3609-7D65-D3B0252B62CE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D037AA-8B2F-DBB1-FC2E-DB001BDE269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1DDC019-B543-9111-ADD6-0BDF73FA5008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B806AA2-9680-ACB2-A27E-79671DA3AAA9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06D55FE-85B4-F426-6FA9-1165219F294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D25A24DE-73F1-EC1E-4D24-BBFC3BC06A1A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9BD31263-F971-D76E-DBED-6F0DA995404E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F0F90A6-2977-981A-ACFB-A98A4687ACA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8477B4C2-3F61-8E7F-E475-9E9C39C68AE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38DD52C-904E-2A56-84D7-B0B289EB39D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4D1BF320-10B3-29D5-6CC1-6442BB1E3666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EB9C9FB2-C9A3-8D73-D8BA-A6FA8824608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BF1090F-484A-BA2D-4E66-5B14E469DB85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09C0A341-6E1B-0205-0F3F-ADC79C3062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4359C2B-F4F9-1FFE-28CD-5A08B5B097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6026500C-28A6-31CA-EBDE-CCB85DCCC6A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70136C8B-A69B-42F6-FB83-E087BAFDE1CA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9CE19C9E-14AF-375F-2099-E23AAC263C7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6663F97-A3BC-3E09-00A3-8CCFA9EF2247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E724C7E1-4C4D-B81D-8FD4-0C041AE809F8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D7298C5-B950-1B29-F9AB-20A653279CC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086817C7-B0D9-12AE-5447-17937E542ED3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5E750A15-8048-5298-95A4-A9A11994E82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A6A22128-F3E4-B0A1-FB27-9FF65CDC8172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09715531-C57B-93BA-F506-DBF503B6C5FF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A155BA01-9C5E-FF6F-2738-98FD7FC4C434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B9B62D55-BE26-B165-36C3-FF01D7045EEA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“Enhancing Synergies for a Resilient Tomorrow”</a:t>
            </a:r>
            <a:endParaRPr kumimoji="0" lang="en-FM" sz="2800" b="1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4855A098-D9CA-01EB-EEA7-E0C0D00C8F3B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5072" y="891761"/>
            <a:ext cx="1009835" cy="100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7317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EA9D88-61AA-6D3D-9173-C326CB2E1D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39" y="941281"/>
            <a:ext cx="10773708" cy="5505833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Opportunities for collaboration</a:t>
            </a:r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Prioritizing Environmental Projects and seeking US Government Funding or other Donor Funding Opportunities – USDA, DOI, NOAA, etc.</a:t>
            </a:r>
          </a:p>
          <a:p>
            <a:pPr lvl="2"/>
            <a:r>
              <a:rPr lang="en-US" dirty="0"/>
              <a:t>Chuuk Old Transformer Inventory Storage- other Islands also</a:t>
            </a:r>
          </a:p>
          <a:p>
            <a:pPr lvl="2"/>
            <a:r>
              <a:rPr lang="en-US" dirty="0"/>
              <a:t>Pohnpei Waste Oil Issues at Landfill</a:t>
            </a:r>
          </a:p>
          <a:p>
            <a:pPr lvl="2"/>
            <a:r>
              <a:rPr lang="en-US" dirty="0"/>
              <a:t>Drinking Water Bacteriological Contamination</a:t>
            </a:r>
          </a:p>
          <a:p>
            <a:pPr lvl="2"/>
            <a:r>
              <a:rPr lang="en-US" dirty="0"/>
              <a:t>Drinking Water Operator Certification Program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Unallocated Compact Funding and New Compact Environmental Sector Funding</a:t>
            </a:r>
          </a:p>
          <a:p>
            <a:pPr lvl="2"/>
            <a:r>
              <a:rPr lang="en-US" dirty="0"/>
              <a:t>Pohnpei </a:t>
            </a:r>
            <a:r>
              <a:rPr lang="en-US" dirty="0" err="1"/>
              <a:t>Ipat</a:t>
            </a:r>
            <a:r>
              <a:rPr lang="en-US" dirty="0"/>
              <a:t> Finished Water Tank </a:t>
            </a:r>
          </a:p>
          <a:p>
            <a:pPr lvl="2"/>
            <a:r>
              <a:rPr lang="en-US" dirty="0"/>
              <a:t>Looking forward to new funding and most effective use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US Department of Defense collaboration and coordination</a:t>
            </a:r>
          </a:p>
          <a:p>
            <a:pPr lvl="2"/>
            <a:r>
              <a:rPr lang="en-US" dirty="0"/>
              <a:t>Chuuk MICRODAWN</a:t>
            </a:r>
          </a:p>
          <a:p>
            <a:pPr lvl="2"/>
            <a:r>
              <a:rPr lang="en-US" dirty="0"/>
              <a:t>Yap Projects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US EPA subject matter experts and input</a:t>
            </a:r>
          </a:p>
          <a:p>
            <a:pPr lvl="2"/>
            <a:r>
              <a:rPr lang="en-US" dirty="0"/>
              <a:t>Regulatory Updates</a:t>
            </a:r>
          </a:p>
          <a:p>
            <a:pPr lvl="2"/>
            <a:r>
              <a:rPr lang="en-US" dirty="0"/>
              <a:t>Training/Technical Assistance</a:t>
            </a:r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617DEED-9E5A-0E21-5446-633122B11A56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89313409-438A-3449-823D-1B46FF455ED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7A680B9-196B-038B-1AE2-A47A5E2D59DF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A125A87-D025-2CEF-5F0F-87FC6771A7A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8FCB82-4C05-C7A3-45AC-F1C8BF5902C8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69704EC-84CB-2D15-B13E-516ECEF6813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0993007-3552-041C-101F-9F9EB71FC75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100CCCD-739E-E575-47E1-78D942293AB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302336FB-5F45-27C0-29DC-AD0F53227DA7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BFC6B5F-FF1F-B4C4-C309-974B129DA0B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ECCEBD72-16A3-6656-BB63-28D9AC9F11C8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D3DFE057-7E0A-B682-D7CA-53821DA0C577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5D09399-3AFD-3921-A822-4747101ECE8B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F3EAB480-932A-8648-FBFF-6EAE0CA25414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56B3572C-3338-9775-F34C-F4BB16E24950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8D5921C6-128C-FADB-84F4-4CBF27ABC82C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C1ACA591-04FD-99EB-FA8E-C9D0083CB60D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343E8CEE-B687-D0B4-F46D-DB96D9CBE6F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C1B26AE4-A136-22A9-B804-0C6D5955159B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CD2F6A16-B3E9-759E-520A-ECBF4AA34926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1F145C82-04B7-203B-3FAE-9295127EB4F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D303855D-D315-1A4F-6A04-58FECE5F18C6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EE8B009D-AD6D-E9B8-FDE3-3C0D65A1224B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E92549F4-99E6-E28D-8D6E-534CB73C34D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9E24925E-8DA4-CD8B-430E-500EF398BAB9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9C395327-EAB7-5449-3DB0-D72EDCCAD2A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47740580-71EC-C042-A69D-D9ADE789F055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2" name="TextBox 31">
            <a:extLst>
              <a:ext uri="{FF2B5EF4-FFF2-40B4-BE49-F238E27FC236}">
                <a16:creationId xmlns:a16="http://schemas.microsoft.com/office/drawing/2014/main" id="{4E1F762F-9435-783B-8AF5-025BBC71C3F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D8DE973F-B944-A734-FE22-CE7C8D8793C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15072" y="891761"/>
            <a:ext cx="1009835" cy="10098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4366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>
            <a:extLst>
              <a:ext uri="{FF2B5EF4-FFF2-40B4-BE49-F238E27FC236}">
                <a16:creationId xmlns:a16="http://schemas.microsoft.com/office/drawing/2014/main" id="{CE5AFBD6-73CD-E977-9FAB-079203371010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1" t="91267" r="-1" b="1803"/>
          <a:stretch/>
        </p:blipFill>
        <p:spPr>
          <a:xfrm>
            <a:off x="-29729" y="0"/>
            <a:ext cx="12221729" cy="81255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845AB913-AE19-45DC-4552-2A64A4ADDE69}"/>
              </a:ext>
            </a:extLst>
          </p:cNvPr>
          <p:cNvSpPr txBox="1"/>
          <p:nvPr/>
        </p:nvSpPr>
        <p:spPr>
          <a:xfrm>
            <a:off x="2772677" y="128727"/>
            <a:ext cx="7314391" cy="523220"/>
          </a:xfrm>
          <a:prstGeom prst="rect">
            <a:avLst/>
          </a:prstGeom>
          <a:solidFill>
            <a:schemeClr val="accent1">
              <a:alpha val="0"/>
            </a:schemeClr>
          </a:solidFill>
          <a:effectLst>
            <a:outerShdw blurRad="50800" dist="50800" dir="54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en-US" sz="2800" b="1" i="1" dirty="0"/>
              <a:t>“Enhancing Synergies for a Resilient Tomorrow”</a:t>
            </a:r>
            <a:endParaRPr lang="en-FM" sz="2800" b="1" i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CB15E35-A89E-4FF5-2115-306C9A683C95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78" y="6607727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11F59AFB-ACF3-6428-BF37-95DD6FAA7F13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456" y="6607728"/>
            <a:ext cx="48614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BB0D16D-7865-CB03-41C6-B9C4F5FFE28B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595" y="6607726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25E20EE-768D-9578-9D0C-E9696D749AF4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2437" y="6609227"/>
            <a:ext cx="467066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B087EA27-BE57-9AAC-2F68-607E760D3CD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5572" y="6609227"/>
            <a:ext cx="4886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C195B1CD-DBCA-31FB-6E03-70F4E0347B0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5635" y="6609227"/>
            <a:ext cx="517042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513A08AF-D8E3-D3E3-0238-C792BED9F933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0093" y="6609227"/>
            <a:ext cx="44350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519BEBB-8DFF-737D-255E-19E80EA14A7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4480" y="6609226"/>
            <a:ext cx="45251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910BD4AE-F18C-C122-8355-703776FC2BF7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2105" y="66092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D10B7FCC-06A1-3A77-F438-199AD361C22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57771" y="66092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C6C499D-3EB1-F1A4-90FE-720B5A9FEE5F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1813" y="66092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3D16202-5AAB-3E38-6194-4B02473468D9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7671" y="6608540"/>
            <a:ext cx="539171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91C28BF1-BB4B-A9AD-B134-01FB6CB8DCC2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0835" y="6608882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99294BB-BDE5-316F-061E-EABBF5C9BE21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3202" y="6608882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F9AC36B5-9B68-4B51-E703-A4146E0FB290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8422" y="6608881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BD7346DA-0CEB-B667-B3BF-FF8712D5F92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8022" y="6607725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9D5296-A1EC-A0FF-4D84-C3A03DCF5D10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855" y="6607725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13FDE4F4-B8C2-0BF2-7115-27B7D81603F9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1258" y="6607725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8" name="Picture 27">
            <a:extLst>
              <a:ext uri="{FF2B5EF4-FFF2-40B4-BE49-F238E27FC236}">
                <a16:creationId xmlns:a16="http://schemas.microsoft.com/office/drawing/2014/main" id="{9A26BC4B-3E4D-7D1B-7148-EB45C6384EFA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41653" y="6607724"/>
            <a:ext cx="530160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9" name="Picture 28">
            <a:extLst>
              <a:ext uri="{FF2B5EF4-FFF2-40B4-BE49-F238E27FC236}">
                <a16:creationId xmlns:a16="http://schemas.microsoft.com/office/drawing/2014/main" id="{1CA30A7A-0222-5552-BC66-90AE21DB276D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1366" y="6607724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6359937C-53F2-0459-15B4-E82DA8A0758D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7018" y="6607724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1" name="Picture 30">
            <a:extLst>
              <a:ext uri="{FF2B5EF4-FFF2-40B4-BE49-F238E27FC236}">
                <a16:creationId xmlns:a16="http://schemas.microsoft.com/office/drawing/2014/main" id="{28B25B00-9D3E-8C44-B16E-4DF7968BBA05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2141" y="6607723"/>
            <a:ext cx="52629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AAB500DA-1ABE-C796-2127-A31A2AA6B13E}"/>
              </a:ext>
            </a:extLst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59283" y="6607723"/>
            <a:ext cx="481964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133BE191-D07C-82EC-464B-B9721559ACC0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1442" y="6607723"/>
            <a:ext cx="490155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6ABE1DCB-3481-E8C3-C42E-91E0B7398251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61721" y="6607723"/>
            <a:ext cx="526178" cy="267587"/>
          </a:xfrm>
          <a:prstGeom prst="rect">
            <a:avLst/>
          </a:prstGeom>
          <a:noFill/>
          <a:ln>
            <a:noFill/>
          </a:ln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3E0A3A25-09C1-2E58-6B56-ADBDEB5FD402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37227" y="6607723"/>
            <a:ext cx="460174" cy="267587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F9911BD-F88B-96F9-E9AF-DE086B38AD5D}"/>
              </a:ext>
            </a:extLst>
          </p:cNvPr>
          <p:cNvSpPr/>
          <p:nvPr/>
        </p:nvSpPr>
        <p:spPr>
          <a:xfrm>
            <a:off x="3686144" y="2520214"/>
            <a:ext cx="481971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Thank you!</a:t>
            </a:r>
            <a:endParaRPr lang="en-US" sz="80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567903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2450</TotalTime>
  <Words>463</Words>
  <Application>Microsoft Macintosh PowerPoint</Application>
  <PresentationFormat>Widescreen</PresentationFormat>
  <Paragraphs>62</Paragraphs>
  <Slides>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Arial Black</vt:lpstr>
      <vt:lpstr>Calibri</vt:lpstr>
      <vt:lpstr>Calibri Light</vt:lpstr>
      <vt:lpstr>Source Sans Pro Web</vt:lpstr>
      <vt:lpstr>Office Theme</vt:lpstr>
      <vt:lpstr>3rd Joint Environment and Risk Management Platform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R.Nash</dc:creator>
  <cp:lastModifiedBy>Rosalinda Yatilman</cp:lastModifiedBy>
  <cp:revision>19</cp:revision>
  <dcterms:created xsi:type="dcterms:W3CDTF">2023-08-01T02:39:00Z</dcterms:created>
  <dcterms:modified xsi:type="dcterms:W3CDTF">2023-08-27T08:40:44Z</dcterms:modified>
</cp:coreProperties>
</file>