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6" r:id="rId4"/>
    <p:sldId id="263" r:id="rId5"/>
    <p:sldId id="261" r:id="rId6"/>
    <p:sldId id="264" r:id="rId7"/>
  </p:sldIdLst>
  <p:sldSz cx="12192000" cy="6858000"/>
  <p:notesSz cx="6858000" cy="9144000"/>
  <p:defaultTextStyle>
    <a:defPPr>
      <a:defRPr lang="en-F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>
      <p:cViewPr varScale="1">
        <p:scale>
          <a:sx n="90" d="100"/>
          <a:sy n="90" d="100"/>
        </p:scale>
        <p:origin x="2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oval, Angela" userId="f6252108-38c7-4a00-aa99-6372c8c68b28" providerId="ADAL" clId="{A642A866-4742-41AA-8D4D-032DEAB4FE18}"/>
    <pc:docChg chg="custSel modSld sldOrd">
      <pc:chgData name="Sandoval, Angela" userId="f6252108-38c7-4a00-aa99-6372c8c68b28" providerId="ADAL" clId="{A642A866-4742-41AA-8D4D-032DEAB4FE18}" dt="2023-08-18T03:57:41.193" v="2023" actId="20577"/>
      <pc:docMkLst>
        <pc:docMk/>
      </pc:docMkLst>
      <pc:sldChg chg="addSp modSp mod">
        <pc:chgData name="Sandoval, Angela" userId="f6252108-38c7-4a00-aa99-6372c8c68b28" providerId="ADAL" clId="{A642A866-4742-41AA-8D4D-032DEAB4FE18}" dt="2023-08-17T03:07:41.809" v="339" actId="20577"/>
        <pc:sldMkLst>
          <pc:docMk/>
          <pc:sldMk cId="1357314264" sldId="256"/>
        </pc:sldMkLst>
        <pc:spChg chg="mod">
          <ac:chgData name="Sandoval, Angela" userId="f6252108-38c7-4a00-aa99-6372c8c68b28" providerId="ADAL" clId="{A642A866-4742-41AA-8D4D-032DEAB4FE18}" dt="2023-08-17T03:07:41.809" v="339" actId="20577"/>
          <ac:spMkLst>
            <pc:docMk/>
            <pc:sldMk cId="1357314264" sldId="256"/>
            <ac:spMk id="4" creationId="{98EA9D88-61AA-6D3D-9173-C326CB2E1D65}"/>
          </ac:spMkLst>
        </pc:spChg>
        <pc:picChg chg="add mod">
          <ac:chgData name="Sandoval, Angela" userId="f6252108-38c7-4a00-aa99-6372c8c68b28" providerId="ADAL" clId="{A642A866-4742-41AA-8D4D-032DEAB4FE18}" dt="2023-08-17T02:56:52.096" v="308" actId="1076"/>
          <ac:picMkLst>
            <pc:docMk/>
            <pc:sldMk cId="1357314264" sldId="256"/>
            <ac:picMk id="3" creationId="{B95E7066-3E47-AF2C-FFD3-F5B0D00A96DA}"/>
          </ac:picMkLst>
        </pc:picChg>
      </pc:sldChg>
      <pc:sldChg chg="modSp mod">
        <pc:chgData name="Sandoval, Angela" userId="f6252108-38c7-4a00-aa99-6372c8c68b28" providerId="ADAL" clId="{A642A866-4742-41AA-8D4D-032DEAB4FE18}" dt="2023-08-17T02:49:58.024" v="22" actId="1076"/>
        <pc:sldMkLst>
          <pc:docMk/>
          <pc:sldMk cId="2607128412" sldId="257"/>
        </pc:sldMkLst>
        <pc:picChg chg="mod">
          <ac:chgData name="Sandoval, Angela" userId="f6252108-38c7-4a00-aa99-6372c8c68b28" providerId="ADAL" clId="{A642A866-4742-41AA-8D4D-032DEAB4FE18}" dt="2023-08-17T02:49:58.024" v="22" actId="1076"/>
          <ac:picMkLst>
            <pc:docMk/>
            <pc:sldMk cId="2607128412" sldId="257"/>
            <ac:picMk id="10" creationId="{439D6491-66CC-EAD8-C176-9B98F4126CE6}"/>
          </ac:picMkLst>
        </pc:picChg>
      </pc:sldChg>
      <pc:sldChg chg="addSp modSp mod ord">
        <pc:chgData name="Sandoval, Angela" userId="f6252108-38c7-4a00-aa99-6372c8c68b28" providerId="ADAL" clId="{A642A866-4742-41AA-8D4D-032DEAB4FE18}" dt="2023-08-17T02:57:33.961" v="312"/>
        <pc:sldMkLst>
          <pc:docMk/>
          <pc:sldMk cId="853301851" sldId="258"/>
        </pc:sldMkLst>
        <pc:spChg chg="mod">
          <ac:chgData name="Sandoval, Angela" userId="f6252108-38c7-4a00-aa99-6372c8c68b28" providerId="ADAL" clId="{A642A866-4742-41AA-8D4D-032DEAB4FE18}" dt="2023-08-17T02:49:19.173" v="19"/>
          <ac:spMkLst>
            <pc:docMk/>
            <pc:sldMk cId="853301851" sldId="258"/>
            <ac:spMk id="4" creationId="{98EA9D88-61AA-6D3D-9173-C326CB2E1D65}"/>
          </ac:spMkLst>
        </pc:spChg>
        <pc:picChg chg="add mod">
          <ac:chgData name="Sandoval, Angela" userId="f6252108-38c7-4a00-aa99-6372c8c68b28" providerId="ADAL" clId="{A642A866-4742-41AA-8D4D-032DEAB4FE18}" dt="2023-08-17T02:56:58.231" v="309" actId="1076"/>
          <ac:picMkLst>
            <pc:docMk/>
            <pc:sldMk cId="853301851" sldId="258"/>
            <ac:picMk id="3" creationId="{C34E49D8-CCA5-47C1-D848-5949ADA5FB39}"/>
          </ac:picMkLst>
        </pc:picChg>
      </pc:sldChg>
      <pc:sldChg chg="modSp mod modNotesTx">
        <pc:chgData name="Sandoval, Angela" userId="f6252108-38c7-4a00-aa99-6372c8c68b28" providerId="ADAL" clId="{A642A866-4742-41AA-8D4D-032DEAB4FE18}" dt="2023-08-18T03:57:41.193" v="2023" actId="20577"/>
        <pc:sldMkLst>
          <pc:docMk/>
          <pc:sldMk cId="1484366440" sldId="261"/>
        </pc:sldMkLst>
        <pc:spChg chg="mod">
          <ac:chgData name="Sandoval, Angela" userId="f6252108-38c7-4a00-aa99-6372c8c68b28" providerId="ADAL" clId="{A642A866-4742-41AA-8D4D-032DEAB4FE18}" dt="2023-08-18T03:57:41.193" v="2023" actId="20577"/>
          <ac:spMkLst>
            <pc:docMk/>
            <pc:sldMk cId="1484366440" sldId="261"/>
            <ac:spMk id="4" creationId="{98EA9D88-61AA-6D3D-9173-C326CB2E1D65}"/>
          </ac:spMkLst>
        </pc:spChg>
      </pc:sldChg>
      <pc:sldChg chg="modSp mod ord">
        <pc:chgData name="Sandoval, Angela" userId="f6252108-38c7-4a00-aa99-6372c8c68b28" providerId="ADAL" clId="{A642A866-4742-41AA-8D4D-032DEAB4FE18}" dt="2023-08-18T02:35:33.726" v="1417" actId="20577"/>
        <pc:sldMkLst>
          <pc:docMk/>
          <pc:sldMk cId="1247317778" sldId="263"/>
        </pc:sldMkLst>
        <pc:spChg chg="mod">
          <ac:chgData name="Sandoval, Angela" userId="f6252108-38c7-4a00-aa99-6372c8c68b28" providerId="ADAL" clId="{A642A866-4742-41AA-8D4D-032DEAB4FE18}" dt="2023-08-18T02:35:33.726" v="1417" actId="20577"/>
          <ac:spMkLst>
            <pc:docMk/>
            <pc:sldMk cId="1247317778" sldId="263"/>
            <ac:spMk id="4" creationId="{98EA9D88-61AA-6D3D-9173-C326CB2E1D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M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80710-7682-4E66-A3C2-243D35150580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M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M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4EC0-AC93-47F0-8B5C-277A528EB23B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48504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3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2395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cs typeface="Arial"/>
              </a:rPr>
              <a:t>Matching needs with funding</a:t>
            </a:r>
          </a:p>
          <a:p>
            <a:pPr lvl="1"/>
            <a:r>
              <a:rPr lang="en-US" dirty="0">
                <a:cs typeface="Arial"/>
              </a:rPr>
              <a:t>USDA Rural Development- can do both DW and SW projects- SS deficiencies?</a:t>
            </a:r>
          </a:p>
          <a:p>
            <a:pPr lvl="1"/>
            <a:r>
              <a:rPr lang="en-US" dirty="0">
                <a:cs typeface="Arial"/>
              </a:rPr>
              <a:t>DOI grants for Insular Areas</a:t>
            </a:r>
          </a:p>
          <a:p>
            <a:r>
              <a:rPr lang="en-US" sz="2400" dirty="0">
                <a:cs typeface="Arial"/>
              </a:rPr>
              <a:t>Obtain continuation of IA’s with DOI/DOS</a:t>
            </a:r>
          </a:p>
          <a:p>
            <a:pPr lvl="1"/>
            <a:r>
              <a:rPr lang="en-US" dirty="0">
                <a:cs typeface="Arial"/>
              </a:rPr>
              <a:t>More funding for waste removal</a:t>
            </a:r>
          </a:p>
          <a:p>
            <a:pPr lvl="1"/>
            <a:r>
              <a:rPr lang="en-US" dirty="0">
                <a:cs typeface="Arial"/>
              </a:rPr>
              <a:t>Keep the Circuit Rider position</a:t>
            </a:r>
          </a:p>
          <a:p>
            <a:r>
              <a:rPr lang="en-US" sz="2400" dirty="0">
                <a:cs typeface="Arial"/>
              </a:rPr>
              <a:t>Set up a reoccurring Operator Certification Program – model after Lab Certification Program</a:t>
            </a:r>
          </a:p>
          <a:p>
            <a:r>
              <a:rPr lang="en-US" sz="2400" dirty="0">
                <a:cs typeface="Arial"/>
              </a:rPr>
              <a:t>Look for opportunities for additional collaboration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5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24997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6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1922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C312-A56B-3F8F-C8A2-FDDB2FAB3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E1131-B56A-24A6-5E1D-0BE8175D4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D5FE-DB91-BCF8-0A11-1868D8D3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0FED-EB65-1BC1-8CC7-17913337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D5F2-45EC-0CD0-CEEB-619FEAB0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843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4CEB-E8C2-5A83-C25F-28DA61DE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8D6703-D20B-76BC-01E3-ABCA068DC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4B234-B471-B899-857E-A39801A0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6A3FA-6000-0149-576E-AF13E42C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55F2-BBA6-D67A-DCFB-606019E7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53117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AE709-7157-F677-FAC0-1508D65AF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1CA95-EBDA-8ACC-9010-A25B0B699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DCA1A-EE68-CEFB-662C-262A3FCA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4AF61-44F0-B8EC-324C-00FE08A7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04425-807A-6A42-2C82-C4C07D27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33583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AA7A-0801-B0B2-D711-C3CBBAD06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1C986-8AA2-0CC5-CD98-673309F07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3277-EC17-A028-EBA5-B95A8188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44295-9969-ACA1-D560-BCDFA48A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97A9C-0E7D-9332-EA4E-CBBA72F8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735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DE9D-0EBF-900C-7A2F-128CBBE4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E598B-EE31-8676-533F-8BC362C7C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EF884-7C57-9CAA-F8CB-77CC6EE6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AD1C4-8E64-2613-9D7A-AF9400B9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FEB6D-4B3A-6AE8-2C39-39E0023F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08271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73C1-3BAA-2566-5480-29EA5828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27054-670E-79A5-2F81-EE4CA787D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1F6DE-233E-44F2-E058-FFE1173CC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64478-AF11-DB27-D83E-98ABCC8B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84F48-2496-D538-9332-CD85DCA8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CE99-DD90-8FA7-D484-97D12266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7458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2F08-79A2-B411-B978-2C2DB0FE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44FD1-E400-E4F3-DEE6-F1EADA595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D8485-E1DF-E9DB-40DC-2D7ECE55D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2D0B5-3E1D-C1AD-729A-A3D24F1D9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4BB7A3-6393-51EC-7A42-BE923DB26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E9BD7-DAA1-BA0A-88EF-9102817E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E2C260-8FAE-D859-D227-36D1DF64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906F9-3C3D-D803-CECC-2FB23011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19459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7845-30C6-5FB1-53FD-97FE133D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FA9D5-059D-3BDE-5996-91422CC1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1C613-196C-4C46-5B9D-2F2AB9B8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213C-5BDA-0671-D25C-4BEF3972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2272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FA5AB-A90E-60D1-0590-6B0DC0A6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96D4E-C93B-7447-DB85-BF21AEE5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FBF8B-F061-F0B6-1DCB-61DEA07F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420352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3BFF9-ED6E-348B-1A43-FE8E3910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36B92-4F69-CFBA-958E-80B2C8B59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F126D-E3B6-3C65-8810-A4A538DE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1A5DF-7724-1B64-5AF7-EDD20A6DB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415CB-79C6-8C16-8440-D13379ED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40B99-FFE2-A866-6F55-CEF58878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24321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18A5-4CFE-8745-4B88-2F0DEEFB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6CF08-1CCF-C7B6-C68B-FFB3B25D7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C5C16-4A9E-F1F7-06B3-544A15BD5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DA499-674E-A165-F885-D16CC40E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92CB0-E441-0884-1EDB-C5692CF6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12AE2-42C2-2E5B-888E-3E97C062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56135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081D3E-8A8A-8AB7-AA05-48303DC0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DD8E4-515A-65B9-7AAD-F14DD7C12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2AABF-A1D9-A023-144B-94FE0C9B5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BC71-67A2-40CF-A793-E678043B93CF}" type="datetimeFigureOut">
              <a:rPr lang="en-FM" smtClean="0"/>
              <a:t>8/27/23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4F1B0-CC41-D4F9-463E-7E152B721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5E551-8F71-4C3E-FADA-FBAB903AF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38820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1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8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ECA3-3B56-E8E4-1B6C-CC0AB768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050" y="365125"/>
            <a:ext cx="10069749" cy="1325563"/>
          </a:xfrm>
          <a:effectLst>
            <a:outerShdw blurRad="50800" dist="38100" dir="16200000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Arial Black" panose="020B0A04020102020204" pitchFamily="34" charset="0"/>
              </a:rPr>
              <a:t>3</a:t>
            </a:r>
            <a:r>
              <a:rPr lang="en-US" sz="3600" u="sng" baseline="30000" dirty="0">
                <a:latin typeface="Arial Black" panose="020B0A04020102020204" pitchFamily="34" charset="0"/>
              </a:rPr>
              <a:t>rd</a:t>
            </a:r>
            <a:r>
              <a:rPr lang="en-US" sz="3600" u="sng" dirty="0">
                <a:latin typeface="Arial Black" panose="020B0A04020102020204" pitchFamily="34" charset="0"/>
              </a:rPr>
              <a:t> Joint Environment and Risk Management Platform</a:t>
            </a:r>
            <a:endParaRPr lang="en-FM" sz="3600" u="sng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F6AB6D-13B1-9A33-9E23-DB3CAB6D7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29" y="5251884"/>
            <a:ext cx="2259062" cy="119483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0DE3C8-C1DE-9B5D-800B-618BCB94B5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137" y="5254533"/>
            <a:ext cx="2260732" cy="1194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F7EDBC-B625-64E3-F9B8-AC6C54AE8C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567" y="5254067"/>
            <a:ext cx="2385298" cy="11926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3C3F5E-949A-359A-34A0-36149943DF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45" y="5257183"/>
            <a:ext cx="2260731" cy="11895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133D77-E3CF-BB5A-383A-16C9053117C7}"/>
              </a:ext>
            </a:extLst>
          </p:cNvPr>
          <p:cNvSpPr txBox="1"/>
          <p:nvPr/>
        </p:nvSpPr>
        <p:spPr>
          <a:xfrm>
            <a:off x="2331341" y="1732789"/>
            <a:ext cx="7771592" cy="55399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alpha val="68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b="1" i="1" dirty="0"/>
              <a:t>“Enhancing Synergies for a Resilient Tomorrow”</a:t>
            </a:r>
            <a:endParaRPr lang="en-FM" sz="3000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7E90A-AAEE-6FCF-321C-A72D945B0264}"/>
              </a:ext>
            </a:extLst>
          </p:cNvPr>
          <p:cNvSpPr txBox="1"/>
          <p:nvPr/>
        </p:nvSpPr>
        <p:spPr>
          <a:xfrm>
            <a:off x="3754874" y="3859322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August 30-September 1, 2023</a:t>
            </a:r>
            <a:endParaRPr lang="en-FM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BE2410-CFCE-DE5E-28A8-B1F6A40A1368}"/>
              </a:ext>
            </a:extLst>
          </p:cNvPr>
          <p:cNvSpPr txBox="1"/>
          <p:nvPr/>
        </p:nvSpPr>
        <p:spPr>
          <a:xfrm>
            <a:off x="3754874" y="4307443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Weno, Chuuk</a:t>
            </a:r>
            <a:endParaRPr lang="en-FM" sz="28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73391E-B969-BE7D-BA39-9636FFD3BF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9" y="342138"/>
            <a:ext cx="1838144" cy="183032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600D996-6B2A-AD38-2148-665B58E713F0}"/>
              </a:ext>
            </a:extLst>
          </p:cNvPr>
          <p:cNvSpPr txBox="1"/>
          <p:nvPr/>
        </p:nvSpPr>
        <p:spPr>
          <a:xfrm>
            <a:off x="1179095" y="3090014"/>
            <a:ext cx="10262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Angela Sandoval, P.E., FAS Circuit Rider, US EPA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9D6491-66CC-EAD8-C176-9B98F4126C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949" y="2334913"/>
            <a:ext cx="1510202" cy="15102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27BF6F-CA84-52F4-B10F-F2EDD40E3F8D}"/>
              </a:ext>
            </a:extLst>
          </p:cNvPr>
          <p:cNvSpPr txBox="1"/>
          <p:nvPr/>
        </p:nvSpPr>
        <p:spPr>
          <a:xfrm>
            <a:off x="2459676" y="2538730"/>
            <a:ext cx="8136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2.8 US EPA, Region 9</a:t>
            </a:r>
          </a:p>
        </p:txBody>
      </p:sp>
    </p:spTree>
    <p:extLst>
      <p:ext uri="{BB962C8B-B14F-4D97-AF65-F5344CB8AC3E}">
        <p14:creationId xmlns:p14="http://schemas.microsoft.com/office/powerpoint/2010/main" val="260712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/>
          </a:bodyPr>
          <a:lstStyle/>
          <a:p>
            <a:r>
              <a:rPr lang="en-US" b="1" dirty="0"/>
              <a:t>EPA Overarching Regional Goals</a:t>
            </a:r>
            <a:endParaRPr lang="en-US" dirty="0"/>
          </a:p>
          <a:p>
            <a:endParaRPr lang="en-US" sz="2800" b="0" i="0" dirty="0">
              <a:solidFill>
                <a:srgbClr val="1B1B1B"/>
              </a:solidFill>
              <a:effectLst/>
              <a:latin typeface="Source Sans Pro Web"/>
            </a:endParaRPr>
          </a:p>
          <a:p>
            <a:pPr lvl="1"/>
            <a:r>
              <a:rPr lang="en-US" i="1" dirty="0">
                <a:solidFill>
                  <a:srgbClr val="1B1B1B"/>
                </a:solidFill>
                <a:latin typeface="Source Sans Pro Web"/>
              </a:rPr>
              <a:t>Safeguard the environmental health of the U.S. – Affiliated Pacific Islands</a:t>
            </a:r>
            <a:r>
              <a:rPr lang="en-US" dirty="0">
                <a:solidFill>
                  <a:srgbClr val="1B1B1B"/>
                </a:solidFill>
                <a:latin typeface="Source Sans Pro Web"/>
              </a:rPr>
              <a:t>, by addressing environmental deficiencies such as inadequate water infrastructure, open dumps, and unaddressed hazardous waste sites.</a:t>
            </a:r>
          </a:p>
          <a:p>
            <a:pPr marL="457200" lvl="1" indent="0">
              <a:buNone/>
            </a:pPr>
            <a:endParaRPr lang="en-US" dirty="0">
              <a:solidFill>
                <a:srgbClr val="1B1B1B"/>
              </a:solidFill>
              <a:latin typeface="Source Sans Pro Web"/>
            </a:endParaRPr>
          </a:p>
          <a:p>
            <a:pPr lvl="1"/>
            <a:r>
              <a:rPr lang="en-US" i="1" dirty="0">
                <a:solidFill>
                  <a:srgbClr val="1B1B1B"/>
                </a:solidFill>
                <a:latin typeface="Source Sans Pro Web"/>
              </a:rPr>
              <a:t>Build local environmental protection capacity </a:t>
            </a:r>
            <a:r>
              <a:rPr lang="en-US" dirty="0">
                <a:solidFill>
                  <a:srgbClr val="1B1B1B"/>
                </a:solidFill>
                <a:latin typeface="Source Sans Pro Web"/>
              </a:rPr>
              <a:t>by providing resources, technical assistance and training.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C34E49D8-CCA5-47C1-D848-5949ADA5FB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5072" y="891761"/>
            <a:ext cx="1009835" cy="100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0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1" y="1215729"/>
            <a:ext cx="11764076" cy="523138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EPA Region 9 Freely Associated States Circuit Rider Engineer</a:t>
            </a:r>
          </a:p>
          <a:p>
            <a:pPr lvl="1"/>
            <a:r>
              <a:rPr lang="en-US" sz="2400" dirty="0"/>
              <a:t>New position funded by an interagency agreement with US Department of State and US Department of Interior as of July 2022 – initial 2-year detail</a:t>
            </a:r>
          </a:p>
          <a:p>
            <a:pPr lvl="1"/>
            <a:r>
              <a:rPr lang="en-US" sz="2800" dirty="0"/>
              <a:t>“Local” point of contact for the FAS – based in Guam</a:t>
            </a:r>
          </a:p>
          <a:p>
            <a:pPr lvl="1"/>
            <a:r>
              <a:rPr lang="en-US" sz="2800" dirty="0"/>
              <a:t>Better communication, opportunities and ability to visit the FAS more easily and frequently</a:t>
            </a:r>
          </a:p>
          <a:p>
            <a:pPr lvl="1"/>
            <a:r>
              <a:rPr lang="en-US" sz="2800" dirty="0"/>
              <a:t>Voice for the FAS inside the EPA/US Government to focus specifically on environmental issues</a:t>
            </a:r>
          </a:p>
          <a:p>
            <a:pPr lvl="1"/>
            <a:r>
              <a:rPr lang="en-US" sz="2800" dirty="0"/>
              <a:t>Provide “on the ground” technical assistance</a:t>
            </a:r>
          </a:p>
          <a:p>
            <a:pPr lvl="1"/>
            <a:r>
              <a:rPr lang="en-US" sz="2800" dirty="0"/>
              <a:t>Match funding and technical assistance opportunities available to the Freely Associated States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B7350FF-45FF-BC7B-D6D5-6125F43801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5072" y="891761"/>
            <a:ext cx="1009835" cy="100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1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/>
          </a:bodyPr>
          <a:lstStyle/>
          <a:p>
            <a:r>
              <a:rPr lang="en-US" dirty="0"/>
              <a:t>Specific Activities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Tour Infrastructure and Meet with Local Utilities – Water and Wastewater facilities, Solid Waste Management systems (dumps/landfills, recycling, hazardous waste), Incinerators, Fuel Systems, etc.</a:t>
            </a:r>
          </a:p>
          <a:p>
            <a:pPr lvl="1"/>
            <a:r>
              <a:rPr lang="en-US" dirty="0"/>
              <a:t>Drinking Water Sanitary Surveys – Pohnpei Iron Removal, Pohnpei Central, </a:t>
            </a:r>
            <a:r>
              <a:rPr lang="en-US" dirty="0" err="1"/>
              <a:t>Utwe</a:t>
            </a:r>
            <a:r>
              <a:rPr lang="en-US" dirty="0"/>
              <a:t>, Chuuk Groundwater and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Nefo</a:t>
            </a:r>
            <a:r>
              <a:rPr lang="en-US" dirty="0"/>
              <a:t> Water Plant, as well as bottling water companies</a:t>
            </a:r>
          </a:p>
          <a:p>
            <a:pPr lvl="1"/>
            <a:r>
              <a:rPr lang="en-US" dirty="0"/>
              <a:t>Waste Inventories and Assessments</a:t>
            </a:r>
          </a:p>
          <a:p>
            <a:pPr lvl="1"/>
            <a:r>
              <a:rPr lang="en-US" dirty="0"/>
              <a:t>Regulatory Assistance</a:t>
            </a:r>
          </a:p>
          <a:p>
            <a:pPr lvl="1"/>
            <a:r>
              <a:rPr lang="en-US" dirty="0"/>
              <a:t>Technical Assistance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“Enhancing Synergies for a Resilient Tomorrow”</a:t>
            </a:r>
            <a:endParaRPr kumimoji="0" lang="en-FM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4855A098-D9CA-01EB-EEA7-E0C0D00C8F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5072" y="891761"/>
            <a:ext cx="1009835" cy="100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1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39" y="941281"/>
            <a:ext cx="10773708" cy="550583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Opportunities for collaboration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Prioritizing Environmental Projects and seeking US Government Funding or other Donor Funding Opportunities – USDA, DOI, NOAA, etc.</a:t>
            </a:r>
          </a:p>
          <a:p>
            <a:pPr lvl="2"/>
            <a:r>
              <a:rPr lang="en-US" dirty="0"/>
              <a:t>Chuuk Old Transformer Inventory Storage- other Islands also</a:t>
            </a:r>
          </a:p>
          <a:p>
            <a:pPr lvl="2"/>
            <a:r>
              <a:rPr lang="en-US" dirty="0"/>
              <a:t>Pohnpei Waste Oil Issues at Landfill</a:t>
            </a:r>
          </a:p>
          <a:p>
            <a:pPr lvl="2"/>
            <a:r>
              <a:rPr lang="en-US" dirty="0"/>
              <a:t>Drinking Water Bacteriological Contamination</a:t>
            </a:r>
          </a:p>
          <a:p>
            <a:pPr lvl="2"/>
            <a:r>
              <a:rPr lang="en-US" dirty="0"/>
              <a:t>Drinking Water Operator Certification Program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Unallocated Compact Funding and New Compact Environmental Sector Funding</a:t>
            </a:r>
          </a:p>
          <a:p>
            <a:pPr lvl="2"/>
            <a:r>
              <a:rPr lang="en-US" dirty="0"/>
              <a:t>Pohnpei </a:t>
            </a:r>
            <a:r>
              <a:rPr lang="en-US" dirty="0" err="1"/>
              <a:t>Ipat</a:t>
            </a:r>
            <a:r>
              <a:rPr lang="en-US" dirty="0"/>
              <a:t> Finished Water Tank </a:t>
            </a:r>
          </a:p>
          <a:p>
            <a:pPr lvl="2"/>
            <a:r>
              <a:rPr lang="en-US" dirty="0"/>
              <a:t>Looking forward to new funding and most effective use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US Department of Defense collaboration and coordination</a:t>
            </a:r>
          </a:p>
          <a:p>
            <a:pPr lvl="2"/>
            <a:r>
              <a:rPr lang="en-US" dirty="0"/>
              <a:t>Chuuk MICRODAWN</a:t>
            </a:r>
          </a:p>
          <a:p>
            <a:pPr lvl="2"/>
            <a:r>
              <a:rPr lang="en-US" dirty="0"/>
              <a:t>Yap Projects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 EPA subject matter experts and input</a:t>
            </a:r>
          </a:p>
          <a:p>
            <a:pPr lvl="2"/>
            <a:r>
              <a:rPr lang="en-US" dirty="0"/>
              <a:t>Regulatory Updates</a:t>
            </a:r>
          </a:p>
          <a:p>
            <a:pPr lvl="2"/>
            <a:r>
              <a:rPr lang="en-US" dirty="0"/>
              <a:t>Training/Technical Assistance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17DEED-9E5A-0E21-5446-633122B11A5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313409-438A-3449-823D-1B46FF455ED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A680B9-196B-038B-1AE2-A47A5E2D59D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125A87-D025-2CEF-5F0F-87FC6771A7A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8FCB82-4C05-C7A3-45AC-F1C8BF5902C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9704EC-84CB-2D15-B13E-516ECEF6813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993007-3552-041C-101F-9F9EB71FC75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00CCCD-739E-E575-47E1-78D942293AB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02336FB-5F45-27C0-29DC-AD0F53227DA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BFC6B5F-FF1F-B4C4-C309-974B129DA0B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CCEBD72-16A3-6656-BB63-28D9AC9F11C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3DFE057-7E0A-B682-D7CA-53821DA0C57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D09399-3AFD-3921-A822-4747101ECE8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3EAB480-932A-8648-FBFF-6EAE0CA2541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6B3572C-3338-9775-F34C-F4BB16E2495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D5921C6-128C-FADB-84F4-4CBF27ABC82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1ACA591-04FD-99EB-FA8E-C9D0083CB60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43E8CEE-B687-D0B4-F46D-DB96D9CBE6F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1B26AE4-A136-22A9-B804-0C6D5955159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D2F6A16-B3E9-759E-520A-ECBF4AA34926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F145C82-04B7-203B-3FAE-9295127EB4F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303855D-D315-1A4F-6A04-58FECE5F18C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E8B009D-AD6D-E9B8-FDE3-3C0D65A1224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92549F4-99E6-E28D-8D6E-534CB73C34D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E24925E-8DA4-CD8B-430E-500EF398BAB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C395327-EAB7-5449-3DB0-D72EDCCAD2A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7740580-71EC-C042-A69D-D9ADE789F05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E1F762F-9435-783B-8AF5-025BBC71C3F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D8DE973F-B944-A734-FE22-CE7C8D8793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5072" y="891761"/>
            <a:ext cx="1009835" cy="100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6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F9911BD-F88B-96F9-E9AF-DE086B38AD5D}"/>
              </a:ext>
            </a:extLst>
          </p:cNvPr>
          <p:cNvSpPr/>
          <p:nvPr/>
        </p:nvSpPr>
        <p:spPr>
          <a:xfrm>
            <a:off x="3686144" y="2520214"/>
            <a:ext cx="481971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you!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679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463</Words>
  <Application>Microsoft Macintosh PowerPoint</Application>
  <PresentationFormat>Widescreen</PresentationFormat>
  <Paragraphs>62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Source Sans Pro Web</vt:lpstr>
      <vt:lpstr>Office Theme</vt:lpstr>
      <vt:lpstr>3rd Joint Environment and Risk Management Platform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R.Nash</dc:creator>
  <cp:lastModifiedBy>Rosalinda Yatilman</cp:lastModifiedBy>
  <cp:revision>19</cp:revision>
  <dcterms:created xsi:type="dcterms:W3CDTF">2023-08-01T02:39:00Z</dcterms:created>
  <dcterms:modified xsi:type="dcterms:W3CDTF">2023-08-27T08:40:44Z</dcterms:modified>
</cp:coreProperties>
</file>