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6" r:id="rId4"/>
    <p:sldId id="263" r:id="rId5"/>
    <p:sldId id="261" r:id="rId6"/>
    <p:sldId id="264" r:id="rId7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 snapToGrid="0">
      <p:cViewPr varScale="1">
        <p:scale>
          <a:sx n="90" d="100"/>
          <a:sy n="90" d="100"/>
        </p:scale>
        <p:origin x="2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oval, Angela" userId="f6252108-38c7-4a00-aa99-6372c8c68b28" providerId="ADAL" clId="{A642A866-4742-41AA-8D4D-032DEAB4FE18}"/>
    <pc:docChg chg="custSel modSld sldOrd">
      <pc:chgData name="Sandoval, Angela" userId="f6252108-38c7-4a00-aa99-6372c8c68b28" providerId="ADAL" clId="{A642A866-4742-41AA-8D4D-032DEAB4FE18}" dt="2023-08-18T03:57:41.193" v="2023" actId="20577"/>
      <pc:docMkLst>
        <pc:docMk/>
      </pc:docMkLst>
      <pc:sldChg chg="addSp modSp mod">
        <pc:chgData name="Sandoval, Angela" userId="f6252108-38c7-4a00-aa99-6372c8c68b28" providerId="ADAL" clId="{A642A866-4742-41AA-8D4D-032DEAB4FE18}" dt="2023-08-17T03:07:41.809" v="339" actId="20577"/>
        <pc:sldMkLst>
          <pc:docMk/>
          <pc:sldMk cId="1357314264" sldId="256"/>
        </pc:sldMkLst>
        <pc:spChg chg="mod">
          <ac:chgData name="Sandoval, Angela" userId="f6252108-38c7-4a00-aa99-6372c8c68b28" providerId="ADAL" clId="{A642A866-4742-41AA-8D4D-032DEAB4FE18}" dt="2023-08-17T03:07:41.809" v="339" actId="20577"/>
          <ac:spMkLst>
            <pc:docMk/>
            <pc:sldMk cId="1357314264" sldId="256"/>
            <ac:spMk id="4" creationId="{98EA9D88-61AA-6D3D-9173-C326CB2E1D65}"/>
          </ac:spMkLst>
        </pc:spChg>
        <pc:picChg chg="add mod">
          <ac:chgData name="Sandoval, Angela" userId="f6252108-38c7-4a00-aa99-6372c8c68b28" providerId="ADAL" clId="{A642A866-4742-41AA-8D4D-032DEAB4FE18}" dt="2023-08-17T02:56:52.096" v="308" actId="1076"/>
          <ac:picMkLst>
            <pc:docMk/>
            <pc:sldMk cId="1357314264" sldId="256"/>
            <ac:picMk id="3" creationId="{B95E7066-3E47-AF2C-FFD3-F5B0D00A96DA}"/>
          </ac:picMkLst>
        </pc:picChg>
      </pc:sldChg>
      <pc:sldChg chg="modSp mod">
        <pc:chgData name="Sandoval, Angela" userId="f6252108-38c7-4a00-aa99-6372c8c68b28" providerId="ADAL" clId="{A642A866-4742-41AA-8D4D-032DEAB4FE18}" dt="2023-08-17T02:49:58.024" v="22" actId="1076"/>
        <pc:sldMkLst>
          <pc:docMk/>
          <pc:sldMk cId="2607128412" sldId="257"/>
        </pc:sldMkLst>
        <pc:picChg chg="mod">
          <ac:chgData name="Sandoval, Angela" userId="f6252108-38c7-4a00-aa99-6372c8c68b28" providerId="ADAL" clId="{A642A866-4742-41AA-8D4D-032DEAB4FE18}" dt="2023-08-17T02:49:58.024" v="22" actId="1076"/>
          <ac:picMkLst>
            <pc:docMk/>
            <pc:sldMk cId="2607128412" sldId="257"/>
            <ac:picMk id="10" creationId="{439D6491-66CC-EAD8-C176-9B98F4126CE6}"/>
          </ac:picMkLst>
        </pc:picChg>
      </pc:sldChg>
      <pc:sldChg chg="addSp modSp mod ord">
        <pc:chgData name="Sandoval, Angela" userId="f6252108-38c7-4a00-aa99-6372c8c68b28" providerId="ADAL" clId="{A642A866-4742-41AA-8D4D-032DEAB4FE18}" dt="2023-08-17T02:57:33.961" v="312"/>
        <pc:sldMkLst>
          <pc:docMk/>
          <pc:sldMk cId="853301851" sldId="258"/>
        </pc:sldMkLst>
        <pc:spChg chg="mod">
          <ac:chgData name="Sandoval, Angela" userId="f6252108-38c7-4a00-aa99-6372c8c68b28" providerId="ADAL" clId="{A642A866-4742-41AA-8D4D-032DEAB4FE18}" dt="2023-08-17T02:49:19.173" v="19"/>
          <ac:spMkLst>
            <pc:docMk/>
            <pc:sldMk cId="853301851" sldId="258"/>
            <ac:spMk id="4" creationId="{98EA9D88-61AA-6D3D-9173-C326CB2E1D65}"/>
          </ac:spMkLst>
        </pc:spChg>
        <pc:picChg chg="add mod">
          <ac:chgData name="Sandoval, Angela" userId="f6252108-38c7-4a00-aa99-6372c8c68b28" providerId="ADAL" clId="{A642A866-4742-41AA-8D4D-032DEAB4FE18}" dt="2023-08-17T02:56:58.231" v="309" actId="1076"/>
          <ac:picMkLst>
            <pc:docMk/>
            <pc:sldMk cId="853301851" sldId="258"/>
            <ac:picMk id="3" creationId="{C34E49D8-CCA5-47C1-D848-5949ADA5FB39}"/>
          </ac:picMkLst>
        </pc:picChg>
      </pc:sldChg>
      <pc:sldChg chg="modSp mod modNotesTx">
        <pc:chgData name="Sandoval, Angela" userId="f6252108-38c7-4a00-aa99-6372c8c68b28" providerId="ADAL" clId="{A642A866-4742-41AA-8D4D-032DEAB4FE18}" dt="2023-08-18T03:57:41.193" v="2023" actId="20577"/>
        <pc:sldMkLst>
          <pc:docMk/>
          <pc:sldMk cId="1484366440" sldId="261"/>
        </pc:sldMkLst>
        <pc:spChg chg="mod">
          <ac:chgData name="Sandoval, Angela" userId="f6252108-38c7-4a00-aa99-6372c8c68b28" providerId="ADAL" clId="{A642A866-4742-41AA-8D4D-032DEAB4FE18}" dt="2023-08-18T03:57:41.193" v="2023" actId="20577"/>
          <ac:spMkLst>
            <pc:docMk/>
            <pc:sldMk cId="1484366440" sldId="261"/>
            <ac:spMk id="4" creationId="{98EA9D88-61AA-6D3D-9173-C326CB2E1D65}"/>
          </ac:spMkLst>
        </pc:spChg>
      </pc:sldChg>
      <pc:sldChg chg="modSp mod ord">
        <pc:chgData name="Sandoval, Angela" userId="f6252108-38c7-4a00-aa99-6372c8c68b28" providerId="ADAL" clId="{A642A866-4742-41AA-8D4D-032DEAB4FE18}" dt="2023-08-18T02:35:33.726" v="1417" actId="20577"/>
        <pc:sldMkLst>
          <pc:docMk/>
          <pc:sldMk cId="1247317778" sldId="263"/>
        </pc:sldMkLst>
        <pc:spChg chg="mod">
          <ac:chgData name="Sandoval, Angela" userId="f6252108-38c7-4a00-aa99-6372c8c68b28" providerId="ADAL" clId="{A642A866-4742-41AA-8D4D-032DEAB4FE18}" dt="2023-08-18T02:35:33.726" v="1417" actId="20577"/>
          <ac:spMkLst>
            <pc:docMk/>
            <pc:sldMk cId="1247317778" sldId="263"/>
            <ac:spMk id="4" creationId="{98EA9D88-61AA-6D3D-9173-C326CB2E1D6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3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cs typeface="Arial"/>
              </a:rPr>
              <a:t>Matching needs with funding</a:t>
            </a:r>
          </a:p>
          <a:p>
            <a:pPr lvl="1"/>
            <a:r>
              <a:rPr lang="en-US" dirty="0">
                <a:cs typeface="Arial"/>
              </a:rPr>
              <a:t>USDA Rural Development- can do both DW and SW projects- SS deficiencies?</a:t>
            </a:r>
          </a:p>
          <a:p>
            <a:pPr lvl="1"/>
            <a:r>
              <a:rPr lang="en-US" dirty="0">
                <a:cs typeface="Arial"/>
              </a:rPr>
              <a:t>DOI grants for Insular Areas</a:t>
            </a:r>
          </a:p>
          <a:p>
            <a:r>
              <a:rPr lang="en-US" sz="2400" dirty="0">
                <a:cs typeface="Arial"/>
              </a:rPr>
              <a:t>Obtain continuation of IA’s with DOI/DOS</a:t>
            </a:r>
          </a:p>
          <a:p>
            <a:pPr lvl="1"/>
            <a:r>
              <a:rPr lang="en-US" dirty="0">
                <a:cs typeface="Arial"/>
              </a:rPr>
              <a:t>More funding for waste removal</a:t>
            </a:r>
          </a:p>
          <a:p>
            <a:pPr lvl="1"/>
            <a:r>
              <a:rPr lang="en-US" dirty="0">
                <a:cs typeface="Arial"/>
              </a:rPr>
              <a:t>Keep the Circuit Rider position</a:t>
            </a:r>
          </a:p>
          <a:p>
            <a:r>
              <a:rPr lang="en-US" sz="2400" dirty="0">
                <a:cs typeface="Arial"/>
              </a:rPr>
              <a:t>Set up a reoccurring Operator Certification Program – model after Lab Certification Program</a:t>
            </a:r>
          </a:p>
          <a:p>
            <a:r>
              <a:rPr lang="en-US" sz="2400" dirty="0">
                <a:cs typeface="Arial"/>
              </a:rPr>
              <a:t>Look for opportunities for additional collaboration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5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499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6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19223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1179095" y="3090014"/>
            <a:ext cx="10262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Angela Sandoval, P.E., FAS Circuit Rider, US EPA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9D6491-66CC-EAD8-C176-9B98F4126C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949" y="2334913"/>
            <a:ext cx="1510202" cy="15102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27BF6F-CA84-52F4-B10F-F2EDD40E3F8D}"/>
              </a:ext>
            </a:extLst>
          </p:cNvPr>
          <p:cNvSpPr txBox="1"/>
          <p:nvPr/>
        </p:nvSpPr>
        <p:spPr>
          <a:xfrm>
            <a:off x="2459676" y="2538730"/>
            <a:ext cx="813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2.8 US EPA, Region 9</a:t>
            </a: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/>
          </a:bodyPr>
          <a:lstStyle/>
          <a:p>
            <a:r>
              <a:rPr lang="en-US" b="1" dirty="0"/>
              <a:t>EPA Overarching Regional Goals</a:t>
            </a:r>
            <a:endParaRPr lang="en-US" dirty="0"/>
          </a:p>
          <a:p>
            <a:endParaRPr lang="en-US" sz="2800" b="0" i="0" dirty="0">
              <a:solidFill>
                <a:srgbClr val="1B1B1B"/>
              </a:solidFill>
              <a:effectLst/>
              <a:latin typeface="Source Sans Pro Web"/>
            </a:endParaRPr>
          </a:p>
          <a:p>
            <a:pPr lvl="1"/>
            <a:r>
              <a:rPr lang="en-US" i="1" dirty="0">
                <a:solidFill>
                  <a:srgbClr val="1B1B1B"/>
                </a:solidFill>
                <a:latin typeface="Source Sans Pro Web"/>
              </a:rPr>
              <a:t>Safeguard the environmental health of the U.S. – Affiliated Pacific Islands</a:t>
            </a:r>
            <a:r>
              <a:rPr lang="en-US" dirty="0">
                <a:solidFill>
                  <a:srgbClr val="1B1B1B"/>
                </a:solidFill>
                <a:latin typeface="Source Sans Pro Web"/>
              </a:rPr>
              <a:t>, by addressing environmental deficiencies such as inadequate water infrastructure, open dumps, and unaddressed hazardous waste sites.</a:t>
            </a:r>
          </a:p>
          <a:p>
            <a:pPr marL="457200" lvl="1" indent="0">
              <a:buNone/>
            </a:pPr>
            <a:endParaRPr lang="en-US" dirty="0">
              <a:solidFill>
                <a:srgbClr val="1B1B1B"/>
              </a:solidFill>
              <a:latin typeface="Source Sans Pro Web"/>
            </a:endParaRPr>
          </a:p>
          <a:p>
            <a:pPr lvl="1"/>
            <a:r>
              <a:rPr lang="en-US" i="1" dirty="0">
                <a:solidFill>
                  <a:srgbClr val="1B1B1B"/>
                </a:solidFill>
                <a:latin typeface="Source Sans Pro Web"/>
              </a:rPr>
              <a:t>Build local environmental protection capacity </a:t>
            </a:r>
            <a:r>
              <a:rPr lang="en-US" dirty="0">
                <a:solidFill>
                  <a:srgbClr val="1B1B1B"/>
                </a:solidFill>
                <a:latin typeface="Source Sans Pro Web"/>
              </a:rPr>
              <a:t>by providing resources, technical assistance and training.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34E49D8-CCA5-47C1-D848-5949ADA5FB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072" y="891761"/>
            <a:ext cx="1009835" cy="10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1" y="1215729"/>
            <a:ext cx="11764076" cy="523138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EPA Region 9 Freely Associated States Circuit Rider Engineer</a:t>
            </a:r>
          </a:p>
          <a:p>
            <a:pPr lvl="1"/>
            <a:r>
              <a:rPr lang="en-US" sz="2400" dirty="0"/>
              <a:t>New position funded by an interagency agreement with US Department of State and US Department of Interior as of July 2022 – initial 2-year detail</a:t>
            </a:r>
          </a:p>
          <a:p>
            <a:pPr lvl="1"/>
            <a:r>
              <a:rPr lang="en-US" sz="2800" dirty="0"/>
              <a:t>“Local” point of contact for the FAS – based in Guam</a:t>
            </a:r>
          </a:p>
          <a:p>
            <a:pPr lvl="1"/>
            <a:r>
              <a:rPr lang="en-US" sz="2800" dirty="0"/>
              <a:t>Better communication, opportunities and ability to visit the FAS more easily and frequently</a:t>
            </a:r>
          </a:p>
          <a:p>
            <a:pPr lvl="1"/>
            <a:r>
              <a:rPr lang="en-US" sz="2800" dirty="0"/>
              <a:t>Voice for the FAS inside the EPA/US Government to focus specifically on environmental issues</a:t>
            </a:r>
          </a:p>
          <a:p>
            <a:pPr lvl="1"/>
            <a:r>
              <a:rPr lang="en-US" sz="2800" dirty="0"/>
              <a:t>Provide “on the ground” technical assistance</a:t>
            </a:r>
          </a:p>
          <a:p>
            <a:pPr lvl="1"/>
            <a:r>
              <a:rPr lang="en-US" sz="2800" dirty="0"/>
              <a:t>Match funding and technical assistance opportunities available to the Freely Associated States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B7350FF-45FF-BC7B-D6D5-6125F43801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072" y="891761"/>
            <a:ext cx="1009835" cy="10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/>
          </a:bodyPr>
          <a:lstStyle/>
          <a:p>
            <a:r>
              <a:rPr lang="en-US" dirty="0"/>
              <a:t>Specific Activities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Tour Infrastructure and Meet with Local Utilities – Water and Wastewater facilities, Solid Waste Management systems (dumps/landfills, recycling, hazardous waste), Incinerators, Fuel Systems, etc.</a:t>
            </a:r>
          </a:p>
          <a:p>
            <a:pPr lvl="1"/>
            <a:r>
              <a:rPr lang="en-US" dirty="0"/>
              <a:t>Drinking Water Sanitary Surveys – Pohnpei Iron Removal, Pohnpei Central, </a:t>
            </a:r>
            <a:r>
              <a:rPr lang="en-US" dirty="0" err="1"/>
              <a:t>Utwe</a:t>
            </a:r>
            <a:r>
              <a:rPr lang="en-US" dirty="0"/>
              <a:t>, Chuuk Groundwater and </a:t>
            </a:r>
            <a:r>
              <a:rPr lang="en-US" dirty="0" err="1"/>
              <a:t>Pou</a:t>
            </a:r>
            <a:r>
              <a:rPr lang="en-US" dirty="0"/>
              <a:t> </a:t>
            </a:r>
            <a:r>
              <a:rPr lang="en-US" dirty="0" err="1"/>
              <a:t>Nefo</a:t>
            </a:r>
            <a:r>
              <a:rPr lang="en-US" dirty="0"/>
              <a:t> Water Plant, as well as bottling water companies</a:t>
            </a:r>
          </a:p>
          <a:p>
            <a:pPr lvl="1"/>
            <a:r>
              <a:rPr lang="en-US" dirty="0"/>
              <a:t>Waste Inventories and Assessments</a:t>
            </a:r>
          </a:p>
          <a:p>
            <a:pPr lvl="1"/>
            <a:r>
              <a:rPr lang="en-US" dirty="0"/>
              <a:t>Regulatory Assistance</a:t>
            </a:r>
          </a:p>
          <a:p>
            <a:pPr lvl="1"/>
            <a:r>
              <a:rPr lang="en-US" dirty="0"/>
              <a:t>Technical Assistance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4855A098-D9CA-01EB-EEA7-E0C0D00C8F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072" y="891761"/>
            <a:ext cx="1009835" cy="10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17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0773708" cy="5505833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Opportunities for collaboration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Prioritizing Environmental Projects and seeking US Government Funding or other Donor Funding Opportunities – USDA, DOI, NOAA, etc.</a:t>
            </a:r>
          </a:p>
          <a:p>
            <a:pPr lvl="2"/>
            <a:r>
              <a:rPr lang="en-US" dirty="0"/>
              <a:t>Chuuk Old Transformer Inventory Storage- other Islands also</a:t>
            </a:r>
          </a:p>
          <a:p>
            <a:pPr lvl="2"/>
            <a:r>
              <a:rPr lang="en-US" dirty="0"/>
              <a:t>Pohnpei Waste Oil Issues at Landfill</a:t>
            </a:r>
          </a:p>
          <a:p>
            <a:pPr lvl="2"/>
            <a:r>
              <a:rPr lang="en-US" dirty="0"/>
              <a:t>Drinking Water Bacteriological Contamination</a:t>
            </a:r>
          </a:p>
          <a:p>
            <a:pPr lvl="2"/>
            <a:r>
              <a:rPr lang="en-US" dirty="0"/>
              <a:t>Drinking Water Operator Certification Program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Unallocated Compact Funding and New Compact Environmental Sector Funding</a:t>
            </a:r>
          </a:p>
          <a:p>
            <a:pPr lvl="2"/>
            <a:r>
              <a:rPr lang="en-US" dirty="0"/>
              <a:t>Pohnpei </a:t>
            </a:r>
            <a:r>
              <a:rPr lang="en-US" dirty="0" err="1"/>
              <a:t>Ipat</a:t>
            </a:r>
            <a:r>
              <a:rPr lang="en-US" dirty="0"/>
              <a:t> Finished Water Tank </a:t>
            </a:r>
          </a:p>
          <a:p>
            <a:pPr lvl="2"/>
            <a:r>
              <a:rPr lang="en-US" dirty="0"/>
              <a:t>Looking forward to new funding and most effective use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US Department of Defense collaboration and coordination</a:t>
            </a:r>
          </a:p>
          <a:p>
            <a:pPr lvl="2"/>
            <a:r>
              <a:rPr lang="en-US" dirty="0"/>
              <a:t>Chuuk MICRODAWN</a:t>
            </a:r>
          </a:p>
          <a:p>
            <a:pPr lvl="2"/>
            <a:r>
              <a:rPr lang="en-US" dirty="0"/>
              <a:t>Yap Projects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 EPA subject matter experts and input</a:t>
            </a:r>
          </a:p>
          <a:p>
            <a:pPr lvl="2"/>
            <a:r>
              <a:rPr lang="en-US" dirty="0"/>
              <a:t>Regulatory Updates</a:t>
            </a:r>
          </a:p>
          <a:p>
            <a:pPr lvl="2"/>
            <a:r>
              <a:rPr lang="en-US" dirty="0"/>
              <a:t>Training/Technical Assistance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D8DE973F-B944-A734-FE22-CE7C8D8793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072" y="891761"/>
            <a:ext cx="1009835" cy="10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9911BD-F88B-96F9-E9AF-DE086B38AD5D}"/>
              </a:ext>
            </a:extLst>
          </p:cNvPr>
          <p:cNvSpPr/>
          <p:nvPr/>
        </p:nvSpPr>
        <p:spPr>
          <a:xfrm>
            <a:off x="3686144" y="2520214"/>
            <a:ext cx="481971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790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463</Words>
  <Application>Microsoft Macintosh PowerPoint</Application>
  <PresentationFormat>Widescreen</PresentationFormat>
  <Paragraphs>62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Source Sans Pro Web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19</cp:revision>
  <dcterms:created xsi:type="dcterms:W3CDTF">2023-08-01T02:39:00Z</dcterms:created>
  <dcterms:modified xsi:type="dcterms:W3CDTF">2023-08-27T08:40:44Z</dcterms:modified>
</cp:coreProperties>
</file>