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5"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71065"/>
  </p:normalViewPr>
  <p:slideViewPr>
    <p:cSldViewPr snapToGrid="0">
      <p:cViewPr varScale="1">
        <p:scale>
          <a:sx n="77" d="100"/>
          <a:sy n="77" d="100"/>
        </p:scale>
        <p:origin x="92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 </a:t>
            </a:r>
            <a:r>
              <a:rPr lang="en-US" dirty="0" err="1"/>
              <a:t>Anim</a:t>
            </a:r>
            <a:r>
              <a:rPr lang="en-US" dirty="0"/>
              <a:t>, </a:t>
            </a:r>
            <a:r>
              <a:rPr lang="en-US" dirty="0" err="1"/>
              <a:t>Kaselehlie</a:t>
            </a:r>
            <a:r>
              <a:rPr lang="en-US" dirty="0"/>
              <a:t>, </a:t>
            </a:r>
            <a:r>
              <a:rPr lang="en-US" dirty="0" err="1"/>
              <a:t>Mogethin</a:t>
            </a:r>
            <a:r>
              <a:rPr lang="en-US" dirty="0"/>
              <a:t> and </a:t>
            </a:r>
            <a:r>
              <a:rPr lang="en-US" dirty="0" err="1"/>
              <a:t>Lenwo</a:t>
            </a:r>
            <a:endParaRPr lang="en-US" dirty="0"/>
          </a:p>
          <a:p>
            <a:endParaRPr lang="en-US" dirty="0"/>
          </a:p>
          <a:p>
            <a:r>
              <a:rPr lang="en-US" dirty="0"/>
              <a:t>Inform Portal</a:t>
            </a:r>
          </a:p>
          <a:p>
            <a:r>
              <a:rPr lang="en-US" dirty="0"/>
              <a:t>FSM Environment, Climate Change and Disaster Risk Management Data Portal</a:t>
            </a:r>
          </a:p>
          <a:p>
            <a:r>
              <a:rPr lang="en-US" dirty="0"/>
              <a:t>Department implemented the climate change portal features on the Inform(Environment Portal)</a:t>
            </a:r>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Projects and Funding Database</a:t>
            </a:r>
          </a:p>
          <a:p>
            <a:endParaRPr lang="en-US" dirty="0"/>
          </a:p>
          <a:p>
            <a:r>
              <a:rPr lang="en-US" dirty="0"/>
              <a:t>Find the information on current, future and past projects</a:t>
            </a:r>
          </a:p>
          <a:p>
            <a:r>
              <a:rPr lang="en-US" dirty="0"/>
              <a:t>Projects updates, resource documents, news and events.</a:t>
            </a:r>
          </a:p>
          <a:p>
            <a:endParaRPr lang="en-US" dirty="0"/>
          </a:p>
        </p:txBody>
      </p:sp>
      <p:sp>
        <p:nvSpPr>
          <p:cNvPr id="4" name="Slide Number Placeholder 3"/>
          <p:cNvSpPr>
            <a:spLocks noGrp="1"/>
          </p:cNvSpPr>
          <p:nvPr>
            <p:ph type="sldNum" sz="quarter" idx="5"/>
          </p:nvPr>
        </p:nvSpPr>
        <p:spPr/>
        <p:txBody>
          <a:bodyPr/>
          <a:lstStyle/>
          <a:p>
            <a:fld id="{4AB64EC0-AC93-47F0-8B5C-277A528EB23B}" type="slidenum">
              <a:rPr lang="en-FM" smtClean="0"/>
              <a:t>4</a:t>
            </a:fld>
            <a:endParaRPr lang="en-FM" dirty="0"/>
          </a:p>
        </p:txBody>
      </p:sp>
    </p:spTree>
    <p:extLst>
      <p:ext uri="{BB962C8B-B14F-4D97-AF65-F5344CB8AC3E}">
        <p14:creationId xmlns:p14="http://schemas.microsoft.com/office/powerpoint/2010/main" val="3205053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15000"/>
              </a:lnSpc>
              <a:spcBef>
                <a:spcPts val="0"/>
              </a:spcBef>
              <a:spcAft>
                <a:spcPts val="0"/>
              </a:spcAft>
              <a:buClrTx/>
              <a:buSzPts val="1400"/>
              <a:buFontTx/>
              <a:buChar char="●"/>
              <a:tabLst/>
              <a:defRPr/>
            </a:pPr>
            <a:r>
              <a:rPr lang="en-GB" sz="1200" dirty="0">
                <a:solidFill>
                  <a:schemeClr val="dk1"/>
                </a:solidFill>
                <a:highlight>
                  <a:srgbClr val="FFFF00"/>
                </a:highlight>
              </a:rPr>
              <a:t>Climate Change Focussed Landing Page</a:t>
            </a:r>
          </a:p>
          <a:p>
            <a:pPr marL="457200" marR="0" lvl="0" indent="-317500" algn="l" defTabSz="914400" rtl="0" eaLnBrk="1" fontAlgn="auto" latinLnBrk="0" hangingPunct="1">
              <a:lnSpc>
                <a:spcPct val="115000"/>
              </a:lnSpc>
              <a:spcBef>
                <a:spcPts val="0"/>
              </a:spcBef>
              <a:spcAft>
                <a:spcPts val="0"/>
              </a:spcAft>
              <a:buClrTx/>
              <a:buSzPts val="1400"/>
              <a:buFontTx/>
              <a:buChar char="●"/>
              <a:tabLst/>
              <a:defRPr/>
            </a:pPr>
            <a:endParaRPr lang="en-GB" dirty="0"/>
          </a:p>
          <a:p>
            <a:pPr marL="457200" lvl="0" indent="-317500" algn="l" rtl="0">
              <a:lnSpc>
                <a:spcPct val="115000"/>
              </a:lnSpc>
              <a:spcBef>
                <a:spcPts val="0"/>
              </a:spcBef>
              <a:spcAft>
                <a:spcPts val="0"/>
              </a:spcAft>
              <a:buSzPts val="1400"/>
              <a:buChar char="●"/>
            </a:pPr>
            <a:r>
              <a:rPr lang="en-GB" dirty="0"/>
              <a:t>Ability to search items within climate and disaster risk management topics</a:t>
            </a:r>
          </a:p>
          <a:p>
            <a:pPr marL="457200" lvl="0" indent="0" algn="l" rtl="0">
              <a:lnSpc>
                <a:spcPct val="150000"/>
              </a:lnSpc>
              <a:spcBef>
                <a:spcPts val="0"/>
              </a:spcBef>
              <a:spcAft>
                <a:spcPts val="0"/>
              </a:spcAft>
              <a:buNone/>
            </a:pPr>
            <a:endParaRPr lang="en-GB" dirty="0"/>
          </a:p>
          <a:p>
            <a:pPr marL="457200" lvl="0" indent="-317500" algn="l" rtl="0">
              <a:lnSpc>
                <a:spcPct val="150000"/>
              </a:lnSpc>
              <a:spcBef>
                <a:spcPts val="0"/>
              </a:spcBef>
              <a:spcAft>
                <a:spcPts val="0"/>
              </a:spcAft>
              <a:buSzPts val="1400"/>
              <a:buChar char="●"/>
            </a:pPr>
            <a:r>
              <a:rPr lang="en-GB" dirty="0"/>
              <a:t>Navigate to </a:t>
            </a:r>
          </a:p>
          <a:p>
            <a:pPr marL="914400" lvl="1" indent="-317500" algn="l" rtl="0">
              <a:lnSpc>
                <a:spcPct val="150000"/>
              </a:lnSpc>
              <a:spcBef>
                <a:spcPts val="0"/>
              </a:spcBef>
              <a:spcAft>
                <a:spcPts val="0"/>
              </a:spcAft>
              <a:buSzPts val="1400"/>
              <a:buChar char="○"/>
            </a:pPr>
            <a:r>
              <a:rPr lang="en-GB" dirty="0"/>
              <a:t>General information on climate change impacts</a:t>
            </a:r>
          </a:p>
          <a:p>
            <a:pPr marL="914400" lvl="1" indent="-317500" algn="l" rtl="0">
              <a:lnSpc>
                <a:spcPct val="150000"/>
              </a:lnSpc>
              <a:spcBef>
                <a:spcPts val="0"/>
              </a:spcBef>
              <a:spcAft>
                <a:spcPts val="0"/>
              </a:spcAft>
              <a:buSzPts val="1400"/>
              <a:buChar char="○"/>
            </a:pPr>
            <a:r>
              <a:rPr lang="en-GB" dirty="0"/>
              <a:t>Climate projects list</a:t>
            </a:r>
          </a:p>
          <a:p>
            <a:pPr marL="914400" lvl="1" indent="-317500" algn="l" rtl="0">
              <a:lnSpc>
                <a:spcPct val="150000"/>
              </a:lnSpc>
              <a:spcBef>
                <a:spcPts val="0"/>
              </a:spcBef>
              <a:spcAft>
                <a:spcPts val="0"/>
              </a:spcAft>
              <a:buSzPts val="1400"/>
              <a:buChar char="○"/>
            </a:pPr>
            <a:r>
              <a:rPr lang="en-GB" dirty="0"/>
              <a:t>Legislation and policies landing page</a:t>
            </a:r>
          </a:p>
          <a:p>
            <a:pPr marL="914400" lvl="1" indent="-317500" algn="l" rtl="0">
              <a:lnSpc>
                <a:spcPct val="150000"/>
              </a:lnSpc>
              <a:spcBef>
                <a:spcPts val="0"/>
              </a:spcBef>
              <a:spcAft>
                <a:spcPts val="0"/>
              </a:spcAft>
              <a:buSzPts val="1400"/>
              <a:buChar char="○"/>
            </a:pPr>
            <a:r>
              <a:rPr lang="en-GB" dirty="0"/>
              <a:t>Education landing page</a:t>
            </a:r>
          </a:p>
          <a:p>
            <a:pPr marL="457200" lvl="0" indent="0" algn="l" rtl="0">
              <a:lnSpc>
                <a:spcPct val="150000"/>
              </a:lnSpc>
              <a:spcBef>
                <a:spcPts val="0"/>
              </a:spcBef>
              <a:spcAft>
                <a:spcPts val="0"/>
              </a:spcAft>
              <a:buNone/>
            </a:pPr>
            <a:endParaRPr lang="en-GB" dirty="0"/>
          </a:p>
          <a:p>
            <a:pPr marL="457200" lvl="0" indent="-317500" algn="l" rtl="0">
              <a:lnSpc>
                <a:spcPct val="150000"/>
              </a:lnSpc>
              <a:spcBef>
                <a:spcPts val="0"/>
              </a:spcBef>
              <a:spcAft>
                <a:spcPts val="0"/>
              </a:spcAft>
              <a:buSzPts val="1400"/>
              <a:buChar char="●"/>
            </a:pPr>
            <a:r>
              <a:rPr lang="en-GB" dirty="0"/>
              <a:t>Access latest news items related to climate / disaster risk management</a:t>
            </a:r>
          </a:p>
          <a:p>
            <a:pPr marL="457200" lvl="0" indent="-317500" algn="l" rtl="0">
              <a:lnSpc>
                <a:spcPct val="150000"/>
              </a:lnSpc>
              <a:spcBef>
                <a:spcPts val="0"/>
              </a:spcBef>
              <a:spcAft>
                <a:spcPts val="0"/>
              </a:spcAft>
              <a:buSzPts val="1400"/>
              <a:buChar char="●"/>
            </a:pPr>
            <a:endParaRPr lang="en-GB" dirty="0"/>
          </a:p>
          <a:p>
            <a:pPr marL="457200" lvl="0" indent="-317500" algn="l" rtl="0">
              <a:lnSpc>
                <a:spcPct val="115000"/>
              </a:lnSpc>
              <a:spcBef>
                <a:spcPts val="0"/>
              </a:spcBef>
              <a:spcAft>
                <a:spcPts val="0"/>
              </a:spcAft>
              <a:buSzPts val="1400"/>
              <a:buChar char="●"/>
            </a:pPr>
            <a:r>
              <a:rPr lang="en-GB" dirty="0"/>
              <a:t>Find a curated list of resources related to climate / disaster risk management</a:t>
            </a:r>
          </a:p>
          <a:p>
            <a:pPr marL="457200" lvl="0" indent="0" algn="l" rtl="0">
              <a:lnSpc>
                <a:spcPct val="150000"/>
              </a:lnSpc>
              <a:spcBef>
                <a:spcPts val="0"/>
              </a:spcBef>
              <a:spcAft>
                <a:spcPts val="0"/>
              </a:spcAft>
              <a:buNone/>
            </a:pPr>
            <a:endParaRPr lang="en-GB" dirty="0"/>
          </a:p>
          <a:p>
            <a:pPr marL="457200" lvl="0" indent="-317500" algn="l" rtl="0">
              <a:lnSpc>
                <a:spcPct val="150000"/>
              </a:lnSpc>
              <a:spcBef>
                <a:spcPts val="0"/>
              </a:spcBef>
              <a:spcAft>
                <a:spcPts val="0"/>
              </a:spcAft>
              <a:buSzPts val="1400"/>
              <a:buChar char="●"/>
            </a:pPr>
            <a:r>
              <a:rPr lang="en-GB" dirty="0"/>
              <a:t>Stats panel highlighting the number of following items on the </a:t>
            </a:r>
            <a:r>
              <a:rPr lang="en-GB" dirty="0">
                <a:solidFill>
                  <a:schemeClr val="dk1"/>
                </a:solidFill>
              </a:rPr>
              <a:t>portal related to climate / disaster risk management</a:t>
            </a:r>
            <a:endParaRPr lang="en-GB" dirty="0"/>
          </a:p>
          <a:p>
            <a:pPr marL="914400" lvl="1" indent="-317500" algn="l" rtl="0">
              <a:lnSpc>
                <a:spcPct val="150000"/>
              </a:lnSpc>
              <a:spcBef>
                <a:spcPts val="0"/>
              </a:spcBef>
              <a:spcAft>
                <a:spcPts val="0"/>
              </a:spcAft>
              <a:buSzPts val="1400"/>
              <a:buChar char="○"/>
            </a:pPr>
            <a:r>
              <a:rPr lang="en-GB" dirty="0"/>
              <a:t>Projects</a:t>
            </a:r>
          </a:p>
          <a:p>
            <a:pPr marL="914400" lvl="1" indent="-317500" algn="l" rtl="0">
              <a:lnSpc>
                <a:spcPct val="150000"/>
              </a:lnSpc>
              <a:spcBef>
                <a:spcPts val="0"/>
              </a:spcBef>
              <a:spcAft>
                <a:spcPts val="0"/>
              </a:spcAft>
              <a:buSzPts val="1400"/>
              <a:buChar char="○"/>
            </a:pPr>
            <a:r>
              <a:rPr lang="en-GB" dirty="0"/>
              <a:t>Resources</a:t>
            </a:r>
          </a:p>
          <a:p>
            <a:pPr marL="914400" lvl="1" indent="-317500" algn="l" rtl="0">
              <a:lnSpc>
                <a:spcPct val="150000"/>
              </a:lnSpc>
              <a:spcBef>
                <a:spcPts val="0"/>
              </a:spcBef>
              <a:spcAft>
                <a:spcPts val="0"/>
              </a:spcAft>
              <a:buSzPts val="1400"/>
              <a:buChar char="○"/>
            </a:pPr>
            <a:r>
              <a:rPr lang="en-GB" dirty="0"/>
              <a:t>Dashboards</a:t>
            </a:r>
          </a:p>
          <a:p>
            <a:pPr marL="914400" lvl="1" indent="-317500" algn="l" rtl="0">
              <a:lnSpc>
                <a:spcPct val="150000"/>
              </a:lnSpc>
              <a:spcBef>
                <a:spcPts val="0"/>
              </a:spcBef>
              <a:spcAft>
                <a:spcPts val="0"/>
              </a:spcAft>
              <a:buSzPts val="1400"/>
              <a:buChar char="○"/>
            </a:pPr>
            <a:r>
              <a:rPr lang="en-GB" dirty="0"/>
              <a:t>News items </a:t>
            </a:r>
          </a:p>
          <a:p>
            <a:pPr marL="457200" lvl="0" indent="0" algn="l" rtl="0">
              <a:lnSpc>
                <a:spcPct val="150000"/>
              </a:lnSpc>
              <a:spcBef>
                <a:spcPts val="0"/>
              </a:spcBef>
              <a:spcAft>
                <a:spcPts val="0"/>
              </a:spcAft>
              <a:buNone/>
            </a:pPr>
            <a:endParaRPr lang="en-GB" dirty="0"/>
          </a:p>
          <a:p>
            <a:pPr marL="457200" lvl="0" indent="-317500" algn="l" rtl="0">
              <a:lnSpc>
                <a:spcPct val="150000"/>
              </a:lnSpc>
              <a:spcBef>
                <a:spcPts val="0"/>
              </a:spcBef>
              <a:spcAft>
                <a:spcPts val="0"/>
              </a:spcAft>
              <a:buSzPts val="1400"/>
              <a:buChar char="●"/>
            </a:pPr>
            <a:r>
              <a:rPr lang="en-GB" dirty="0"/>
              <a:t>Access a list of active projects related to climate / disaster risk management</a:t>
            </a:r>
          </a:p>
          <a:p>
            <a:pPr marL="457200" lvl="0" indent="-317500" algn="l" rtl="0">
              <a:lnSpc>
                <a:spcPct val="150000"/>
              </a:lnSpc>
              <a:spcBef>
                <a:spcPts val="0"/>
              </a:spcBef>
              <a:spcAft>
                <a:spcPts val="0"/>
              </a:spcAft>
              <a:buSzPts val="1400"/>
              <a:buChar char="●"/>
            </a:pPr>
            <a:endParaRPr lang="en-GB" dirty="0"/>
          </a:p>
          <a:p>
            <a:endParaRPr lang="en-US" dirty="0"/>
          </a:p>
        </p:txBody>
      </p:sp>
      <p:sp>
        <p:nvSpPr>
          <p:cNvPr id="4" name="Slide Number Placeholder 3"/>
          <p:cNvSpPr>
            <a:spLocks noGrp="1"/>
          </p:cNvSpPr>
          <p:nvPr>
            <p:ph type="sldNum" sz="quarter" idx="5"/>
          </p:nvPr>
        </p:nvSpPr>
        <p:spPr/>
        <p:txBody>
          <a:bodyPr/>
          <a:lstStyle/>
          <a:p>
            <a:fld id="{4AB64EC0-AC93-47F0-8B5C-277A528EB23B}" type="slidenum">
              <a:rPr lang="en-FM" smtClean="0"/>
              <a:t>5</a:t>
            </a:fld>
            <a:endParaRPr lang="en-FM" dirty="0"/>
          </a:p>
        </p:txBody>
      </p:sp>
    </p:spTree>
    <p:extLst>
      <p:ext uri="{BB962C8B-B14F-4D97-AF65-F5344CB8AC3E}">
        <p14:creationId xmlns:p14="http://schemas.microsoft.com/office/powerpoint/2010/main" val="3781551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dk1"/>
                </a:solidFill>
              </a:rPr>
              <a:t>Benefits of Legislation and Policies Landing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dk1"/>
              </a:solidFill>
            </a:endParaRPr>
          </a:p>
          <a:p>
            <a:pPr marL="457200" lvl="0" indent="-317500" algn="l" rtl="0">
              <a:lnSpc>
                <a:spcPct val="115000"/>
              </a:lnSpc>
              <a:spcBef>
                <a:spcPts val="0"/>
              </a:spcBef>
              <a:spcAft>
                <a:spcPts val="0"/>
              </a:spcAft>
              <a:buSzPts val="1400"/>
              <a:buChar char="●"/>
            </a:pPr>
            <a:r>
              <a:rPr lang="en-GB" dirty="0">
                <a:solidFill>
                  <a:schemeClr val="dk1"/>
                </a:solidFill>
              </a:rPr>
              <a:t>Access a list of national legislation and policy resources</a:t>
            </a:r>
          </a:p>
          <a:p>
            <a:pPr marL="457200" lvl="0" indent="0" algn="l" rtl="0">
              <a:lnSpc>
                <a:spcPct val="150000"/>
              </a:lnSpc>
              <a:spcBef>
                <a:spcPts val="0"/>
              </a:spcBef>
              <a:spcAft>
                <a:spcPts val="0"/>
              </a:spcAft>
              <a:buNone/>
            </a:pPr>
            <a:endParaRPr lang="en-GB" dirty="0">
              <a:solidFill>
                <a:schemeClr val="dk1"/>
              </a:solidFill>
            </a:endParaRPr>
          </a:p>
          <a:p>
            <a:pPr marL="457200" lvl="0" indent="-317500" algn="l" rtl="0">
              <a:lnSpc>
                <a:spcPct val="150000"/>
              </a:lnSpc>
              <a:spcBef>
                <a:spcPts val="0"/>
              </a:spcBef>
              <a:spcAft>
                <a:spcPts val="0"/>
              </a:spcAft>
              <a:buSzPts val="1400"/>
              <a:buChar char="●"/>
            </a:pPr>
            <a:r>
              <a:rPr lang="en-GB" dirty="0">
                <a:solidFill>
                  <a:schemeClr val="dk1"/>
                </a:solidFill>
              </a:rPr>
              <a:t>Access a list of state based legislation and policy resources</a:t>
            </a:r>
            <a:endParaRPr lang="en-US" dirty="0"/>
          </a:p>
        </p:txBody>
      </p:sp>
      <p:sp>
        <p:nvSpPr>
          <p:cNvPr id="4" name="Slide Number Placeholder 3"/>
          <p:cNvSpPr>
            <a:spLocks noGrp="1"/>
          </p:cNvSpPr>
          <p:nvPr>
            <p:ph type="sldNum" sz="quarter" idx="5"/>
          </p:nvPr>
        </p:nvSpPr>
        <p:spPr/>
        <p:txBody>
          <a:bodyPr/>
          <a:lstStyle/>
          <a:p>
            <a:fld id="{4AB64EC0-AC93-47F0-8B5C-277A528EB23B}" type="slidenum">
              <a:rPr lang="en-FM" smtClean="0"/>
              <a:t>6</a:t>
            </a:fld>
            <a:endParaRPr lang="en-FM" dirty="0"/>
          </a:p>
        </p:txBody>
      </p:sp>
    </p:spTree>
    <p:extLst>
      <p:ext uri="{BB962C8B-B14F-4D97-AF65-F5344CB8AC3E}">
        <p14:creationId xmlns:p14="http://schemas.microsoft.com/office/powerpoint/2010/main" val="2204759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hyperlink" Target="https://fsm-data.sprep.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3.gif"/><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15.gif"/></Relationships>
</file>

<file path=ppt/slides/_rels/slide5.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18.gif"/></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1961804" y="2683614"/>
            <a:ext cx="8962870" cy="523220"/>
          </a:xfrm>
          <a:prstGeom prst="rect">
            <a:avLst/>
          </a:prstGeom>
          <a:noFill/>
        </p:spPr>
        <p:txBody>
          <a:bodyPr wrap="square" rtlCol="0">
            <a:spAutoFit/>
          </a:bodyPr>
          <a:lstStyle/>
          <a:p>
            <a:pPr algn="ctr"/>
            <a:r>
              <a:rPr lang="en-US" sz="2800" b="1" dirty="0">
                <a:solidFill>
                  <a:schemeClr val="accent1">
                    <a:lumMod val="75000"/>
                  </a:schemeClr>
                </a:solidFill>
              </a:rPr>
              <a:t>2.7 FSM DATA PORTAL</a:t>
            </a:r>
            <a:endParaRPr lang="en-FM" sz="2800" b="1" dirty="0">
              <a:solidFill>
                <a:schemeClr val="accent1">
                  <a:lumMod val="75000"/>
                </a:schemeClr>
              </a:solidFill>
            </a:endParaRPr>
          </a:p>
        </p:txBody>
      </p:sp>
      <p:sp>
        <p:nvSpPr>
          <p:cNvPr id="10" name="TextBox 9">
            <a:extLst>
              <a:ext uri="{FF2B5EF4-FFF2-40B4-BE49-F238E27FC236}">
                <a16:creationId xmlns:a16="http://schemas.microsoft.com/office/drawing/2014/main" id="{58CFB11A-847E-96F8-B3C8-C19910048A57}"/>
              </a:ext>
            </a:extLst>
          </p:cNvPr>
          <p:cNvSpPr txBox="1"/>
          <p:nvPr/>
        </p:nvSpPr>
        <p:spPr>
          <a:xfrm>
            <a:off x="1961804" y="3248490"/>
            <a:ext cx="8962870" cy="523220"/>
          </a:xfrm>
          <a:prstGeom prst="rect">
            <a:avLst/>
          </a:prstGeom>
          <a:noFill/>
        </p:spPr>
        <p:txBody>
          <a:bodyPr wrap="square">
            <a:spAutoFit/>
          </a:bodyPr>
          <a:lstStyle/>
          <a:p>
            <a:pPr algn="ctr"/>
            <a:r>
              <a:rPr lang="en-US" sz="2800" b="1" dirty="0" err="1">
                <a:solidFill>
                  <a:schemeClr val="accent1">
                    <a:lumMod val="75000"/>
                  </a:schemeClr>
                </a:solidFill>
              </a:rPr>
              <a:t>Skiis</a:t>
            </a:r>
            <a:r>
              <a:rPr lang="en-US" sz="2800" b="1" dirty="0">
                <a:solidFill>
                  <a:schemeClr val="accent1">
                    <a:lumMod val="75000"/>
                  </a:schemeClr>
                </a:solidFill>
              </a:rPr>
              <a:t> Dewey, IT &amp; Communications Officer, DECEM </a:t>
            </a: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6" name="Google Shape;66;p14">
            <a:extLst>
              <a:ext uri="{FF2B5EF4-FFF2-40B4-BE49-F238E27FC236}">
                <a16:creationId xmlns:a16="http://schemas.microsoft.com/office/drawing/2014/main" id="{E85AD788-B1E2-A578-F841-63E6C00B1B41}"/>
              </a:ext>
            </a:extLst>
          </p:cNvPr>
          <p:cNvPicPr preferRelativeResize="0"/>
          <p:nvPr/>
        </p:nvPicPr>
        <p:blipFill>
          <a:blip r:embed="rId8">
            <a:alphaModFix/>
          </a:blip>
          <a:stretch>
            <a:fillRect/>
          </a:stretch>
        </p:blipFill>
        <p:spPr>
          <a:xfrm>
            <a:off x="199221" y="1921455"/>
            <a:ext cx="4818450" cy="4524048"/>
          </a:xfrm>
          <a:prstGeom prst="rect">
            <a:avLst/>
          </a:prstGeom>
          <a:noFill/>
          <a:ln>
            <a:noFill/>
          </a:ln>
        </p:spPr>
      </p:pic>
      <p:sp>
        <p:nvSpPr>
          <p:cNvPr id="7" name="Google Shape;62;p14">
            <a:extLst>
              <a:ext uri="{FF2B5EF4-FFF2-40B4-BE49-F238E27FC236}">
                <a16:creationId xmlns:a16="http://schemas.microsoft.com/office/drawing/2014/main" id="{BA5B71BE-4A07-712F-3CC5-94B8D0BB7C32}"/>
              </a:ext>
            </a:extLst>
          </p:cNvPr>
          <p:cNvSpPr txBox="1">
            <a:spLocks/>
          </p:cNvSpPr>
          <p:nvPr/>
        </p:nvSpPr>
        <p:spPr>
          <a:xfrm>
            <a:off x="345255" y="1561709"/>
            <a:ext cx="4196558" cy="560555"/>
          </a:xfrm>
          <a:prstGeom prst="rect">
            <a:avLst/>
          </a:prstGeom>
        </p:spPr>
        <p:txBody>
          <a:bodyPr spcFirstLastPara="1" vert="horz" wrap="square" lIns="91425" tIns="91425" rIns="91425" bIns="91425" rtlCol="0" anchor="ctr"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spcBef>
                <a:spcPts val="0"/>
              </a:spcBef>
            </a:pPr>
            <a:r>
              <a:rPr lang="en-GB" sz="2800" u="sng" dirty="0">
                <a:solidFill>
                  <a:schemeClr val="hlink"/>
                </a:solidFill>
                <a:hlinkClick r:id="rId9"/>
              </a:rPr>
              <a:t>https://fsm-data.sprep.org</a:t>
            </a:r>
            <a:endParaRPr lang="en-GB" sz="2800" dirty="0"/>
          </a:p>
        </p:txBody>
      </p:sp>
      <p:sp>
        <p:nvSpPr>
          <p:cNvPr id="8" name="Google Shape;71;p15">
            <a:extLst>
              <a:ext uri="{FF2B5EF4-FFF2-40B4-BE49-F238E27FC236}">
                <a16:creationId xmlns:a16="http://schemas.microsoft.com/office/drawing/2014/main" id="{DFA4F12F-97AD-3D99-E6B0-C4C84EF1C639}"/>
              </a:ext>
            </a:extLst>
          </p:cNvPr>
          <p:cNvSpPr txBox="1"/>
          <p:nvPr/>
        </p:nvSpPr>
        <p:spPr>
          <a:xfrm>
            <a:off x="5287256" y="1644405"/>
            <a:ext cx="5408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400" dirty="0"/>
              <a:t>Data Portal Background</a:t>
            </a:r>
            <a:endParaRPr sz="2400" dirty="0"/>
          </a:p>
        </p:txBody>
      </p:sp>
      <p:sp>
        <p:nvSpPr>
          <p:cNvPr id="36" name="TextBox 35">
            <a:extLst>
              <a:ext uri="{FF2B5EF4-FFF2-40B4-BE49-F238E27FC236}">
                <a16:creationId xmlns:a16="http://schemas.microsoft.com/office/drawing/2014/main" id="{636F889A-8F04-F559-557F-80438F2AD6B9}"/>
              </a:ext>
            </a:extLst>
          </p:cNvPr>
          <p:cNvSpPr txBox="1"/>
          <p:nvPr/>
        </p:nvSpPr>
        <p:spPr>
          <a:xfrm>
            <a:off x="5406665" y="2365568"/>
            <a:ext cx="6520327" cy="2126864"/>
          </a:xfrm>
          <a:prstGeom prst="rect">
            <a:avLst/>
          </a:prstGeom>
          <a:noFill/>
        </p:spPr>
        <p:txBody>
          <a:bodyPr wrap="square">
            <a:spAutoFit/>
          </a:bodyPr>
          <a:lstStyle/>
          <a:p>
            <a:pPr marL="457200" lvl="0" indent="-317500" algn="l" rtl="0">
              <a:lnSpc>
                <a:spcPct val="150000"/>
              </a:lnSpc>
              <a:spcBef>
                <a:spcPts val="0"/>
              </a:spcBef>
              <a:spcAft>
                <a:spcPts val="0"/>
              </a:spcAft>
              <a:buSzPts val="1400"/>
              <a:buChar char="●"/>
            </a:pPr>
            <a:r>
              <a:rPr lang="en-GB" dirty="0"/>
              <a:t>FSM Environmental Data Portal implemented by SPREP INFORM project in 2018.</a:t>
            </a:r>
          </a:p>
          <a:p>
            <a:pPr marL="457200" lvl="0" indent="-317500" algn="l" rtl="0">
              <a:lnSpc>
                <a:spcPct val="150000"/>
              </a:lnSpc>
              <a:spcBef>
                <a:spcPts val="0"/>
              </a:spcBef>
              <a:spcAft>
                <a:spcPts val="0"/>
              </a:spcAft>
              <a:buSzPts val="1400"/>
              <a:buChar char="●"/>
            </a:pPr>
            <a:r>
              <a:rPr lang="en-GB" dirty="0"/>
              <a:t>Upgraded to EKAN data portal platform in 2021.</a:t>
            </a:r>
          </a:p>
          <a:p>
            <a:pPr marL="457200" lvl="0" indent="-317500" algn="l" rtl="0">
              <a:lnSpc>
                <a:spcPct val="150000"/>
              </a:lnSpc>
              <a:spcBef>
                <a:spcPts val="0"/>
              </a:spcBef>
              <a:spcAft>
                <a:spcPts val="0"/>
              </a:spcAft>
              <a:buSzPts val="1400"/>
              <a:buChar char="●"/>
            </a:pPr>
            <a:r>
              <a:rPr lang="en-GB" dirty="0"/>
              <a:t>Climate change and disaster risk management features incorporated in 2023</a:t>
            </a:r>
          </a:p>
        </p:txBody>
      </p:sp>
      <p:pic>
        <p:nvPicPr>
          <p:cNvPr id="38" name="Google Shape;159;p26">
            <a:extLst>
              <a:ext uri="{FF2B5EF4-FFF2-40B4-BE49-F238E27FC236}">
                <a16:creationId xmlns:a16="http://schemas.microsoft.com/office/drawing/2014/main" id="{94BAB5A3-32D0-B503-3D4B-ED220E779AE3}"/>
              </a:ext>
            </a:extLst>
          </p:cNvPr>
          <p:cNvPicPr preferRelativeResize="0"/>
          <p:nvPr/>
        </p:nvPicPr>
        <p:blipFill>
          <a:blip r:embed="rId10">
            <a:alphaModFix/>
          </a:blip>
          <a:stretch>
            <a:fillRect/>
          </a:stretch>
        </p:blipFill>
        <p:spPr>
          <a:xfrm>
            <a:off x="261811" y="412497"/>
            <a:ext cx="798915" cy="773509"/>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Google Shape;81;p16">
            <a:extLst>
              <a:ext uri="{FF2B5EF4-FFF2-40B4-BE49-F238E27FC236}">
                <a16:creationId xmlns:a16="http://schemas.microsoft.com/office/drawing/2014/main" id="{50E6EBB2-C136-CE63-44F9-829E9E4EA4F8}"/>
              </a:ext>
            </a:extLst>
          </p:cNvPr>
          <p:cNvPicPr preferRelativeResize="0">
            <a:picLocks noGrp="1"/>
          </p:cNvPicPr>
          <p:nvPr>
            <p:ph idx="1"/>
          </p:nvPr>
        </p:nvPicPr>
        <p:blipFill>
          <a:blip r:embed="rId7">
            <a:alphaModFix/>
          </a:blip>
          <a:stretch>
            <a:fillRect/>
          </a:stretch>
        </p:blipFill>
        <p:spPr>
          <a:xfrm>
            <a:off x="1372437" y="1372087"/>
            <a:ext cx="9208478" cy="5234135"/>
          </a:xfrm>
          <a:prstGeom prst="rect">
            <a:avLst/>
          </a:prstGeom>
          <a:noFill/>
          <a:ln>
            <a:noFill/>
          </a:ln>
        </p:spPr>
      </p:pic>
      <p:sp>
        <p:nvSpPr>
          <p:cNvPr id="3" name="Google Shape;80;p16">
            <a:extLst>
              <a:ext uri="{FF2B5EF4-FFF2-40B4-BE49-F238E27FC236}">
                <a16:creationId xmlns:a16="http://schemas.microsoft.com/office/drawing/2014/main" id="{F0017316-ADBB-0B76-8F8A-D3DAAAF936E4}"/>
              </a:ext>
            </a:extLst>
          </p:cNvPr>
          <p:cNvSpPr txBox="1"/>
          <p:nvPr/>
        </p:nvSpPr>
        <p:spPr>
          <a:xfrm>
            <a:off x="1123936" y="879675"/>
            <a:ext cx="9695627" cy="4924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dirty="0"/>
              <a:t>FSM Environment, Climate Change and Disaster Risk Management Data Portal Main Menu</a:t>
            </a:r>
            <a:endParaRPr sz="2000" dirty="0"/>
          </a:p>
        </p:txBody>
      </p:sp>
      <p:pic>
        <p:nvPicPr>
          <p:cNvPr id="33" name="Google Shape;159;p26">
            <a:extLst>
              <a:ext uri="{FF2B5EF4-FFF2-40B4-BE49-F238E27FC236}">
                <a16:creationId xmlns:a16="http://schemas.microsoft.com/office/drawing/2014/main" id="{EB79EE67-7807-67CF-E3C1-25DD47FE73DC}"/>
              </a:ext>
            </a:extLst>
          </p:cNvPr>
          <p:cNvPicPr preferRelativeResize="0"/>
          <p:nvPr/>
        </p:nvPicPr>
        <p:blipFill>
          <a:blip r:embed="rId8">
            <a:alphaModFix/>
          </a:blip>
          <a:stretch>
            <a:fillRect/>
          </a:stretch>
        </p:blipFill>
        <p:spPr>
          <a:xfrm>
            <a:off x="261811" y="412497"/>
            <a:ext cx="798915" cy="773509"/>
          </a:xfrm>
          <a:prstGeom prst="rect">
            <a:avLst/>
          </a:prstGeom>
          <a:noFill/>
          <a:ln>
            <a:noFill/>
          </a:ln>
        </p:spPr>
      </p:pic>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1F2635-D00A-520F-A5DA-AEB20EF4EC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Google Shape;91;p17">
            <a:extLst>
              <a:ext uri="{FF2B5EF4-FFF2-40B4-BE49-F238E27FC236}">
                <a16:creationId xmlns:a16="http://schemas.microsoft.com/office/drawing/2014/main" id="{345116C5-48E0-732F-98BF-E15A620C8773}"/>
              </a:ext>
            </a:extLst>
          </p:cNvPr>
          <p:cNvPicPr preferRelativeResize="0">
            <a:picLocks noGrp="1"/>
          </p:cNvPicPr>
          <p:nvPr>
            <p:ph idx="1"/>
          </p:nvPr>
        </p:nvPicPr>
        <p:blipFill>
          <a:blip r:embed="rId8">
            <a:alphaModFix/>
          </a:blip>
          <a:stretch>
            <a:fillRect/>
          </a:stretch>
        </p:blipFill>
        <p:spPr>
          <a:xfrm>
            <a:off x="138899" y="1875492"/>
            <a:ext cx="4112260" cy="4431701"/>
          </a:xfrm>
          <a:prstGeom prst="rect">
            <a:avLst/>
          </a:prstGeom>
          <a:noFill/>
          <a:ln>
            <a:noFill/>
          </a:ln>
        </p:spPr>
      </p:pic>
      <p:sp>
        <p:nvSpPr>
          <p:cNvPr id="3" name="Google Shape;89;p17">
            <a:extLst>
              <a:ext uri="{FF2B5EF4-FFF2-40B4-BE49-F238E27FC236}">
                <a16:creationId xmlns:a16="http://schemas.microsoft.com/office/drawing/2014/main" id="{75034DC4-1146-FD8E-7A85-F1AD20B3A300}"/>
              </a:ext>
            </a:extLst>
          </p:cNvPr>
          <p:cNvSpPr txBox="1"/>
          <p:nvPr/>
        </p:nvSpPr>
        <p:spPr>
          <a:xfrm>
            <a:off x="14271" y="1189043"/>
            <a:ext cx="5003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dirty="0"/>
              <a:t>Searchable Information Repository</a:t>
            </a:r>
            <a:endParaRPr sz="2000" dirty="0"/>
          </a:p>
        </p:txBody>
      </p:sp>
      <p:pic>
        <p:nvPicPr>
          <p:cNvPr id="33" name="Google Shape;107;p19">
            <a:extLst>
              <a:ext uri="{FF2B5EF4-FFF2-40B4-BE49-F238E27FC236}">
                <a16:creationId xmlns:a16="http://schemas.microsoft.com/office/drawing/2014/main" id="{5DD56B4E-C3B1-1C92-CEE8-4FDB7BF78ADC}"/>
              </a:ext>
            </a:extLst>
          </p:cNvPr>
          <p:cNvPicPr preferRelativeResize="0"/>
          <p:nvPr/>
        </p:nvPicPr>
        <p:blipFill>
          <a:blip r:embed="rId9">
            <a:alphaModFix/>
          </a:blip>
          <a:stretch>
            <a:fillRect/>
          </a:stretch>
        </p:blipFill>
        <p:spPr>
          <a:xfrm>
            <a:off x="4541813" y="1916281"/>
            <a:ext cx="7511289" cy="4530834"/>
          </a:xfrm>
          <a:prstGeom prst="rect">
            <a:avLst/>
          </a:prstGeom>
          <a:noFill/>
          <a:ln>
            <a:noFill/>
          </a:ln>
        </p:spPr>
      </p:pic>
      <p:sp>
        <p:nvSpPr>
          <p:cNvPr id="34" name="Google Shape;105;p19">
            <a:extLst>
              <a:ext uri="{FF2B5EF4-FFF2-40B4-BE49-F238E27FC236}">
                <a16:creationId xmlns:a16="http://schemas.microsoft.com/office/drawing/2014/main" id="{F63EA5B7-C8D1-6A72-6F4D-30C705395E83}"/>
              </a:ext>
            </a:extLst>
          </p:cNvPr>
          <p:cNvSpPr txBox="1"/>
          <p:nvPr/>
        </p:nvSpPr>
        <p:spPr>
          <a:xfrm>
            <a:off x="6732906" y="1165098"/>
            <a:ext cx="4701600" cy="6463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GB" sz="2000" dirty="0">
                <a:solidFill>
                  <a:schemeClr val="dk1"/>
                </a:solidFill>
              </a:rPr>
              <a:t>Projects and Funding Page</a:t>
            </a:r>
            <a:endParaRPr sz="2000" dirty="0"/>
          </a:p>
        </p:txBody>
      </p:sp>
      <p:pic>
        <p:nvPicPr>
          <p:cNvPr id="35" name="Google Shape;159;p26">
            <a:extLst>
              <a:ext uri="{FF2B5EF4-FFF2-40B4-BE49-F238E27FC236}">
                <a16:creationId xmlns:a16="http://schemas.microsoft.com/office/drawing/2014/main" id="{F8E86AA5-755F-C1EC-4EA1-E31F77D242AC}"/>
              </a:ext>
            </a:extLst>
          </p:cNvPr>
          <p:cNvPicPr preferRelativeResize="0"/>
          <p:nvPr/>
        </p:nvPicPr>
        <p:blipFill>
          <a:blip r:embed="rId10">
            <a:alphaModFix/>
          </a:blip>
          <a:stretch>
            <a:fillRect/>
          </a:stretch>
        </p:blipFill>
        <p:spPr>
          <a:xfrm>
            <a:off x="261811" y="412497"/>
            <a:ext cx="798915" cy="773509"/>
          </a:xfrm>
          <a:prstGeom prst="rect">
            <a:avLst/>
          </a:prstGeom>
          <a:noFill/>
          <a:ln>
            <a:noFill/>
          </a:ln>
        </p:spPr>
      </p:pic>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17DEED-9E5A-0E21-5446-633122B11A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Google Shape;113;p20">
            <a:extLst>
              <a:ext uri="{FF2B5EF4-FFF2-40B4-BE49-F238E27FC236}">
                <a16:creationId xmlns:a16="http://schemas.microsoft.com/office/drawing/2014/main" id="{E77DE3D5-24BF-C213-FB1F-09B9E0441014}"/>
              </a:ext>
            </a:extLst>
          </p:cNvPr>
          <p:cNvPicPr preferRelativeResize="0">
            <a:picLocks noGrp="1"/>
          </p:cNvPicPr>
          <p:nvPr>
            <p:ph idx="1"/>
          </p:nvPr>
        </p:nvPicPr>
        <p:blipFill>
          <a:blip r:embed="rId8">
            <a:alphaModFix/>
          </a:blip>
          <a:stretch>
            <a:fillRect/>
          </a:stretch>
        </p:blipFill>
        <p:spPr>
          <a:xfrm>
            <a:off x="954596" y="1563838"/>
            <a:ext cx="10307125" cy="4687672"/>
          </a:xfrm>
          <a:prstGeom prst="rect">
            <a:avLst/>
          </a:prstGeom>
          <a:noFill/>
          <a:ln>
            <a:noFill/>
          </a:ln>
        </p:spPr>
      </p:pic>
      <p:sp>
        <p:nvSpPr>
          <p:cNvPr id="3" name="Google Shape;112;p20">
            <a:extLst>
              <a:ext uri="{FF2B5EF4-FFF2-40B4-BE49-F238E27FC236}">
                <a16:creationId xmlns:a16="http://schemas.microsoft.com/office/drawing/2014/main" id="{BEE874CD-A90E-5B04-59E2-3C308955C7AC}"/>
              </a:ext>
            </a:extLst>
          </p:cNvPr>
          <p:cNvSpPr txBox="1"/>
          <p:nvPr/>
        </p:nvSpPr>
        <p:spPr>
          <a:xfrm>
            <a:off x="2538555" y="869905"/>
            <a:ext cx="6509700" cy="4926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GB" sz="2000" dirty="0">
                <a:solidFill>
                  <a:schemeClr val="dk1"/>
                </a:solidFill>
              </a:rPr>
              <a:t>Climate Change and Disaster Risk Management</a:t>
            </a:r>
            <a:endParaRPr sz="2000" dirty="0"/>
          </a:p>
        </p:txBody>
      </p:sp>
      <p:pic>
        <p:nvPicPr>
          <p:cNvPr id="35" name="Google Shape;159;p26">
            <a:extLst>
              <a:ext uri="{FF2B5EF4-FFF2-40B4-BE49-F238E27FC236}">
                <a16:creationId xmlns:a16="http://schemas.microsoft.com/office/drawing/2014/main" id="{D0EAD8BF-D598-F538-C056-E9F6555556C4}"/>
              </a:ext>
            </a:extLst>
          </p:cNvPr>
          <p:cNvPicPr preferRelativeResize="0"/>
          <p:nvPr/>
        </p:nvPicPr>
        <p:blipFill>
          <a:blip r:embed="rId9">
            <a:alphaModFix/>
          </a:blip>
          <a:stretch>
            <a:fillRect/>
          </a:stretch>
        </p:blipFill>
        <p:spPr>
          <a:xfrm>
            <a:off x="261811" y="412497"/>
            <a:ext cx="798915" cy="773509"/>
          </a:xfrm>
          <a:prstGeom prst="rect">
            <a:avLst/>
          </a:prstGeom>
          <a:noFill/>
          <a:ln>
            <a:noFill/>
          </a:ln>
        </p:spPr>
      </p:pic>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Google Shape;136;p23">
            <a:extLst>
              <a:ext uri="{FF2B5EF4-FFF2-40B4-BE49-F238E27FC236}">
                <a16:creationId xmlns:a16="http://schemas.microsoft.com/office/drawing/2014/main" id="{7970F1CA-A16D-8661-4297-0ECB4EDAD747}"/>
              </a:ext>
            </a:extLst>
          </p:cNvPr>
          <p:cNvPicPr preferRelativeResize="0">
            <a:picLocks noGrp="1"/>
          </p:cNvPicPr>
          <p:nvPr>
            <p:ph idx="1"/>
          </p:nvPr>
        </p:nvPicPr>
        <p:blipFill>
          <a:blip r:embed="rId8">
            <a:alphaModFix/>
          </a:blip>
          <a:stretch>
            <a:fillRect/>
          </a:stretch>
        </p:blipFill>
        <p:spPr>
          <a:xfrm>
            <a:off x="50121" y="1680889"/>
            <a:ext cx="5745365" cy="4613775"/>
          </a:xfrm>
          <a:prstGeom prst="rect">
            <a:avLst/>
          </a:prstGeom>
          <a:noFill/>
          <a:ln>
            <a:noFill/>
          </a:ln>
        </p:spPr>
      </p:pic>
      <p:sp>
        <p:nvSpPr>
          <p:cNvPr id="3" name="Google Shape;135;p23">
            <a:extLst>
              <a:ext uri="{FF2B5EF4-FFF2-40B4-BE49-F238E27FC236}">
                <a16:creationId xmlns:a16="http://schemas.microsoft.com/office/drawing/2014/main" id="{12216AC8-F68B-2FC2-49C6-80927FE57043}"/>
              </a:ext>
            </a:extLst>
          </p:cNvPr>
          <p:cNvSpPr txBox="1"/>
          <p:nvPr/>
        </p:nvSpPr>
        <p:spPr>
          <a:xfrm>
            <a:off x="187854" y="876727"/>
            <a:ext cx="5469900" cy="4926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GB" sz="2000" dirty="0">
                <a:solidFill>
                  <a:schemeClr val="dk1"/>
                </a:solidFill>
              </a:rPr>
              <a:t>Education Resources Landing Page</a:t>
            </a:r>
            <a:endParaRPr sz="2000" dirty="0"/>
          </a:p>
        </p:txBody>
      </p:sp>
      <p:pic>
        <p:nvPicPr>
          <p:cNvPr id="33" name="Google Shape;143;p24">
            <a:extLst>
              <a:ext uri="{FF2B5EF4-FFF2-40B4-BE49-F238E27FC236}">
                <a16:creationId xmlns:a16="http://schemas.microsoft.com/office/drawing/2014/main" id="{AB678115-37D9-C12D-A520-FB9AD3C7DC4F}"/>
              </a:ext>
            </a:extLst>
          </p:cNvPr>
          <p:cNvPicPr preferRelativeResize="0"/>
          <p:nvPr/>
        </p:nvPicPr>
        <p:blipFill>
          <a:blip r:embed="rId9">
            <a:alphaModFix/>
          </a:blip>
          <a:stretch>
            <a:fillRect/>
          </a:stretch>
        </p:blipFill>
        <p:spPr>
          <a:xfrm>
            <a:off x="5941789" y="1680889"/>
            <a:ext cx="5959153" cy="4613774"/>
          </a:xfrm>
          <a:prstGeom prst="rect">
            <a:avLst/>
          </a:prstGeom>
          <a:noFill/>
          <a:ln>
            <a:noFill/>
          </a:ln>
        </p:spPr>
      </p:pic>
      <p:sp>
        <p:nvSpPr>
          <p:cNvPr id="34" name="Google Shape;142;p24">
            <a:extLst>
              <a:ext uri="{FF2B5EF4-FFF2-40B4-BE49-F238E27FC236}">
                <a16:creationId xmlns:a16="http://schemas.microsoft.com/office/drawing/2014/main" id="{5FCDFAB1-1D86-27B2-C254-84E418DFA587}"/>
              </a:ext>
            </a:extLst>
          </p:cNvPr>
          <p:cNvSpPr txBox="1"/>
          <p:nvPr/>
        </p:nvSpPr>
        <p:spPr>
          <a:xfrm>
            <a:off x="5510835" y="963509"/>
            <a:ext cx="5531400" cy="4926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GB" sz="2000" dirty="0">
                <a:solidFill>
                  <a:schemeClr val="dk1"/>
                </a:solidFill>
              </a:rPr>
              <a:t>Legislation and Policies Landing Page</a:t>
            </a:r>
            <a:endParaRPr sz="2000" dirty="0"/>
          </a:p>
        </p:txBody>
      </p:sp>
      <p:pic>
        <p:nvPicPr>
          <p:cNvPr id="35" name="Google Shape;159;p26">
            <a:extLst>
              <a:ext uri="{FF2B5EF4-FFF2-40B4-BE49-F238E27FC236}">
                <a16:creationId xmlns:a16="http://schemas.microsoft.com/office/drawing/2014/main" id="{39084454-810E-1614-8251-D9B986396115}"/>
              </a:ext>
            </a:extLst>
          </p:cNvPr>
          <p:cNvPicPr preferRelativeResize="0"/>
          <p:nvPr/>
        </p:nvPicPr>
        <p:blipFill>
          <a:blip r:embed="rId10">
            <a:alphaModFix/>
          </a:blip>
          <a:stretch>
            <a:fillRect/>
          </a:stretch>
        </p:blipFill>
        <p:spPr>
          <a:xfrm>
            <a:off x="261811" y="412497"/>
            <a:ext cx="798915" cy="773509"/>
          </a:xfrm>
          <a:prstGeom prst="rect">
            <a:avLst/>
          </a:prstGeom>
          <a:noFill/>
          <a:ln>
            <a:noFill/>
          </a:ln>
        </p:spPr>
      </p:pic>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929</TotalTime>
  <Words>409</Words>
  <Application>Microsoft Macintosh PowerPoint</Application>
  <PresentationFormat>Widescreen</PresentationFormat>
  <Paragraphs>65</Paragraphs>
  <Slides>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17</cp:revision>
  <dcterms:created xsi:type="dcterms:W3CDTF">2023-08-01T02:39:00Z</dcterms:created>
  <dcterms:modified xsi:type="dcterms:W3CDTF">2023-08-27T08:17:49Z</dcterms:modified>
</cp:coreProperties>
</file>