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6.jp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6" r:id="rId3"/>
    <p:sldId id="264" r:id="rId4"/>
    <p:sldId id="258" r:id="rId5"/>
    <p:sldId id="260" r:id="rId6"/>
    <p:sldId id="261" r:id="rId7"/>
    <p:sldId id="262" r:id="rId8"/>
    <p:sldId id="265" r:id="rId9"/>
  </p:sldIdLst>
  <p:sldSz cx="12192000" cy="6858000"/>
  <p:notesSz cx="6858000" cy="9144000"/>
  <p:defaultText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salinda Yatilman" initials="RY" lastIdx="2" clrIdx="0">
    <p:extLst>
      <p:ext uri="{19B8F6BF-5375-455C-9EA6-DF929625EA0E}">
        <p15:presenceInfo xmlns:p15="http://schemas.microsoft.com/office/powerpoint/2012/main" userId="S::rosalinda.yatilman@decem.gov.fm::5714c38f-5345-45ca-bd34-cffcb3e40b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909"/>
    <p:restoredTop sz="94806"/>
  </p:normalViewPr>
  <p:slideViewPr>
    <p:cSldViewPr snapToGrid="0">
      <p:cViewPr varScale="1">
        <p:scale>
          <a:sx n="104" d="100"/>
          <a:sy n="104" d="100"/>
        </p:scale>
        <p:origin x="132"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8-22T15:31:32.284" idx="1">
    <p:pos x="10" y="10"/>
    <p:text>Which regulations? Please specify </p:text>
    <p:extLst>
      <p:ext uri="{C676402C-5697-4E1C-873F-D02D1690AC5C}">
        <p15:threadingInfo xmlns:p15="http://schemas.microsoft.com/office/powerpoint/2012/main" timeZoneBias="-6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3-08-22T15:31:55.860" idx="2">
    <p:pos x="10" y="10"/>
    <p:text>Refer to previous comment</p:text>
    <p:extLst>
      <p:ext uri="{C676402C-5697-4E1C-873F-D02D1690AC5C}">
        <p15:threadingInfo xmlns:p15="http://schemas.microsoft.com/office/powerpoint/2012/main" timeZoneBias="-6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M"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480710-7682-4E66-A3C2-243D35150580}" type="datetimeFigureOut">
              <a:rPr lang="en-FM" smtClean="0"/>
              <a:t>30/08/2023</a:t>
            </a:fld>
            <a:endParaRPr lang="en-FM"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FM"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FM"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B64EC0-AC93-47F0-8B5C-277A528EB23B}" type="slidenum">
              <a:rPr lang="en-FM" smtClean="0"/>
              <a:t>‹#›</a:t>
            </a:fld>
            <a:endParaRPr lang="en-FM" dirty="0"/>
          </a:p>
        </p:txBody>
      </p:sp>
    </p:spTree>
    <p:extLst>
      <p:ext uri="{BB962C8B-B14F-4D97-AF65-F5344CB8AC3E}">
        <p14:creationId xmlns:p14="http://schemas.microsoft.com/office/powerpoint/2010/main" val="2485042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M" dirty="0"/>
          </a:p>
        </p:txBody>
      </p:sp>
      <p:sp>
        <p:nvSpPr>
          <p:cNvPr id="4" name="Slide Number Placeholder 3"/>
          <p:cNvSpPr>
            <a:spLocks noGrp="1"/>
          </p:cNvSpPr>
          <p:nvPr>
            <p:ph type="sldNum" sz="quarter" idx="5"/>
          </p:nvPr>
        </p:nvSpPr>
        <p:spPr/>
        <p:txBody>
          <a:bodyPr/>
          <a:lstStyle/>
          <a:p>
            <a:fld id="{4AB64EC0-AC93-47F0-8B5C-277A528EB23B}" type="slidenum">
              <a:rPr lang="en-FM" smtClean="0"/>
              <a:t>2</a:t>
            </a:fld>
            <a:endParaRPr lang="en-FM" dirty="0"/>
          </a:p>
        </p:txBody>
      </p:sp>
    </p:spTree>
    <p:extLst>
      <p:ext uri="{BB962C8B-B14F-4D97-AF65-F5344CB8AC3E}">
        <p14:creationId xmlns:p14="http://schemas.microsoft.com/office/powerpoint/2010/main" val="1323953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M" dirty="0"/>
          </a:p>
        </p:txBody>
      </p:sp>
      <p:sp>
        <p:nvSpPr>
          <p:cNvPr id="4" name="Slide Number Placeholder 3"/>
          <p:cNvSpPr>
            <a:spLocks noGrp="1"/>
          </p:cNvSpPr>
          <p:nvPr>
            <p:ph type="sldNum" sz="quarter" idx="5"/>
          </p:nvPr>
        </p:nvSpPr>
        <p:spPr/>
        <p:txBody>
          <a:bodyPr/>
          <a:lstStyle/>
          <a:p>
            <a:fld id="{4AB64EC0-AC93-47F0-8B5C-277A528EB23B}" type="slidenum">
              <a:rPr lang="en-FM" smtClean="0"/>
              <a:t>3</a:t>
            </a:fld>
            <a:endParaRPr lang="en-FM" dirty="0"/>
          </a:p>
        </p:txBody>
      </p:sp>
    </p:spTree>
    <p:extLst>
      <p:ext uri="{BB962C8B-B14F-4D97-AF65-F5344CB8AC3E}">
        <p14:creationId xmlns:p14="http://schemas.microsoft.com/office/powerpoint/2010/main" val="1339106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as</a:t>
            </a:r>
            <a:r>
              <a:rPr lang="en-US" baseline="0" dirty="0"/>
              <a:t> we look forward to the sign off of our Agreement and kick start on our implementation phase of the NAP,  we feel the urge to share key recommendations that not only will help better understand what we need to do, but to also fill in the gaps as we move forward in this NAP implementation. </a:t>
            </a:r>
            <a:endParaRPr lang="en-US" dirty="0"/>
          </a:p>
        </p:txBody>
      </p:sp>
      <p:sp>
        <p:nvSpPr>
          <p:cNvPr id="4" name="Slide Number Placeholder 3"/>
          <p:cNvSpPr>
            <a:spLocks noGrp="1"/>
          </p:cNvSpPr>
          <p:nvPr>
            <p:ph type="sldNum" sz="quarter" idx="10"/>
          </p:nvPr>
        </p:nvSpPr>
        <p:spPr/>
        <p:txBody>
          <a:bodyPr/>
          <a:lstStyle/>
          <a:p>
            <a:fld id="{4AB64EC0-AC93-47F0-8B5C-277A528EB23B}" type="slidenum">
              <a:rPr lang="x-none" smtClean="0"/>
              <a:t>8</a:t>
            </a:fld>
            <a:endParaRPr lang="x-none" dirty="0"/>
          </a:p>
        </p:txBody>
      </p:sp>
    </p:spTree>
    <p:extLst>
      <p:ext uri="{BB962C8B-B14F-4D97-AF65-F5344CB8AC3E}">
        <p14:creationId xmlns:p14="http://schemas.microsoft.com/office/powerpoint/2010/main" val="3012010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FC312-A56B-3F8F-C8A2-FDDB2FAB39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FM"/>
          </a:p>
        </p:txBody>
      </p:sp>
      <p:sp>
        <p:nvSpPr>
          <p:cNvPr id="3" name="Subtitle 2">
            <a:extLst>
              <a:ext uri="{FF2B5EF4-FFF2-40B4-BE49-F238E27FC236}">
                <a16:creationId xmlns:a16="http://schemas.microsoft.com/office/drawing/2014/main" id="{412E1131-B56A-24A6-5E1D-0BE8175D46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FM"/>
          </a:p>
        </p:txBody>
      </p:sp>
      <p:sp>
        <p:nvSpPr>
          <p:cNvPr id="4" name="Date Placeholder 3">
            <a:extLst>
              <a:ext uri="{FF2B5EF4-FFF2-40B4-BE49-F238E27FC236}">
                <a16:creationId xmlns:a16="http://schemas.microsoft.com/office/drawing/2014/main" id="{8EF0D5FE-DB91-BCF8-0A11-1868D8D3EC16}"/>
              </a:ext>
            </a:extLst>
          </p:cNvPr>
          <p:cNvSpPr>
            <a:spLocks noGrp="1"/>
          </p:cNvSpPr>
          <p:nvPr>
            <p:ph type="dt" sz="half" idx="10"/>
          </p:nvPr>
        </p:nvSpPr>
        <p:spPr/>
        <p:txBody>
          <a:bodyPr/>
          <a:lstStyle/>
          <a:p>
            <a:fld id="{7687BC71-67A2-40CF-A793-E678043B93CF}" type="datetimeFigureOut">
              <a:rPr lang="en-FM" smtClean="0"/>
              <a:t>30/08/2023</a:t>
            </a:fld>
            <a:endParaRPr lang="en-FM" dirty="0"/>
          </a:p>
        </p:txBody>
      </p:sp>
      <p:sp>
        <p:nvSpPr>
          <p:cNvPr id="5" name="Footer Placeholder 4">
            <a:extLst>
              <a:ext uri="{FF2B5EF4-FFF2-40B4-BE49-F238E27FC236}">
                <a16:creationId xmlns:a16="http://schemas.microsoft.com/office/drawing/2014/main" id="{BBC10FED-EB65-1BC1-8CC7-17913337A900}"/>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DECDD5F2-45EC-0CD0-CEEB-619FEAB08EAD}"/>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38430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D4CEB-E8C2-5A83-C25F-28DA61DE9AFC}"/>
              </a:ext>
            </a:extLst>
          </p:cNvPr>
          <p:cNvSpPr>
            <a:spLocks noGrp="1"/>
          </p:cNvSpPr>
          <p:nvPr>
            <p:ph type="title"/>
          </p:nvPr>
        </p:nvSpPr>
        <p:spPr/>
        <p:txBody>
          <a:bodyPr/>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B48D6703-D20B-76BC-01E3-ABCA068DCE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DA74B234-B471-B899-857E-A39801A0663C}"/>
              </a:ext>
            </a:extLst>
          </p:cNvPr>
          <p:cNvSpPr>
            <a:spLocks noGrp="1"/>
          </p:cNvSpPr>
          <p:nvPr>
            <p:ph type="dt" sz="half" idx="10"/>
          </p:nvPr>
        </p:nvSpPr>
        <p:spPr/>
        <p:txBody>
          <a:bodyPr/>
          <a:lstStyle/>
          <a:p>
            <a:fld id="{7687BC71-67A2-40CF-A793-E678043B93CF}" type="datetimeFigureOut">
              <a:rPr lang="en-FM" smtClean="0"/>
              <a:t>30/08/2023</a:t>
            </a:fld>
            <a:endParaRPr lang="en-FM" dirty="0"/>
          </a:p>
        </p:txBody>
      </p:sp>
      <p:sp>
        <p:nvSpPr>
          <p:cNvPr id="5" name="Footer Placeholder 4">
            <a:extLst>
              <a:ext uri="{FF2B5EF4-FFF2-40B4-BE49-F238E27FC236}">
                <a16:creationId xmlns:a16="http://schemas.microsoft.com/office/drawing/2014/main" id="{28C6A3FA-6000-0149-576E-AF13E42CE48A}"/>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03CB55F2-BBA6-D67A-DCFB-606019E7F374}"/>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531172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6AE709-7157-F677-FAC0-1508D65AF7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3181CA95-EBDA-8ACC-9010-A25B0B699B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A90DCA1A-EE68-CEFB-662C-262A3FCAEBB0}"/>
              </a:ext>
            </a:extLst>
          </p:cNvPr>
          <p:cNvSpPr>
            <a:spLocks noGrp="1"/>
          </p:cNvSpPr>
          <p:nvPr>
            <p:ph type="dt" sz="half" idx="10"/>
          </p:nvPr>
        </p:nvSpPr>
        <p:spPr/>
        <p:txBody>
          <a:bodyPr/>
          <a:lstStyle/>
          <a:p>
            <a:fld id="{7687BC71-67A2-40CF-A793-E678043B93CF}" type="datetimeFigureOut">
              <a:rPr lang="en-FM" smtClean="0"/>
              <a:t>30/08/2023</a:t>
            </a:fld>
            <a:endParaRPr lang="en-FM" dirty="0"/>
          </a:p>
        </p:txBody>
      </p:sp>
      <p:sp>
        <p:nvSpPr>
          <p:cNvPr id="5" name="Footer Placeholder 4">
            <a:extLst>
              <a:ext uri="{FF2B5EF4-FFF2-40B4-BE49-F238E27FC236}">
                <a16:creationId xmlns:a16="http://schemas.microsoft.com/office/drawing/2014/main" id="{1DA4AF61-44F0-B8EC-324C-00FE08A77262}"/>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75D04425-807A-6A42-2C82-C4C07D27EDFF}"/>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335837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5AA7A-0801-B0B2-D711-C3CBBAD06298}"/>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1751C986-8AA2-0CC5-CD98-673309F07D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C5D43277-EC17-A028-EBA5-B95A818809E6}"/>
              </a:ext>
            </a:extLst>
          </p:cNvPr>
          <p:cNvSpPr>
            <a:spLocks noGrp="1"/>
          </p:cNvSpPr>
          <p:nvPr>
            <p:ph type="dt" sz="half" idx="10"/>
          </p:nvPr>
        </p:nvSpPr>
        <p:spPr/>
        <p:txBody>
          <a:bodyPr/>
          <a:lstStyle/>
          <a:p>
            <a:fld id="{7687BC71-67A2-40CF-A793-E678043B93CF}" type="datetimeFigureOut">
              <a:rPr lang="en-FM" smtClean="0"/>
              <a:t>30/08/2023</a:t>
            </a:fld>
            <a:endParaRPr lang="en-FM" dirty="0"/>
          </a:p>
        </p:txBody>
      </p:sp>
      <p:sp>
        <p:nvSpPr>
          <p:cNvPr id="5" name="Footer Placeholder 4">
            <a:extLst>
              <a:ext uri="{FF2B5EF4-FFF2-40B4-BE49-F238E27FC236}">
                <a16:creationId xmlns:a16="http://schemas.microsoft.com/office/drawing/2014/main" id="{4D444295-9969-ACA1-D560-BCDFA48AF459}"/>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B4A97A9C-0E7D-9332-EA4E-CBBA72F80D2E}"/>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673524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1DE9D-0EBF-900C-7A2F-128CBBE4FB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FM"/>
          </a:p>
        </p:txBody>
      </p:sp>
      <p:sp>
        <p:nvSpPr>
          <p:cNvPr id="3" name="Text Placeholder 2">
            <a:extLst>
              <a:ext uri="{FF2B5EF4-FFF2-40B4-BE49-F238E27FC236}">
                <a16:creationId xmlns:a16="http://schemas.microsoft.com/office/drawing/2014/main" id="{D4FE598B-EE31-8676-533F-8BC362C7CE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6EF884-7C57-9CAA-F8CB-77CC6EE6A8DD}"/>
              </a:ext>
            </a:extLst>
          </p:cNvPr>
          <p:cNvSpPr>
            <a:spLocks noGrp="1"/>
          </p:cNvSpPr>
          <p:nvPr>
            <p:ph type="dt" sz="half" idx="10"/>
          </p:nvPr>
        </p:nvSpPr>
        <p:spPr/>
        <p:txBody>
          <a:bodyPr/>
          <a:lstStyle/>
          <a:p>
            <a:fld id="{7687BC71-67A2-40CF-A793-E678043B93CF}" type="datetimeFigureOut">
              <a:rPr lang="en-FM" smtClean="0"/>
              <a:t>30/08/2023</a:t>
            </a:fld>
            <a:endParaRPr lang="en-FM" dirty="0"/>
          </a:p>
        </p:txBody>
      </p:sp>
      <p:sp>
        <p:nvSpPr>
          <p:cNvPr id="5" name="Footer Placeholder 4">
            <a:extLst>
              <a:ext uri="{FF2B5EF4-FFF2-40B4-BE49-F238E27FC236}">
                <a16:creationId xmlns:a16="http://schemas.microsoft.com/office/drawing/2014/main" id="{D57AD1C4-8E64-2613-9D7A-AF9400B9F663}"/>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4F4FEB6D-4B3A-6AE8-2C39-39E0023FB23D}"/>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082711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E73C1-3BAA-2566-5480-29EA5828A106}"/>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23827054-670E-79A5-2F81-EE4CA787DF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Content Placeholder 3">
            <a:extLst>
              <a:ext uri="{FF2B5EF4-FFF2-40B4-BE49-F238E27FC236}">
                <a16:creationId xmlns:a16="http://schemas.microsoft.com/office/drawing/2014/main" id="{D6E1F6DE-233E-44F2-E058-FFE1173CCE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Date Placeholder 4">
            <a:extLst>
              <a:ext uri="{FF2B5EF4-FFF2-40B4-BE49-F238E27FC236}">
                <a16:creationId xmlns:a16="http://schemas.microsoft.com/office/drawing/2014/main" id="{B5564478-AF11-DB27-D83E-98ABCC8B798B}"/>
              </a:ext>
            </a:extLst>
          </p:cNvPr>
          <p:cNvSpPr>
            <a:spLocks noGrp="1"/>
          </p:cNvSpPr>
          <p:nvPr>
            <p:ph type="dt" sz="half" idx="10"/>
          </p:nvPr>
        </p:nvSpPr>
        <p:spPr/>
        <p:txBody>
          <a:bodyPr/>
          <a:lstStyle/>
          <a:p>
            <a:fld id="{7687BC71-67A2-40CF-A793-E678043B93CF}" type="datetimeFigureOut">
              <a:rPr lang="en-FM" smtClean="0"/>
              <a:t>30/08/2023</a:t>
            </a:fld>
            <a:endParaRPr lang="en-FM" dirty="0"/>
          </a:p>
        </p:txBody>
      </p:sp>
      <p:sp>
        <p:nvSpPr>
          <p:cNvPr id="6" name="Footer Placeholder 5">
            <a:extLst>
              <a:ext uri="{FF2B5EF4-FFF2-40B4-BE49-F238E27FC236}">
                <a16:creationId xmlns:a16="http://schemas.microsoft.com/office/drawing/2014/main" id="{B8084F48-2496-D538-9332-CD85DCA81028}"/>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9878CE99-DD90-8FA7-D484-97D122663F8B}"/>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67458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52F08-79A2-B411-B978-2C2DB0FED0A5}"/>
              </a:ext>
            </a:extLst>
          </p:cNvPr>
          <p:cNvSpPr>
            <a:spLocks noGrp="1"/>
          </p:cNvSpPr>
          <p:nvPr>
            <p:ph type="title"/>
          </p:nvPr>
        </p:nvSpPr>
        <p:spPr>
          <a:xfrm>
            <a:off x="839788" y="365125"/>
            <a:ext cx="10515600" cy="1325563"/>
          </a:xfrm>
        </p:spPr>
        <p:txBody>
          <a:bodyPr/>
          <a:lstStyle/>
          <a:p>
            <a:r>
              <a:rPr lang="en-US"/>
              <a:t>Click to edit Master title style</a:t>
            </a:r>
            <a:endParaRPr lang="en-FM"/>
          </a:p>
        </p:txBody>
      </p:sp>
      <p:sp>
        <p:nvSpPr>
          <p:cNvPr id="3" name="Text Placeholder 2">
            <a:extLst>
              <a:ext uri="{FF2B5EF4-FFF2-40B4-BE49-F238E27FC236}">
                <a16:creationId xmlns:a16="http://schemas.microsoft.com/office/drawing/2014/main" id="{64244FD1-E400-E4F3-DEE6-F1EADA5951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8D8485-E1DF-E9DB-40DC-2D7ECE55DB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Text Placeholder 4">
            <a:extLst>
              <a:ext uri="{FF2B5EF4-FFF2-40B4-BE49-F238E27FC236}">
                <a16:creationId xmlns:a16="http://schemas.microsoft.com/office/drawing/2014/main" id="{8CB2D0B5-3E1D-C1AD-729A-A3D24F1D94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4BB7A3-6393-51EC-7A42-BE923DB26C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7" name="Date Placeholder 6">
            <a:extLst>
              <a:ext uri="{FF2B5EF4-FFF2-40B4-BE49-F238E27FC236}">
                <a16:creationId xmlns:a16="http://schemas.microsoft.com/office/drawing/2014/main" id="{36BE9BD7-DAA1-BA0A-88EF-9102817E918F}"/>
              </a:ext>
            </a:extLst>
          </p:cNvPr>
          <p:cNvSpPr>
            <a:spLocks noGrp="1"/>
          </p:cNvSpPr>
          <p:nvPr>
            <p:ph type="dt" sz="half" idx="10"/>
          </p:nvPr>
        </p:nvSpPr>
        <p:spPr/>
        <p:txBody>
          <a:bodyPr/>
          <a:lstStyle/>
          <a:p>
            <a:fld id="{7687BC71-67A2-40CF-A793-E678043B93CF}" type="datetimeFigureOut">
              <a:rPr lang="en-FM" smtClean="0"/>
              <a:t>30/08/2023</a:t>
            </a:fld>
            <a:endParaRPr lang="en-FM" dirty="0"/>
          </a:p>
        </p:txBody>
      </p:sp>
      <p:sp>
        <p:nvSpPr>
          <p:cNvPr id="8" name="Footer Placeholder 7">
            <a:extLst>
              <a:ext uri="{FF2B5EF4-FFF2-40B4-BE49-F238E27FC236}">
                <a16:creationId xmlns:a16="http://schemas.microsoft.com/office/drawing/2014/main" id="{42E2C260-8FAE-D859-D227-36D1DF64AE10}"/>
              </a:ext>
            </a:extLst>
          </p:cNvPr>
          <p:cNvSpPr>
            <a:spLocks noGrp="1"/>
          </p:cNvSpPr>
          <p:nvPr>
            <p:ph type="ftr" sz="quarter" idx="11"/>
          </p:nvPr>
        </p:nvSpPr>
        <p:spPr/>
        <p:txBody>
          <a:bodyPr/>
          <a:lstStyle/>
          <a:p>
            <a:endParaRPr lang="en-FM" dirty="0"/>
          </a:p>
        </p:txBody>
      </p:sp>
      <p:sp>
        <p:nvSpPr>
          <p:cNvPr id="9" name="Slide Number Placeholder 8">
            <a:extLst>
              <a:ext uri="{FF2B5EF4-FFF2-40B4-BE49-F238E27FC236}">
                <a16:creationId xmlns:a16="http://schemas.microsoft.com/office/drawing/2014/main" id="{F99906F9-3C3D-D803-CECC-2FB230117DE8}"/>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194591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97845-30C6-5FB1-53FD-97FE133DE7D0}"/>
              </a:ext>
            </a:extLst>
          </p:cNvPr>
          <p:cNvSpPr>
            <a:spLocks noGrp="1"/>
          </p:cNvSpPr>
          <p:nvPr>
            <p:ph type="title"/>
          </p:nvPr>
        </p:nvSpPr>
        <p:spPr/>
        <p:txBody>
          <a:bodyPr/>
          <a:lstStyle/>
          <a:p>
            <a:r>
              <a:rPr lang="en-US"/>
              <a:t>Click to edit Master title style</a:t>
            </a:r>
            <a:endParaRPr lang="en-FM"/>
          </a:p>
        </p:txBody>
      </p:sp>
      <p:sp>
        <p:nvSpPr>
          <p:cNvPr id="3" name="Date Placeholder 2">
            <a:extLst>
              <a:ext uri="{FF2B5EF4-FFF2-40B4-BE49-F238E27FC236}">
                <a16:creationId xmlns:a16="http://schemas.microsoft.com/office/drawing/2014/main" id="{DBDFA9D5-059D-3BDE-5996-91422CC150DE}"/>
              </a:ext>
            </a:extLst>
          </p:cNvPr>
          <p:cNvSpPr>
            <a:spLocks noGrp="1"/>
          </p:cNvSpPr>
          <p:nvPr>
            <p:ph type="dt" sz="half" idx="10"/>
          </p:nvPr>
        </p:nvSpPr>
        <p:spPr/>
        <p:txBody>
          <a:bodyPr/>
          <a:lstStyle/>
          <a:p>
            <a:fld id="{7687BC71-67A2-40CF-A793-E678043B93CF}" type="datetimeFigureOut">
              <a:rPr lang="en-FM" smtClean="0"/>
              <a:t>30/08/2023</a:t>
            </a:fld>
            <a:endParaRPr lang="en-FM" dirty="0"/>
          </a:p>
        </p:txBody>
      </p:sp>
      <p:sp>
        <p:nvSpPr>
          <p:cNvPr id="4" name="Footer Placeholder 3">
            <a:extLst>
              <a:ext uri="{FF2B5EF4-FFF2-40B4-BE49-F238E27FC236}">
                <a16:creationId xmlns:a16="http://schemas.microsoft.com/office/drawing/2014/main" id="{CF51C613-196C-4C46-5B9D-2F2AB9B8F7EB}"/>
              </a:ext>
            </a:extLst>
          </p:cNvPr>
          <p:cNvSpPr>
            <a:spLocks noGrp="1"/>
          </p:cNvSpPr>
          <p:nvPr>
            <p:ph type="ftr" sz="quarter" idx="11"/>
          </p:nvPr>
        </p:nvSpPr>
        <p:spPr/>
        <p:txBody>
          <a:bodyPr/>
          <a:lstStyle/>
          <a:p>
            <a:endParaRPr lang="en-FM" dirty="0"/>
          </a:p>
        </p:txBody>
      </p:sp>
      <p:sp>
        <p:nvSpPr>
          <p:cNvPr id="5" name="Slide Number Placeholder 4">
            <a:extLst>
              <a:ext uri="{FF2B5EF4-FFF2-40B4-BE49-F238E27FC236}">
                <a16:creationId xmlns:a16="http://schemas.microsoft.com/office/drawing/2014/main" id="{93DA213C-5BDA-0671-D25C-4BEF39725E61}"/>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227225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BFA5AB-A90E-60D1-0590-6B0DC0A6CA39}"/>
              </a:ext>
            </a:extLst>
          </p:cNvPr>
          <p:cNvSpPr>
            <a:spLocks noGrp="1"/>
          </p:cNvSpPr>
          <p:nvPr>
            <p:ph type="dt" sz="half" idx="10"/>
          </p:nvPr>
        </p:nvSpPr>
        <p:spPr/>
        <p:txBody>
          <a:bodyPr/>
          <a:lstStyle/>
          <a:p>
            <a:fld id="{7687BC71-67A2-40CF-A793-E678043B93CF}" type="datetimeFigureOut">
              <a:rPr lang="en-FM" smtClean="0"/>
              <a:t>30/08/2023</a:t>
            </a:fld>
            <a:endParaRPr lang="en-FM" dirty="0"/>
          </a:p>
        </p:txBody>
      </p:sp>
      <p:sp>
        <p:nvSpPr>
          <p:cNvPr id="3" name="Footer Placeholder 2">
            <a:extLst>
              <a:ext uri="{FF2B5EF4-FFF2-40B4-BE49-F238E27FC236}">
                <a16:creationId xmlns:a16="http://schemas.microsoft.com/office/drawing/2014/main" id="{A6D96D4E-C93B-7447-DB85-BF21AEE56D61}"/>
              </a:ext>
            </a:extLst>
          </p:cNvPr>
          <p:cNvSpPr>
            <a:spLocks noGrp="1"/>
          </p:cNvSpPr>
          <p:nvPr>
            <p:ph type="ftr" sz="quarter" idx="11"/>
          </p:nvPr>
        </p:nvSpPr>
        <p:spPr/>
        <p:txBody>
          <a:bodyPr/>
          <a:lstStyle/>
          <a:p>
            <a:endParaRPr lang="en-FM" dirty="0"/>
          </a:p>
        </p:txBody>
      </p:sp>
      <p:sp>
        <p:nvSpPr>
          <p:cNvPr id="4" name="Slide Number Placeholder 3">
            <a:extLst>
              <a:ext uri="{FF2B5EF4-FFF2-40B4-BE49-F238E27FC236}">
                <a16:creationId xmlns:a16="http://schemas.microsoft.com/office/drawing/2014/main" id="{85AFBF8B-F061-F0B6-1DCB-61DEA07F5FC0}"/>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4203529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3BFF9-ED6E-348B-1A43-FE8E391076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Content Placeholder 2">
            <a:extLst>
              <a:ext uri="{FF2B5EF4-FFF2-40B4-BE49-F238E27FC236}">
                <a16:creationId xmlns:a16="http://schemas.microsoft.com/office/drawing/2014/main" id="{6DD36B92-4F69-CFBA-958E-80B2C8B599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Text Placeholder 3">
            <a:extLst>
              <a:ext uri="{FF2B5EF4-FFF2-40B4-BE49-F238E27FC236}">
                <a16:creationId xmlns:a16="http://schemas.microsoft.com/office/drawing/2014/main" id="{BC7F126D-E3B6-3C65-8810-A4A538DE7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11A5DF-7724-1B64-5AF7-EDD20A6DBAED}"/>
              </a:ext>
            </a:extLst>
          </p:cNvPr>
          <p:cNvSpPr>
            <a:spLocks noGrp="1"/>
          </p:cNvSpPr>
          <p:nvPr>
            <p:ph type="dt" sz="half" idx="10"/>
          </p:nvPr>
        </p:nvSpPr>
        <p:spPr/>
        <p:txBody>
          <a:bodyPr/>
          <a:lstStyle/>
          <a:p>
            <a:fld id="{7687BC71-67A2-40CF-A793-E678043B93CF}" type="datetimeFigureOut">
              <a:rPr lang="en-FM" smtClean="0"/>
              <a:t>30/08/2023</a:t>
            </a:fld>
            <a:endParaRPr lang="en-FM" dirty="0"/>
          </a:p>
        </p:txBody>
      </p:sp>
      <p:sp>
        <p:nvSpPr>
          <p:cNvPr id="6" name="Footer Placeholder 5">
            <a:extLst>
              <a:ext uri="{FF2B5EF4-FFF2-40B4-BE49-F238E27FC236}">
                <a16:creationId xmlns:a16="http://schemas.microsoft.com/office/drawing/2014/main" id="{A2D415CB-79C6-8C16-8440-D13379ED5B0C}"/>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E0840B99-FFE2-A866-6F55-CEF588787E99}"/>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243216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D18A5-4CFE-8745-4B88-2F0DEEFBDB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Picture Placeholder 2">
            <a:extLst>
              <a:ext uri="{FF2B5EF4-FFF2-40B4-BE49-F238E27FC236}">
                <a16:creationId xmlns:a16="http://schemas.microsoft.com/office/drawing/2014/main" id="{EF36CF08-1CCF-C7B6-C68B-FFB3B25D73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M" dirty="0"/>
          </a:p>
        </p:txBody>
      </p:sp>
      <p:sp>
        <p:nvSpPr>
          <p:cNvPr id="4" name="Text Placeholder 3">
            <a:extLst>
              <a:ext uri="{FF2B5EF4-FFF2-40B4-BE49-F238E27FC236}">
                <a16:creationId xmlns:a16="http://schemas.microsoft.com/office/drawing/2014/main" id="{E44C5C16-4A9E-F1F7-06B3-544A15BD5E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BDA499-674E-A165-F885-D16CC40EDA62}"/>
              </a:ext>
            </a:extLst>
          </p:cNvPr>
          <p:cNvSpPr>
            <a:spLocks noGrp="1"/>
          </p:cNvSpPr>
          <p:nvPr>
            <p:ph type="dt" sz="half" idx="10"/>
          </p:nvPr>
        </p:nvSpPr>
        <p:spPr/>
        <p:txBody>
          <a:bodyPr/>
          <a:lstStyle/>
          <a:p>
            <a:fld id="{7687BC71-67A2-40CF-A793-E678043B93CF}" type="datetimeFigureOut">
              <a:rPr lang="en-FM" smtClean="0"/>
              <a:t>30/08/2023</a:t>
            </a:fld>
            <a:endParaRPr lang="en-FM" dirty="0"/>
          </a:p>
        </p:txBody>
      </p:sp>
      <p:sp>
        <p:nvSpPr>
          <p:cNvPr id="6" name="Footer Placeholder 5">
            <a:extLst>
              <a:ext uri="{FF2B5EF4-FFF2-40B4-BE49-F238E27FC236}">
                <a16:creationId xmlns:a16="http://schemas.microsoft.com/office/drawing/2014/main" id="{90092CB0-E441-0884-1EDB-C5692CF6C10F}"/>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8F212AE2-42C2-2E5B-888E-3E97C062171B}"/>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561359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1000"/>
            <a:lum/>
          </a:blip>
          <a:srcRect/>
          <a:stretch>
            <a:fillRect t="-39000" b="-3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081D3E-8A8A-8AB7-AA05-48303DC0C8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FM"/>
          </a:p>
        </p:txBody>
      </p:sp>
      <p:sp>
        <p:nvSpPr>
          <p:cNvPr id="3" name="Text Placeholder 2">
            <a:extLst>
              <a:ext uri="{FF2B5EF4-FFF2-40B4-BE49-F238E27FC236}">
                <a16:creationId xmlns:a16="http://schemas.microsoft.com/office/drawing/2014/main" id="{171DD8E4-515A-65B9-7AAD-F14DD7C12C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F432AABF-A1D9-A023-144B-94FE0C9B5E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7BC71-67A2-40CF-A793-E678043B93CF}" type="datetimeFigureOut">
              <a:rPr lang="en-FM" smtClean="0"/>
              <a:t>30/08/2023</a:t>
            </a:fld>
            <a:endParaRPr lang="en-FM" dirty="0"/>
          </a:p>
        </p:txBody>
      </p:sp>
      <p:sp>
        <p:nvSpPr>
          <p:cNvPr id="5" name="Footer Placeholder 4">
            <a:extLst>
              <a:ext uri="{FF2B5EF4-FFF2-40B4-BE49-F238E27FC236}">
                <a16:creationId xmlns:a16="http://schemas.microsoft.com/office/drawing/2014/main" id="{5B04F1B0-CC41-D4F9-463E-7E152B7218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FM" dirty="0"/>
          </a:p>
        </p:txBody>
      </p:sp>
      <p:sp>
        <p:nvSpPr>
          <p:cNvPr id="6" name="Slide Number Placeholder 5">
            <a:extLst>
              <a:ext uri="{FF2B5EF4-FFF2-40B4-BE49-F238E27FC236}">
                <a16:creationId xmlns:a16="http://schemas.microsoft.com/office/drawing/2014/main" id="{F685E551-8F71-4C3E-FADA-FBAB903AF8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6D5C0D-D7C4-4F57-8078-055CE04983B7}" type="slidenum">
              <a:rPr lang="en-FM" smtClean="0"/>
              <a:t>‹#›</a:t>
            </a:fld>
            <a:endParaRPr lang="en-FM" dirty="0"/>
          </a:p>
        </p:txBody>
      </p:sp>
    </p:spTree>
    <p:extLst>
      <p:ext uri="{BB962C8B-B14F-4D97-AF65-F5344CB8AC3E}">
        <p14:creationId xmlns:p14="http://schemas.microsoft.com/office/powerpoint/2010/main" val="2388201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comments" Target="../comments/comment1.xml"/><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comments" Target="../comments/comment2.xml"/><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0"/>
            <a:lum/>
          </a:blip>
          <a:srcRect/>
          <a:stretch>
            <a:fillRect t="-39000" b="-3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FECA3-3B56-E8E4-1B6C-CC0AB76831D8}"/>
              </a:ext>
            </a:extLst>
          </p:cNvPr>
          <p:cNvSpPr>
            <a:spLocks noGrp="1"/>
          </p:cNvSpPr>
          <p:nvPr>
            <p:ph type="title"/>
          </p:nvPr>
        </p:nvSpPr>
        <p:spPr>
          <a:xfrm>
            <a:off x="1284050" y="365125"/>
            <a:ext cx="10069749" cy="1325563"/>
          </a:xfrm>
          <a:effectLst>
            <a:outerShdw blurRad="50800" dist="38100" dir="16200000" rotWithShape="0">
              <a:schemeClr val="bg1"/>
            </a:outerShdw>
          </a:effectLst>
        </p:spPr>
        <p:txBody>
          <a:bodyPr>
            <a:normAutofit/>
          </a:bodyPr>
          <a:lstStyle/>
          <a:p>
            <a:pPr algn="ctr"/>
            <a:r>
              <a:rPr lang="en-US" sz="3600" u="sng" dirty="0">
                <a:latin typeface="Arial Black" panose="020B0A04020102020204" pitchFamily="34" charset="0"/>
              </a:rPr>
              <a:t>3</a:t>
            </a:r>
            <a:r>
              <a:rPr lang="en-US" sz="3600" u="sng" baseline="30000" dirty="0">
                <a:latin typeface="Arial Black" panose="020B0A04020102020204" pitchFamily="34" charset="0"/>
              </a:rPr>
              <a:t>rd</a:t>
            </a:r>
            <a:r>
              <a:rPr lang="en-US" sz="3600" u="sng" dirty="0">
                <a:latin typeface="Arial Black" panose="020B0A04020102020204" pitchFamily="34" charset="0"/>
              </a:rPr>
              <a:t> Joint Environment and Risk Management Platform</a:t>
            </a:r>
            <a:endParaRPr lang="en-FM" sz="3600" u="sng" dirty="0">
              <a:latin typeface="Arial Black" panose="020B0A04020102020204" pitchFamily="34" charset="0"/>
            </a:endParaRPr>
          </a:p>
        </p:txBody>
      </p:sp>
      <p:pic>
        <p:nvPicPr>
          <p:cNvPr id="5" name="Content Placeholder 4">
            <a:extLst>
              <a:ext uri="{FF2B5EF4-FFF2-40B4-BE49-F238E27FC236}">
                <a16:creationId xmlns:a16="http://schemas.microsoft.com/office/drawing/2014/main" id="{C9F6AB6D-13B1-9A33-9E23-DB3CAB6D7AC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794929" y="5251884"/>
            <a:ext cx="2259062" cy="1194832"/>
          </a:xfrm>
        </p:spPr>
      </p:pic>
      <p:pic>
        <p:nvPicPr>
          <p:cNvPr id="7" name="Picture 6">
            <a:extLst>
              <a:ext uri="{FF2B5EF4-FFF2-40B4-BE49-F238E27FC236}">
                <a16:creationId xmlns:a16="http://schemas.microsoft.com/office/drawing/2014/main" id="{5F0DE3C8-C1DE-9B5D-800B-618BCB94B51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37" y="5254533"/>
            <a:ext cx="2260732" cy="1194832"/>
          </a:xfrm>
          <a:prstGeom prst="rect">
            <a:avLst/>
          </a:prstGeom>
        </p:spPr>
      </p:pic>
      <p:pic>
        <p:nvPicPr>
          <p:cNvPr id="9" name="Picture 8">
            <a:extLst>
              <a:ext uri="{FF2B5EF4-FFF2-40B4-BE49-F238E27FC236}">
                <a16:creationId xmlns:a16="http://schemas.microsoft.com/office/drawing/2014/main" id="{9EF7EDBC-B625-64E3-F9B8-AC6C54AE8C1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89567" y="5254067"/>
            <a:ext cx="2385298" cy="1192649"/>
          </a:xfrm>
          <a:prstGeom prst="rect">
            <a:avLst/>
          </a:prstGeom>
        </p:spPr>
      </p:pic>
      <p:pic>
        <p:nvPicPr>
          <p:cNvPr id="11" name="Picture 10">
            <a:extLst>
              <a:ext uri="{FF2B5EF4-FFF2-40B4-BE49-F238E27FC236}">
                <a16:creationId xmlns:a16="http://schemas.microsoft.com/office/drawing/2014/main" id="{6E3C3F5E-949A-359A-34A0-36149943DFF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81345" y="5257183"/>
            <a:ext cx="2260731" cy="1189533"/>
          </a:xfrm>
          <a:prstGeom prst="rect">
            <a:avLst/>
          </a:prstGeom>
        </p:spPr>
      </p:pic>
      <p:sp>
        <p:nvSpPr>
          <p:cNvPr id="3" name="TextBox 2">
            <a:extLst>
              <a:ext uri="{FF2B5EF4-FFF2-40B4-BE49-F238E27FC236}">
                <a16:creationId xmlns:a16="http://schemas.microsoft.com/office/drawing/2014/main" id="{4E133D77-E3CF-BB5A-383A-16C9053117C7}"/>
              </a:ext>
            </a:extLst>
          </p:cNvPr>
          <p:cNvSpPr txBox="1"/>
          <p:nvPr/>
        </p:nvSpPr>
        <p:spPr>
          <a:xfrm>
            <a:off x="2331341" y="1732789"/>
            <a:ext cx="7771592" cy="553998"/>
          </a:xfrm>
          <a:prstGeom prst="rect">
            <a:avLst/>
          </a:prstGeom>
          <a:noFill/>
          <a:effectLst>
            <a:outerShdw blurRad="50800" dist="50800" dir="5400000" algn="ctr" rotWithShape="0">
              <a:schemeClr val="bg1">
                <a:alpha val="68000"/>
              </a:schemeClr>
            </a:outerShdw>
          </a:effectLst>
        </p:spPr>
        <p:txBody>
          <a:bodyPr wrap="square" rtlCol="0">
            <a:spAutoFit/>
          </a:bodyPr>
          <a:lstStyle/>
          <a:p>
            <a:r>
              <a:rPr lang="en-US" sz="3000" b="1" i="1" dirty="0"/>
              <a:t>“Enhancing Synergies for a Resilient Tomorrow”</a:t>
            </a:r>
            <a:endParaRPr lang="en-FM" sz="3000" b="1" i="1" dirty="0"/>
          </a:p>
        </p:txBody>
      </p:sp>
      <p:sp>
        <p:nvSpPr>
          <p:cNvPr id="4" name="TextBox 3">
            <a:extLst>
              <a:ext uri="{FF2B5EF4-FFF2-40B4-BE49-F238E27FC236}">
                <a16:creationId xmlns:a16="http://schemas.microsoft.com/office/drawing/2014/main" id="{5397E90A-AAEE-6FCF-321C-A72D945B0264}"/>
              </a:ext>
            </a:extLst>
          </p:cNvPr>
          <p:cNvSpPr txBox="1"/>
          <p:nvPr/>
        </p:nvSpPr>
        <p:spPr>
          <a:xfrm>
            <a:off x="3754874" y="3859322"/>
            <a:ext cx="4674140" cy="523220"/>
          </a:xfrm>
          <a:prstGeom prst="rect">
            <a:avLst/>
          </a:prstGeom>
          <a:noFill/>
        </p:spPr>
        <p:txBody>
          <a:bodyPr wrap="square" rtlCol="0">
            <a:spAutoFit/>
          </a:bodyPr>
          <a:lstStyle/>
          <a:p>
            <a:pPr algn="ctr"/>
            <a:r>
              <a:rPr lang="en-US" sz="2800" b="1" dirty="0"/>
              <a:t>August 30-September 1, 2023</a:t>
            </a:r>
            <a:endParaRPr lang="en-FM" sz="2800" b="1" dirty="0"/>
          </a:p>
        </p:txBody>
      </p:sp>
      <p:sp>
        <p:nvSpPr>
          <p:cNvPr id="8" name="TextBox 7">
            <a:extLst>
              <a:ext uri="{FF2B5EF4-FFF2-40B4-BE49-F238E27FC236}">
                <a16:creationId xmlns:a16="http://schemas.microsoft.com/office/drawing/2014/main" id="{73BE2410-CFCE-DE5E-28A8-B1F6A40A1368}"/>
              </a:ext>
            </a:extLst>
          </p:cNvPr>
          <p:cNvSpPr txBox="1"/>
          <p:nvPr/>
        </p:nvSpPr>
        <p:spPr>
          <a:xfrm>
            <a:off x="3754874" y="4307443"/>
            <a:ext cx="4674140" cy="523220"/>
          </a:xfrm>
          <a:prstGeom prst="rect">
            <a:avLst/>
          </a:prstGeom>
          <a:noFill/>
        </p:spPr>
        <p:txBody>
          <a:bodyPr wrap="square" rtlCol="0">
            <a:spAutoFit/>
          </a:bodyPr>
          <a:lstStyle/>
          <a:p>
            <a:pPr algn="ctr"/>
            <a:r>
              <a:rPr lang="en-US" sz="2800" b="1" dirty="0"/>
              <a:t>Weno, Chuuk</a:t>
            </a:r>
            <a:endParaRPr lang="en-FM" sz="2800" b="1" dirty="0"/>
          </a:p>
        </p:txBody>
      </p:sp>
      <p:pic>
        <p:nvPicPr>
          <p:cNvPr id="12" name="Picture 11">
            <a:extLst>
              <a:ext uri="{FF2B5EF4-FFF2-40B4-BE49-F238E27FC236}">
                <a16:creationId xmlns:a16="http://schemas.microsoft.com/office/drawing/2014/main" id="{C173391E-B969-BE7D-BA39-9636FFD3BF5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0579" y="342138"/>
            <a:ext cx="1838144" cy="1830321"/>
          </a:xfrm>
          <a:prstGeom prst="rect">
            <a:avLst/>
          </a:prstGeom>
        </p:spPr>
      </p:pic>
      <p:sp>
        <p:nvSpPr>
          <p:cNvPr id="13" name="TextBox 12">
            <a:extLst>
              <a:ext uri="{FF2B5EF4-FFF2-40B4-BE49-F238E27FC236}">
                <a16:creationId xmlns:a16="http://schemas.microsoft.com/office/drawing/2014/main" id="{1D1BC2A8-9B05-3573-5078-F729C0F45BE8}"/>
              </a:ext>
            </a:extLst>
          </p:cNvPr>
          <p:cNvSpPr txBox="1"/>
          <p:nvPr/>
        </p:nvSpPr>
        <p:spPr>
          <a:xfrm>
            <a:off x="1421027" y="2622764"/>
            <a:ext cx="9094573" cy="523220"/>
          </a:xfrm>
          <a:prstGeom prst="rect">
            <a:avLst/>
          </a:prstGeom>
          <a:noFill/>
        </p:spPr>
        <p:txBody>
          <a:bodyPr wrap="square" rtlCol="0">
            <a:spAutoFit/>
          </a:bodyPr>
          <a:lstStyle/>
          <a:p>
            <a:pPr algn="ctr"/>
            <a:r>
              <a:rPr lang="en-US" sz="2800" b="1" dirty="0">
                <a:solidFill>
                  <a:schemeClr val="accent1">
                    <a:lumMod val="75000"/>
                  </a:schemeClr>
                </a:solidFill>
              </a:rPr>
              <a:t>2.5 National Ozone Unit</a:t>
            </a:r>
            <a:endParaRPr lang="en-FM" sz="2800" b="1" dirty="0">
              <a:solidFill>
                <a:schemeClr val="accent1">
                  <a:lumMod val="75000"/>
                </a:schemeClr>
              </a:solidFill>
            </a:endParaRPr>
          </a:p>
        </p:txBody>
      </p:sp>
      <p:sp>
        <p:nvSpPr>
          <p:cNvPr id="14" name="TextBox 13">
            <a:extLst>
              <a:ext uri="{FF2B5EF4-FFF2-40B4-BE49-F238E27FC236}">
                <a16:creationId xmlns:a16="http://schemas.microsoft.com/office/drawing/2014/main" id="{A600D996-6B2A-AD38-2148-665B58E713F0}"/>
              </a:ext>
            </a:extLst>
          </p:cNvPr>
          <p:cNvSpPr txBox="1"/>
          <p:nvPr/>
        </p:nvSpPr>
        <p:spPr>
          <a:xfrm>
            <a:off x="350579" y="3050521"/>
            <a:ext cx="11511907" cy="523220"/>
          </a:xfrm>
          <a:prstGeom prst="rect">
            <a:avLst/>
          </a:prstGeom>
          <a:noFill/>
        </p:spPr>
        <p:txBody>
          <a:bodyPr wrap="square" rtlCol="0">
            <a:spAutoFit/>
          </a:bodyPr>
          <a:lstStyle/>
          <a:p>
            <a:pPr algn="ctr"/>
            <a:r>
              <a:rPr lang="en-US" sz="2800" b="1">
                <a:solidFill>
                  <a:schemeClr val="accent1">
                    <a:lumMod val="75000"/>
                  </a:schemeClr>
                </a:solidFill>
              </a:rPr>
              <a:t>Natasha </a:t>
            </a:r>
            <a:r>
              <a:rPr lang="en-US" sz="2800" b="1" dirty="0">
                <a:solidFill>
                  <a:schemeClr val="accent1">
                    <a:lumMod val="75000"/>
                  </a:schemeClr>
                </a:solidFill>
              </a:rPr>
              <a:t>Nakasone, DAS for Natural Resources and Gas Unit, DECEM</a:t>
            </a:r>
            <a:endParaRPr lang="en-FM" sz="2800" b="1" dirty="0">
              <a:solidFill>
                <a:schemeClr val="accent1">
                  <a:lumMod val="75000"/>
                </a:schemeClr>
              </a:solidFill>
            </a:endParaRPr>
          </a:p>
        </p:txBody>
      </p:sp>
    </p:spTree>
    <p:extLst>
      <p:ext uri="{BB962C8B-B14F-4D97-AF65-F5344CB8AC3E}">
        <p14:creationId xmlns:p14="http://schemas.microsoft.com/office/powerpoint/2010/main" val="2607128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CE5AFBD6-73CD-E977-9FAB-079203371010}"/>
              </a:ext>
            </a:extLst>
          </p:cNvPr>
          <p:cNvPicPr>
            <a:picLocks noChangeAspect="1"/>
          </p:cNvPicPr>
          <p:nvPr/>
        </p:nvPicPr>
        <p:blipFill rotWithShape="1">
          <a:blip r:embed="rId3">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2" name="TextBox 1">
            <a:extLst>
              <a:ext uri="{FF2B5EF4-FFF2-40B4-BE49-F238E27FC236}">
                <a16:creationId xmlns:a16="http://schemas.microsoft.com/office/drawing/2014/main" id="{845AB913-AE19-45DC-4552-2A64A4ADDE6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1215729"/>
            <a:ext cx="10439433" cy="4829716"/>
          </a:xfrm>
          <a:solidFill>
            <a:schemeClr val="bg1"/>
          </a:solidFill>
        </p:spPr>
        <p:txBody>
          <a:bodyPr>
            <a:normAutofit lnSpcReduction="10000"/>
          </a:bodyPr>
          <a:lstStyle/>
          <a:p>
            <a:pPr marL="0" indent="0" algn="ctr">
              <a:buNone/>
            </a:pPr>
            <a:r>
              <a:rPr lang="en-US" sz="4400" b="1" i="1" dirty="0">
                <a:ea typeface="+mj-ea"/>
                <a:cs typeface="+mj-cs"/>
              </a:rPr>
              <a:t>Montreal</a:t>
            </a:r>
            <a:r>
              <a:rPr lang="en-US" b="1" i="1" dirty="0">
                <a:latin typeface="+mn-lt"/>
              </a:rPr>
              <a:t> </a:t>
            </a:r>
            <a:r>
              <a:rPr lang="en-US" sz="4400" b="1" i="1" dirty="0">
                <a:ea typeface="+mj-ea"/>
                <a:cs typeface="+mj-cs"/>
              </a:rPr>
              <a:t>Protocol</a:t>
            </a:r>
          </a:p>
          <a:p>
            <a:pPr marL="0" indent="0">
              <a:buNone/>
            </a:pPr>
            <a:endParaRPr lang="en-US" dirty="0"/>
          </a:p>
          <a:p>
            <a:r>
              <a:rPr lang="en-US" dirty="0"/>
              <a:t>Global agreement to protect the stratospheric ozone layer by phasing out the production and consumption of ozone- depleting substances (ODS)</a:t>
            </a:r>
          </a:p>
          <a:p>
            <a:pPr marL="0" indent="0">
              <a:buNone/>
            </a:pPr>
            <a:endParaRPr lang="en-US" dirty="0"/>
          </a:p>
          <a:p>
            <a:r>
              <a:rPr lang="en-US" dirty="0"/>
              <a:t>Over 100 parties to the Protocol; FSM is a party</a:t>
            </a:r>
          </a:p>
          <a:p>
            <a:pPr marL="0" indent="0">
              <a:buNone/>
            </a:pPr>
            <a:endParaRPr lang="en-US" dirty="0"/>
          </a:p>
          <a:p>
            <a:r>
              <a:rPr lang="en-US" dirty="0"/>
              <a:t>FSM does not produce but consume substances</a:t>
            </a:r>
          </a:p>
          <a:p>
            <a:pPr marL="457200" lvl="1" indent="0">
              <a:buNone/>
            </a:pPr>
            <a:endParaRPr lang="en-FM" dirty="0"/>
          </a:p>
        </p:txBody>
      </p:sp>
      <p:pic>
        <p:nvPicPr>
          <p:cNvPr id="10" name="Picture 9">
            <a:extLst>
              <a:ext uri="{FF2B5EF4-FFF2-40B4-BE49-F238E27FC236}">
                <a16:creationId xmlns:a16="http://schemas.microsoft.com/office/drawing/2014/main" id="{9CB15E35-A89E-4FF5-2115-306C9A683C9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11" name="Picture 10">
            <a:extLst>
              <a:ext uri="{FF2B5EF4-FFF2-40B4-BE49-F238E27FC236}">
                <a16:creationId xmlns:a16="http://schemas.microsoft.com/office/drawing/2014/main" id="{11F59AFB-ACF3-6428-BF37-95DD6FAA7F1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12" name="Picture 11">
            <a:extLst>
              <a:ext uri="{FF2B5EF4-FFF2-40B4-BE49-F238E27FC236}">
                <a16:creationId xmlns:a16="http://schemas.microsoft.com/office/drawing/2014/main" id="{8BB0D16D-7865-CB03-41C6-B9C4F5FFE28B}"/>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13" name="Picture 12">
            <a:extLst>
              <a:ext uri="{FF2B5EF4-FFF2-40B4-BE49-F238E27FC236}">
                <a16:creationId xmlns:a16="http://schemas.microsoft.com/office/drawing/2014/main" id="{725E20EE-768D-9578-9D0C-E9696D749AF4}"/>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14" name="Picture 13">
            <a:extLst>
              <a:ext uri="{FF2B5EF4-FFF2-40B4-BE49-F238E27FC236}">
                <a16:creationId xmlns:a16="http://schemas.microsoft.com/office/drawing/2014/main" id="{B087EA27-BE57-9AAC-2F68-607E760D3C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5" name="Picture 14">
            <a:extLst>
              <a:ext uri="{FF2B5EF4-FFF2-40B4-BE49-F238E27FC236}">
                <a16:creationId xmlns:a16="http://schemas.microsoft.com/office/drawing/2014/main" id="{C195B1CD-DBCA-31FB-6E03-70F4E0347B0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6" name="Picture 15">
            <a:extLst>
              <a:ext uri="{FF2B5EF4-FFF2-40B4-BE49-F238E27FC236}">
                <a16:creationId xmlns:a16="http://schemas.microsoft.com/office/drawing/2014/main" id="{513A08AF-D8E3-D3E3-0238-C792BED9F93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7" name="Picture 16">
            <a:extLst>
              <a:ext uri="{FF2B5EF4-FFF2-40B4-BE49-F238E27FC236}">
                <a16:creationId xmlns:a16="http://schemas.microsoft.com/office/drawing/2014/main" id="{B519BEBB-8DFF-737D-255E-19E80EA14A7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8" name="Picture 17">
            <a:extLst>
              <a:ext uri="{FF2B5EF4-FFF2-40B4-BE49-F238E27FC236}">
                <a16:creationId xmlns:a16="http://schemas.microsoft.com/office/drawing/2014/main" id="{910BD4AE-F18C-C122-8355-703776FC2BF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9" name="Picture 18">
            <a:extLst>
              <a:ext uri="{FF2B5EF4-FFF2-40B4-BE49-F238E27FC236}">
                <a16:creationId xmlns:a16="http://schemas.microsoft.com/office/drawing/2014/main" id="{D10B7FCC-06A1-3A77-F438-199AD361C22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20" name="Picture 19">
            <a:extLst>
              <a:ext uri="{FF2B5EF4-FFF2-40B4-BE49-F238E27FC236}">
                <a16:creationId xmlns:a16="http://schemas.microsoft.com/office/drawing/2014/main" id="{1C6C499D-3EB1-F1A4-90FE-720B5A9FEE5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21" name="Picture 20">
            <a:extLst>
              <a:ext uri="{FF2B5EF4-FFF2-40B4-BE49-F238E27FC236}">
                <a16:creationId xmlns:a16="http://schemas.microsoft.com/office/drawing/2014/main" id="{23D16202-5AAB-3E38-6194-4B02473468D9}"/>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22" name="Picture 21">
            <a:extLst>
              <a:ext uri="{FF2B5EF4-FFF2-40B4-BE49-F238E27FC236}">
                <a16:creationId xmlns:a16="http://schemas.microsoft.com/office/drawing/2014/main" id="{91C28BF1-BB4B-A9AD-B134-01FB6CB8DCC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23" name="Picture 22">
            <a:extLst>
              <a:ext uri="{FF2B5EF4-FFF2-40B4-BE49-F238E27FC236}">
                <a16:creationId xmlns:a16="http://schemas.microsoft.com/office/drawing/2014/main" id="{B99294BB-BDE5-316F-061E-EABBF5C9BE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24" name="Picture 23">
            <a:extLst>
              <a:ext uri="{FF2B5EF4-FFF2-40B4-BE49-F238E27FC236}">
                <a16:creationId xmlns:a16="http://schemas.microsoft.com/office/drawing/2014/main" id="{F9AC36B5-9B68-4B51-E703-A4146E0FB29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5" name="Picture 24">
            <a:extLst>
              <a:ext uri="{FF2B5EF4-FFF2-40B4-BE49-F238E27FC236}">
                <a16:creationId xmlns:a16="http://schemas.microsoft.com/office/drawing/2014/main" id="{BD7346DA-0CEB-B667-B3BF-FF8712D5F926}"/>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6" name="Picture 25">
            <a:extLst>
              <a:ext uri="{FF2B5EF4-FFF2-40B4-BE49-F238E27FC236}">
                <a16:creationId xmlns:a16="http://schemas.microsoft.com/office/drawing/2014/main" id="{2F9D5296-A1EC-A0FF-4D84-C3A03DCF5D1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7" name="Picture 26">
            <a:extLst>
              <a:ext uri="{FF2B5EF4-FFF2-40B4-BE49-F238E27FC236}">
                <a16:creationId xmlns:a16="http://schemas.microsoft.com/office/drawing/2014/main" id="{13FDE4F4-B8C2-0BF2-7115-27B7D81603F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8" name="Picture 27">
            <a:extLst>
              <a:ext uri="{FF2B5EF4-FFF2-40B4-BE49-F238E27FC236}">
                <a16:creationId xmlns:a16="http://schemas.microsoft.com/office/drawing/2014/main" id="{9A26BC4B-3E4D-7D1B-7148-EB45C6384EFA}"/>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9" name="Picture 28">
            <a:extLst>
              <a:ext uri="{FF2B5EF4-FFF2-40B4-BE49-F238E27FC236}">
                <a16:creationId xmlns:a16="http://schemas.microsoft.com/office/drawing/2014/main" id="{1CA30A7A-0222-5552-BC66-90AE21DB276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30" name="Picture 29">
            <a:extLst>
              <a:ext uri="{FF2B5EF4-FFF2-40B4-BE49-F238E27FC236}">
                <a16:creationId xmlns:a16="http://schemas.microsoft.com/office/drawing/2014/main" id="{6359937C-53F2-0459-15B4-E82DA8A0758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31" name="Picture 30">
            <a:extLst>
              <a:ext uri="{FF2B5EF4-FFF2-40B4-BE49-F238E27FC236}">
                <a16:creationId xmlns:a16="http://schemas.microsoft.com/office/drawing/2014/main" id="{28B25B00-9D3E-8C44-B16E-4DF7968BBA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32" name="Picture 31">
            <a:extLst>
              <a:ext uri="{FF2B5EF4-FFF2-40B4-BE49-F238E27FC236}">
                <a16:creationId xmlns:a16="http://schemas.microsoft.com/office/drawing/2014/main" id="{AAB500DA-1ABE-C796-2127-A31A2AA6B13E}"/>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33" name="Picture 32">
            <a:extLst>
              <a:ext uri="{FF2B5EF4-FFF2-40B4-BE49-F238E27FC236}">
                <a16:creationId xmlns:a16="http://schemas.microsoft.com/office/drawing/2014/main" id="{133BE191-D07C-82EC-464B-B9721559ACC0}"/>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34" name="Picture 33">
            <a:extLst>
              <a:ext uri="{FF2B5EF4-FFF2-40B4-BE49-F238E27FC236}">
                <a16:creationId xmlns:a16="http://schemas.microsoft.com/office/drawing/2014/main" id="{6ABE1DCB-3481-E8C3-C42E-91E0B739825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5" name="Picture 34">
            <a:extLst>
              <a:ext uri="{FF2B5EF4-FFF2-40B4-BE49-F238E27FC236}">
                <a16:creationId xmlns:a16="http://schemas.microsoft.com/office/drawing/2014/main" id="{3E0A3A25-09C1-2E58-6B56-ADBDEB5FD40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spTree>
    <p:extLst>
      <p:ext uri="{BB962C8B-B14F-4D97-AF65-F5344CB8AC3E}">
        <p14:creationId xmlns:p14="http://schemas.microsoft.com/office/powerpoint/2010/main" val="1357314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CE5AFBD6-73CD-E977-9FAB-079203371010}"/>
              </a:ext>
            </a:extLst>
          </p:cNvPr>
          <p:cNvPicPr>
            <a:picLocks noChangeAspect="1"/>
          </p:cNvPicPr>
          <p:nvPr/>
        </p:nvPicPr>
        <p:blipFill rotWithShape="1">
          <a:blip r:embed="rId3">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2" name="TextBox 1">
            <a:extLst>
              <a:ext uri="{FF2B5EF4-FFF2-40B4-BE49-F238E27FC236}">
                <a16:creationId xmlns:a16="http://schemas.microsoft.com/office/drawing/2014/main" id="{845AB913-AE19-45DC-4552-2A64A4ADDE6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1215729"/>
            <a:ext cx="10439433" cy="4829716"/>
          </a:xfrm>
          <a:solidFill>
            <a:schemeClr val="bg1"/>
          </a:solidFill>
        </p:spPr>
        <p:txBody>
          <a:bodyPr>
            <a:normAutofit fontScale="92500" lnSpcReduction="20000"/>
          </a:bodyPr>
          <a:lstStyle/>
          <a:p>
            <a:r>
              <a:rPr lang="en-US" dirty="0"/>
              <a:t>Progress since 2018</a:t>
            </a:r>
          </a:p>
          <a:p>
            <a:pPr marL="0" indent="0">
              <a:buNone/>
            </a:pPr>
            <a:endParaRPr lang="en-US" dirty="0"/>
          </a:p>
          <a:p>
            <a:pPr lvl="1"/>
            <a:r>
              <a:rPr lang="en-US" dirty="0"/>
              <a:t>FSM Regulations On Controlled Substances under the Montreal Protocol (amended in February 2021)</a:t>
            </a:r>
          </a:p>
          <a:p>
            <a:pPr marL="457200" lvl="1" indent="0">
              <a:buNone/>
            </a:pPr>
            <a:endParaRPr lang="en-US" dirty="0"/>
          </a:p>
          <a:p>
            <a:pPr lvl="1"/>
            <a:r>
              <a:rPr lang="en-US" dirty="0"/>
              <a:t>Completion of HPMP (Stage 1) and Institutional Strengthening (IS) Phase VII in 2022</a:t>
            </a:r>
          </a:p>
          <a:p>
            <a:pPr marL="457200" lvl="1" indent="0">
              <a:buNone/>
            </a:pPr>
            <a:endParaRPr lang="en-US" dirty="0"/>
          </a:p>
          <a:p>
            <a:pPr lvl="1"/>
            <a:r>
              <a:rPr lang="en-US" dirty="0"/>
              <a:t>HPMP Renewal (Stage 2) and approval of IS VIII</a:t>
            </a:r>
          </a:p>
          <a:p>
            <a:pPr marL="457200" lvl="1" indent="0">
              <a:buNone/>
            </a:pPr>
            <a:endParaRPr lang="en-US" dirty="0"/>
          </a:p>
          <a:p>
            <a:pPr lvl="1"/>
            <a:r>
              <a:rPr lang="en-US" dirty="0"/>
              <a:t>E-licensing platform (launched early 2023)</a:t>
            </a:r>
          </a:p>
          <a:p>
            <a:pPr marL="457200" lvl="1" indent="0">
              <a:buNone/>
            </a:pPr>
            <a:endParaRPr lang="en-US" dirty="0"/>
          </a:p>
          <a:p>
            <a:pPr lvl="1"/>
            <a:r>
              <a:rPr lang="en-US" dirty="0"/>
              <a:t>In 2022- 2023 , capped at 1.66 metric tons; </a:t>
            </a:r>
            <a:r>
              <a:rPr lang="en-US"/>
              <a:t>last reporting, 0.22 metric tons</a:t>
            </a:r>
            <a:endParaRPr lang="en-US" dirty="0"/>
          </a:p>
          <a:p>
            <a:pPr marL="457200" lvl="1" indent="0">
              <a:buNone/>
            </a:pPr>
            <a:endParaRPr lang="en-FM" dirty="0"/>
          </a:p>
        </p:txBody>
      </p:sp>
      <p:pic>
        <p:nvPicPr>
          <p:cNvPr id="10" name="Picture 9">
            <a:extLst>
              <a:ext uri="{FF2B5EF4-FFF2-40B4-BE49-F238E27FC236}">
                <a16:creationId xmlns:a16="http://schemas.microsoft.com/office/drawing/2014/main" id="{9CB15E35-A89E-4FF5-2115-306C9A683C9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11" name="Picture 10">
            <a:extLst>
              <a:ext uri="{FF2B5EF4-FFF2-40B4-BE49-F238E27FC236}">
                <a16:creationId xmlns:a16="http://schemas.microsoft.com/office/drawing/2014/main" id="{11F59AFB-ACF3-6428-BF37-95DD6FAA7F1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12" name="Picture 11">
            <a:extLst>
              <a:ext uri="{FF2B5EF4-FFF2-40B4-BE49-F238E27FC236}">
                <a16:creationId xmlns:a16="http://schemas.microsoft.com/office/drawing/2014/main" id="{8BB0D16D-7865-CB03-41C6-B9C4F5FFE28B}"/>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13" name="Picture 12">
            <a:extLst>
              <a:ext uri="{FF2B5EF4-FFF2-40B4-BE49-F238E27FC236}">
                <a16:creationId xmlns:a16="http://schemas.microsoft.com/office/drawing/2014/main" id="{725E20EE-768D-9578-9D0C-E9696D749AF4}"/>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14" name="Picture 13">
            <a:extLst>
              <a:ext uri="{FF2B5EF4-FFF2-40B4-BE49-F238E27FC236}">
                <a16:creationId xmlns:a16="http://schemas.microsoft.com/office/drawing/2014/main" id="{B087EA27-BE57-9AAC-2F68-607E760D3C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5" name="Picture 14">
            <a:extLst>
              <a:ext uri="{FF2B5EF4-FFF2-40B4-BE49-F238E27FC236}">
                <a16:creationId xmlns:a16="http://schemas.microsoft.com/office/drawing/2014/main" id="{C195B1CD-DBCA-31FB-6E03-70F4E0347B0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6" name="Picture 15">
            <a:extLst>
              <a:ext uri="{FF2B5EF4-FFF2-40B4-BE49-F238E27FC236}">
                <a16:creationId xmlns:a16="http://schemas.microsoft.com/office/drawing/2014/main" id="{513A08AF-D8E3-D3E3-0238-C792BED9F93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7" name="Picture 16">
            <a:extLst>
              <a:ext uri="{FF2B5EF4-FFF2-40B4-BE49-F238E27FC236}">
                <a16:creationId xmlns:a16="http://schemas.microsoft.com/office/drawing/2014/main" id="{B519BEBB-8DFF-737D-255E-19E80EA14A7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8" name="Picture 17">
            <a:extLst>
              <a:ext uri="{FF2B5EF4-FFF2-40B4-BE49-F238E27FC236}">
                <a16:creationId xmlns:a16="http://schemas.microsoft.com/office/drawing/2014/main" id="{910BD4AE-F18C-C122-8355-703776FC2BF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9" name="Picture 18">
            <a:extLst>
              <a:ext uri="{FF2B5EF4-FFF2-40B4-BE49-F238E27FC236}">
                <a16:creationId xmlns:a16="http://schemas.microsoft.com/office/drawing/2014/main" id="{D10B7FCC-06A1-3A77-F438-199AD361C22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20" name="Picture 19">
            <a:extLst>
              <a:ext uri="{FF2B5EF4-FFF2-40B4-BE49-F238E27FC236}">
                <a16:creationId xmlns:a16="http://schemas.microsoft.com/office/drawing/2014/main" id="{1C6C499D-3EB1-F1A4-90FE-720B5A9FEE5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21" name="Picture 20">
            <a:extLst>
              <a:ext uri="{FF2B5EF4-FFF2-40B4-BE49-F238E27FC236}">
                <a16:creationId xmlns:a16="http://schemas.microsoft.com/office/drawing/2014/main" id="{23D16202-5AAB-3E38-6194-4B02473468D9}"/>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22" name="Picture 21">
            <a:extLst>
              <a:ext uri="{FF2B5EF4-FFF2-40B4-BE49-F238E27FC236}">
                <a16:creationId xmlns:a16="http://schemas.microsoft.com/office/drawing/2014/main" id="{91C28BF1-BB4B-A9AD-B134-01FB6CB8DCC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23" name="Picture 22">
            <a:extLst>
              <a:ext uri="{FF2B5EF4-FFF2-40B4-BE49-F238E27FC236}">
                <a16:creationId xmlns:a16="http://schemas.microsoft.com/office/drawing/2014/main" id="{B99294BB-BDE5-316F-061E-EABBF5C9BE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24" name="Picture 23">
            <a:extLst>
              <a:ext uri="{FF2B5EF4-FFF2-40B4-BE49-F238E27FC236}">
                <a16:creationId xmlns:a16="http://schemas.microsoft.com/office/drawing/2014/main" id="{F9AC36B5-9B68-4B51-E703-A4146E0FB29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5" name="Picture 24">
            <a:extLst>
              <a:ext uri="{FF2B5EF4-FFF2-40B4-BE49-F238E27FC236}">
                <a16:creationId xmlns:a16="http://schemas.microsoft.com/office/drawing/2014/main" id="{BD7346DA-0CEB-B667-B3BF-FF8712D5F926}"/>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6" name="Picture 25">
            <a:extLst>
              <a:ext uri="{FF2B5EF4-FFF2-40B4-BE49-F238E27FC236}">
                <a16:creationId xmlns:a16="http://schemas.microsoft.com/office/drawing/2014/main" id="{2F9D5296-A1EC-A0FF-4D84-C3A03DCF5D1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7" name="Picture 26">
            <a:extLst>
              <a:ext uri="{FF2B5EF4-FFF2-40B4-BE49-F238E27FC236}">
                <a16:creationId xmlns:a16="http://schemas.microsoft.com/office/drawing/2014/main" id="{13FDE4F4-B8C2-0BF2-7115-27B7D81603F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8" name="Picture 27">
            <a:extLst>
              <a:ext uri="{FF2B5EF4-FFF2-40B4-BE49-F238E27FC236}">
                <a16:creationId xmlns:a16="http://schemas.microsoft.com/office/drawing/2014/main" id="{9A26BC4B-3E4D-7D1B-7148-EB45C6384EFA}"/>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9" name="Picture 28">
            <a:extLst>
              <a:ext uri="{FF2B5EF4-FFF2-40B4-BE49-F238E27FC236}">
                <a16:creationId xmlns:a16="http://schemas.microsoft.com/office/drawing/2014/main" id="{1CA30A7A-0222-5552-BC66-90AE21DB276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30" name="Picture 29">
            <a:extLst>
              <a:ext uri="{FF2B5EF4-FFF2-40B4-BE49-F238E27FC236}">
                <a16:creationId xmlns:a16="http://schemas.microsoft.com/office/drawing/2014/main" id="{6359937C-53F2-0459-15B4-E82DA8A0758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31" name="Picture 30">
            <a:extLst>
              <a:ext uri="{FF2B5EF4-FFF2-40B4-BE49-F238E27FC236}">
                <a16:creationId xmlns:a16="http://schemas.microsoft.com/office/drawing/2014/main" id="{28B25B00-9D3E-8C44-B16E-4DF7968BBA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32" name="Picture 31">
            <a:extLst>
              <a:ext uri="{FF2B5EF4-FFF2-40B4-BE49-F238E27FC236}">
                <a16:creationId xmlns:a16="http://schemas.microsoft.com/office/drawing/2014/main" id="{AAB500DA-1ABE-C796-2127-A31A2AA6B13E}"/>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33" name="Picture 32">
            <a:extLst>
              <a:ext uri="{FF2B5EF4-FFF2-40B4-BE49-F238E27FC236}">
                <a16:creationId xmlns:a16="http://schemas.microsoft.com/office/drawing/2014/main" id="{133BE191-D07C-82EC-464B-B9721559ACC0}"/>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34" name="Picture 33">
            <a:extLst>
              <a:ext uri="{FF2B5EF4-FFF2-40B4-BE49-F238E27FC236}">
                <a16:creationId xmlns:a16="http://schemas.microsoft.com/office/drawing/2014/main" id="{6ABE1DCB-3481-E8C3-C42E-91E0B739825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5" name="Picture 34">
            <a:extLst>
              <a:ext uri="{FF2B5EF4-FFF2-40B4-BE49-F238E27FC236}">
                <a16:creationId xmlns:a16="http://schemas.microsoft.com/office/drawing/2014/main" id="{3E0A3A25-09C1-2E58-6B56-ADBDEB5FD40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spTree>
    <p:extLst>
      <p:ext uri="{BB962C8B-B14F-4D97-AF65-F5344CB8AC3E}">
        <p14:creationId xmlns:p14="http://schemas.microsoft.com/office/powerpoint/2010/main" val="92670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1161535"/>
            <a:ext cx="11788152" cy="5285579"/>
          </a:xfrm>
        </p:spPr>
        <p:txBody>
          <a:bodyPr>
            <a:normAutofit/>
          </a:bodyPr>
          <a:lstStyle/>
          <a:p>
            <a:r>
              <a:rPr lang="en-US" dirty="0"/>
              <a:t>Ongoing and upcoming projects and activities</a:t>
            </a:r>
          </a:p>
          <a:p>
            <a:pPr marL="457200" lvl="1" indent="0">
              <a:buNone/>
            </a:pPr>
            <a:r>
              <a:rPr lang="en-US" dirty="0"/>
              <a:t> </a:t>
            </a:r>
          </a:p>
          <a:p>
            <a:pPr lvl="1"/>
            <a:r>
              <a:rPr lang="en-US" dirty="0"/>
              <a:t>HCFC phase-out management plan (HPMP) for PIC countries (Stage II, Tranche I) with USD 99,000</a:t>
            </a:r>
          </a:p>
          <a:p>
            <a:pPr marL="457200" lvl="1" indent="0">
              <a:buNone/>
            </a:pPr>
            <a:endParaRPr lang="en-US" dirty="0"/>
          </a:p>
          <a:p>
            <a:pPr lvl="1"/>
            <a:r>
              <a:rPr lang="en-US" dirty="0"/>
              <a:t>Institutional Strengthening (IS) Project (Phase VIII) with USD 85,000</a:t>
            </a:r>
          </a:p>
          <a:p>
            <a:pPr marL="457200" lvl="1" indent="0">
              <a:buNone/>
            </a:pPr>
            <a:endParaRPr lang="en-US" dirty="0"/>
          </a:p>
          <a:p>
            <a:pPr lvl="1"/>
            <a:r>
              <a:rPr lang="en-US" dirty="0"/>
              <a:t>Regional Kigali- HFC Implementation Plan (KIP) with USD 27,500</a:t>
            </a:r>
          </a:p>
          <a:p>
            <a:pPr marL="457200" lvl="1" indent="0">
              <a:buNone/>
            </a:pPr>
            <a:endParaRPr lang="en-US" dirty="0"/>
          </a:p>
        </p:txBody>
      </p:sp>
      <p:pic>
        <p:nvPicPr>
          <p:cNvPr id="5" name="Picture 4">
            <a:extLst>
              <a:ext uri="{FF2B5EF4-FFF2-40B4-BE49-F238E27FC236}">
                <a16:creationId xmlns:a16="http://schemas.microsoft.com/office/drawing/2014/main" id="{30B1F62F-C3FC-52C7-C854-FC0B47CB1CA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647152F-AE7A-3609-7D65-D3B0252B62C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6CD037AA-8B2F-DBB1-FC2E-DB001BDE269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F1DDC019-B543-9111-ADD6-0BDF73FA5008}"/>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BB806AA2-9680-ACB2-A27E-79671DA3AAA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406D55FE-85B4-F426-6FA9-1165219F29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D25A24DE-73F1-EC1E-4D24-BBFC3BC06A1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9BD31263-F971-D76E-DBED-6F0DA995404E}"/>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BF0F90A6-2977-981A-ACFB-A98A4687ACA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8477B4C2-3F61-8E7F-E475-9E9C39C68AE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638DD52C-904E-2A56-84D7-B0B289EB39D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4D1BF320-10B3-29D5-6CC1-6442BB1E366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EB9C9FB2-C9A3-8D73-D8BA-A6FA8824608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6BF1090F-484A-BA2D-4E66-5B14E469DB8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09C0A341-6E1B-0205-0F3F-ADC79C3062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74359C2B-F4F9-1FFE-28CD-5A08B5B097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6026500C-28A6-31CA-EBDE-CCB85DCCC6A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70136C8B-A69B-42F6-FB83-E087BAFDE1C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9CE19C9E-14AF-375F-2099-E23AAC263C7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B6663F97-A3BC-3E09-00A3-8CCFA9EF224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E724C7E1-4C4D-B81D-8FD4-0C041AE809F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9D7298C5-B950-1B29-F9AB-20A653279CC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086817C7-B0D9-12AE-5447-17937E542ED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5E750A15-8048-5298-95A4-A9A11994E820}"/>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A6A22128-F3E4-B0A1-FB27-9FF65CDC817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09715531-C57B-93BA-F506-DBF503B6C5F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A155BA01-9C5E-FF6F-2738-98FD7FC4C434}"/>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B9B62D55-BE26-B165-36C3-FF01D7045EEA}"/>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853301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1099751"/>
            <a:ext cx="11961063" cy="5347363"/>
          </a:xfrm>
        </p:spPr>
        <p:txBody>
          <a:bodyPr>
            <a:normAutofit/>
          </a:bodyPr>
          <a:lstStyle/>
          <a:p>
            <a:r>
              <a:rPr lang="en-US" dirty="0"/>
              <a:t>Challenges</a:t>
            </a:r>
          </a:p>
          <a:p>
            <a:pPr marL="0" indent="0">
              <a:buNone/>
            </a:pPr>
            <a:endParaRPr lang="en-US" dirty="0"/>
          </a:p>
          <a:p>
            <a:pPr lvl="1"/>
            <a:r>
              <a:rPr lang="en-US" dirty="0"/>
              <a:t>Lack of capacity for proper storage and/or disposal of refrigerants</a:t>
            </a:r>
          </a:p>
          <a:p>
            <a:pPr lvl="1"/>
            <a:endParaRPr lang="en-US" dirty="0"/>
          </a:p>
          <a:p>
            <a:pPr lvl="1"/>
            <a:endParaRPr lang="en-US" dirty="0"/>
          </a:p>
          <a:p>
            <a:pPr lvl="1"/>
            <a:r>
              <a:rPr lang="en-US" dirty="0"/>
              <a:t>Limited involvement from the Private Sector </a:t>
            </a:r>
          </a:p>
          <a:p>
            <a:pPr marL="457200" lvl="1" indent="0">
              <a:buNone/>
            </a:pPr>
            <a:endParaRPr lang="en-US" dirty="0"/>
          </a:p>
          <a:p>
            <a:pPr marL="457200" lvl="1" indent="0">
              <a:buNone/>
            </a:pPr>
            <a:endParaRPr lang="en-US" dirty="0"/>
          </a:p>
          <a:p>
            <a:pPr lvl="1"/>
            <a:r>
              <a:rPr lang="en-US" dirty="0"/>
              <a:t>Failure to comply with Regulations On Controlled Substances </a:t>
            </a:r>
          </a:p>
          <a:p>
            <a:pPr lvl="1"/>
            <a:endParaRPr lang="en-US" dirty="0"/>
          </a:p>
        </p:txBody>
      </p:sp>
      <p:pic>
        <p:nvPicPr>
          <p:cNvPr id="5" name="Picture 4">
            <a:extLst>
              <a:ext uri="{FF2B5EF4-FFF2-40B4-BE49-F238E27FC236}">
                <a16:creationId xmlns:a16="http://schemas.microsoft.com/office/drawing/2014/main" id="{6A1F2635-D00A-520F-A5DA-AEB20EF4ECE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F74E64FB-25A8-90FA-B581-73B1EDB54CC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86863617-F058-A44E-308C-27888D6776A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7304EB3F-A0BB-6A71-533F-872EBF292D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7538FA89-2570-632E-580E-250DEC2E425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DAB0972F-F31B-B845-F1CB-D5EE593E3AC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024A8EF0-3B12-8D65-14AE-0F09E3072B9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C8CD64EB-AB21-7B3F-B8AD-DF3BB1E4821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28FDBB94-19FB-71AD-F565-5D2DAEE0037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0B2A70A8-2B32-FA0F-3C48-C769E6C5556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2429B709-C89A-B3C0-C6BD-9535042304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A827E738-5A5B-29DA-EB6B-A3971CDAEB4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C3618A58-407D-36F4-E41D-C91965801A3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4D752620-C9E1-608C-59AB-62F9D9E774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044793F-0594-6E37-F570-284189922A0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D9E534EF-E296-D856-36F5-316D42307D1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38643D28-9513-04FF-FA6A-C52342F7863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6A573F6-34AF-3233-0D54-8631FABC88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7A799C27-58C8-30EC-731E-90FA1F7B9DF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8822C711-2459-1D3A-B914-081C3232D48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F884D70C-3E6E-B60A-4D94-FCD0A7D3D4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1D5DAD5B-B7A6-2267-2213-765A79A57F9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9885C77-5B67-D8E2-A49E-3D996B78593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7870AA1C-F36C-266D-D111-7004540E016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1B6BD132-34F7-6F4C-6E6B-463AC22FA7A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BE4BDB12-F729-E583-FE0E-07255895A2A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DEF21DEE-4E80-EDB6-1477-F8F740DCBB3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5175AB69-2B86-409C-414D-A42C56877E0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1790624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1112108"/>
            <a:ext cx="11951636" cy="5335006"/>
          </a:xfrm>
        </p:spPr>
        <p:txBody>
          <a:bodyPr>
            <a:normAutofit/>
          </a:bodyPr>
          <a:lstStyle/>
          <a:p>
            <a:r>
              <a:rPr lang="en-US" dirty="0"/>
              <a:t>Opportunities for collaboration</a:t>
            </a:r>
          </a:p>
          <a:p>
            <a:pPr marL="0" indent="0">
              <a:buNone/>
            </a:pPr>
            <a:endParaRPr lang="en-US" dirty="0"/>
          </a:p>
          <a:p>
            <a:pPr lvl="1"/>
            <a:r>
              <a:rPr lang="en-US" dirty="0"/>
              <a:t>Seek support from Chamber of Commerce to support cooperation and compliance of the private sector</a:t>
            </a:r>
          </a:p>
          <a:p>
            <a:pPr lvl="1"/>
            <a:endParaRPr lang="en-US" dirty="0"/>
          </a:p>
          <a:p>
            <a:pPr lvl="1"/>
            <a:r>
              <a:rPr lang="en-US" dirty="0"/>
              <a:t>Build capacity at state level through state counterparts (i.e. EPA)</a:t>
            </a:r>
          </a:p>
          <a:p>
            <a:pPr marL="457200" lvl="1" indent="0">
              <a:buNone/>
            </a:pPr>
            <a:endParaRPr lang="en-US" dirty="0"/>
          </a:p>
          <a:p>
            <a:pPr lvl="1"/>
            <a:r>
              <a:rPr lang="en-US" dirty="0"/>
              <a:t>MOU with EPAs to increase monitoring efforts</a:t>
            </a:r>
          </a:p>
        </p:txBody>
      </p:sp>
      <p:pic>
        <p:nvPicPr>
          <p:cNvPr id="5" name="Picture 4">
            <a:extLst>
              <a:ext uri="{FF2B5EF4-FFF2-40B4-BE49-F238E27FC236}">
                <a16:creationId xmlns:a16="http://schemas.microsoft.com/office/drawing/2014/main" id="{8617DEED-9E5A-0E21-5446-633122B11A5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89313409-438A-3449-823D-1B46FF455ED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D7A680B9-196B-038B-1AE2-A47A5E2D59D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9A125A87-D025-2CEF-5F0F-87FC6771A7A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FE8FCB82-4C05-C7A3-45AC-F1C8BF5902C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169704EC-84CB-2D15-B13E-516ECEF6813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70993007-3552-041C-101F-9F9EB71FC75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100CCCD-739E-E575-47E1-78D942293ABF}"/>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302336FB-5F45-27C0-29DC-AD0F53227DA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4BFC6B5F-FF1F-B4C4-C309-974B129DA0B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ECCEBD72-16A3-6656-BB63-28D9AC9F11C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D3DFE057-7E0A-B682-D7CA-53821DA0C57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55D09399-3AFD-3921-A822-4747101ECE8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F3EAB480-932A-8648-FBFF-6EAE0CA2541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56B3572C-3338-9775-F34C-F4BB16E2495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8D5921C6-128C-FADB-84F4-4CBF27ABC82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C1ACA591-04FD-99EB-FA8E-C9D0083CB60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43E8CEE-B687-D0B4-F46D-DB96D9CBE6F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C1B26AE4-A136-22A9-B804-0C6D595515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CD2F6A16-B3E9-759E-520A-ECBF4AA3492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1F145C82-04B7-203B-3FAE-9295127EB4F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D303855D-D315-1A4F-6A04-58FECE5F18C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E8B009D-AD6D-E9B8-FDE3-3C0D65A1224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E92549F4-99E6-E28D-8D6E-534CB73C34DA}"/>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9E24925E-8DA4-CD8B-430E-500EF398BAB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9C395327-EAB7-5449-3DB0-D72EDCCAD2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47740580-71EC-C042-A69D-D9ADE789F055}"/>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4E1F762F-9435-783B-8AF5-025BBC71C3F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1484366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1014141"/>
            <a:ext cx="11998770" cy="5432973"/>
          </a:xfrm>
        </p:spPr>
        <p:txBody>
          <a:bodyPr>
            <a:normAutofit/>
          </a:bodyPr>
          <a:lstStyle/>
          <a:p>
            <a:r>
              <a:rPr lang="en-US" dirty="0"/>
              <a:t>Recommendations</a:t>
            </a:r>
          </a:p>
          <a:p>
            <a:pPr marL="0" indent="0">
              <a:buNone/>
            </a:pPr>
            <a:endParaRPr lang="en-US" dirty="0"/>
          </a:p>
          <a:p>
            <a:pPr lvl="1"/>
            <a:r>
              <a:rPr lang="en-US" dirty="0"/>
              <a:t>Work closely with state counterparts to ensure compliance with the Regulations on Controlled Substances </a:t>
            </a:r>
          </a:p>
          <a:p>
            <a:pPr lvl="1"/>
            <a:endParaRPr lang="en-US" dirty="0"/>
          </a:p>
          <a:p>
            <a:pPr lvl="1"/>
            <a:r>
              <a:rPr lang="en-US" dirty="0"/>
              <a:t>Consultations with private sector for possible amendment of Regulations on Controlled Substances </a:t>
            </a:r>
          </a:p>
          <a:p>
            <a:pPr marL="457200" lvl="1" indent="0">
              <a:buNone/>
            </a:pPr>
            <a:endParaRPr lang="en-US" dirty="0"/>
          </a:p>
          <a:p>
            <a:pPr lvl="1"/>
            <a:r>
              <a:rPr lang="en-US" dirty="0"/>
              <a:t>Request for more staff under NOU to assist with monitoring and implementation of project activities</a:t>
            </a:r>
          </a:p>
          <a:p>
            <a:pPr marL="457200" lvl="1" indent="0">
              <a:buNone/>
            </a:pPr>
            <a:endParaRPr lang="en-US" dirty="0"/>
          </a:p>
        </p:txBody>
      </p:sp>
      <p:pic>
        <p:nvPicPr>
          <p:cNvPr id="5" name="Picture 4">
            <a:extLst>
              <a:ext uri="{FF2B5EF4-FFF2-40B4-BE49-F238E27FC236}">
                <a16:creationId xmlns:a16="http://schemas.microsoft.com/office/drawing/2014/main" id="{214044A7-6E6E-9705-A39A-1FF5181A7F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4052519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14044A7-6E6E-9705-A39A-1FF5181A7FE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7">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
        <p:nvSpPr>
          <p:cNvPr id="33" name="TextBox 32">
            <a:extLst>
              <a:ext uri="{FF2B5EF4-FFF2-40B4-BE49-F238E27FC236}">
                <a16:creationId xmlns:a16="http://schemas.microsoft.com/office/drawing/2014/main" id="{D0902558-F1E4-C6E5-81B6-734B87708ACB}"/>
              </a:ext>
            </a:extLst>
          </p:cNvPr>
          <p:cNvSpPr txBox="1"/>
          <p:nvPr/>
        </p:nvSpPr>
        <p:spPr>
          <a:xfrm>
            <a:off x="2760596" y="2535674"/>
            <a:ext cx="6160770" cy="1015663"/>
          </a:xfrm>
          <a:prstGeom prst="rect">
            <a:avLst/>
          </a:prstGeom>
          <a:noFill/>
        </p:spPr>
        <p:txBody>
          <a:bodyPr wrap="square">
            <a:spAutoFit/>
          </a:bodyPr>
          <a:lstStyle/>
          <a:p>
            <a:pPr algn="ctr"/>
            <a:r>
              <a:rPr lang="en-US" sz="6000" dirty="0"/>
              <a:t>Thank you!</a:t>
            </a:r>
            <a:r>
              <a:rPr lang="en-US" dirty="0"/>
              <a:t> </a:t>
            </a:r>
          </a:p>
        </p:txBody>
      </p:sp>
    </p:spTree>
    <p:extLst>
      <p:ext uri="{BB962C8B-B14F-4D97-AF65-F5344CB8AC3E}">
        <p14:creationId xmlns:p14="http://schemas.microsoft.com/office/powerpoint/2010/main" val="23545100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1884</TotalTime>
  <Words>433</Words>
  <Application>Microsoft Office PowerPoint</Application>
  <PresentationFormat>Widescreen</PresentationFormat>
  <Paragraphs>66</Paragraphs>
  <Slides>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Black</vt:lpstr>
      <vt:lpstr>Calibri</vt:lpstr>
      <vt:lpstr>Calibri Light</vt:lpstr>
      <vt:lpstr>Office Theme</vt:lpstr>
      <vt:lpstr>3rd Joint Environment and Risk Management Platform</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R.Nash</dc:creator>
  <cp:lastModifiedBy>Natasha Nakasone</cp:lastModifiedBy>
  <cp:revision>58</cp:revision>
  <dcterms:created xsi:type="dcterms:W3CDTF">2023-08-01T02:39:00Z</dcterms:created>
  <dcterms:modified xsi:type="dcterms:W3CDTF">2023-08-30T02:03:39Z</dcterms:modified>
</cp:coreProperties>
</file>