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6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5"/>
  </p:normalViewPr>
  <p:slideViewPr>
    <p:cSldViewPr snapToGrid="0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2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8/30/23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en-FM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1BC2A8-9B05-3573-5078-F729C0F45BE8}"/>
              </a:ext>
            </a:extLst>
          </p:cNvPr>
          <p:cNvSpPr txBox="1"/>
          <p:nvPr/>
        </p:nvSpPr>
        <p:spPr>
          <a:xfrm>
            <a:off x="2505694" y="2622764"/>
            <a:ext cx="7857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2.3 Chuuk Environmental Protection Agency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00D996-6B2A-AD38-2148-665B58E713F0}"/>
              </a:ext>
            </a:extLst>
          </p:cNvPr>
          <p:cNvSpPr txBox="1"/>
          <p:nvPr/>
        </p:nvSpPr>
        <p:spPr>
          <a:xfrm>
            <a:off x="2188723" y="3070885"/>
            <a:ext cx="817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Joyce Sewell, Solid Waste Management Manager, EPA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456" y="941282"/>
            <a:ext cx="11174904" cy="5104163"/>
          </a:xfrm>
          <a:solidFill>
            <a:schemeClr val="bg1"/>
          </a:solidFill>
        </p:spPr>
        <p:txBody>
          <a:bodyPr>
            <a:normAutofit fontScale="32500" lnSpcReduction="20000"/>
          </a:bodyPr>
          <a:lstStyle/>
          <a:p>
            <a:r>
              <a:rPr lang="en-US" sz="5500" b="1" dirty="0"/>
              <a:t>Progress since 2018</a:t>
            </a:r>
          </a:p>
          <a:p>
            <a:pPr marL="0" indent="0">
              <a:buNone/>
            </a:pPr>
            <a:endParaRPr lang="en-US" sz="5500" dirty="0"/>
          </a:p>
          <a:p>
            <a:pPr lvl="1"/>
            <a:r>
              <a:rPr lang="en-US" sz="5500" dirty="0"/>
              <a:t> Rehabilitation of </a:t>
            </a:r>
            <a:r>
              <a:rPr lang="en-US" sz="5500" dirty="0" err="1"/>
              <a:t>Neauo</a:t>
            </a:r>
            <a:r>
              <a:rPr lang="en-US" sz="5500" dirty="0"/>
              <a:t> Dumpsite – 90% complete </a:t>
            </a:r>
          </a:p>
          <a:p>
            <a:pPr marL="457200" lvl="1" indent="0">
              <a:buNone/>
            </a:pPr>
            <a:endParaRPr lang="en-US" sz="5500" dirty="0"/>
          </a:p>
          <a:p>
            <a:pPr lvl="1"/>
            <a:r>
              <a:rPr lang="en-US" sz="5500" dirty="0"/>
              <a:t> JMAS – used oil removal from sunken vessels in the lagoon - # gals??</a:t>
            </a:r>
          </a:p>
          <a:p>
            <a:pPr lvl="1"/>
            <a:endParaRPr lang="en-US" sz="5500" dirty="0"/>
          </a:p>
          <a:p>
            <a:pPr lvl="1"/>
            <a:r>
              <a:rPr lang="en-US" sz="5500" dirty="0"/>
              <a:t> Ridge 2 Reef Projects</a:t>
            </a:r>
          </a:p>
          <a:p>
            <a:pPr lvl="2"/>
            <a:r>
              <a:rPr lang="en-US" sz="5500" dirty="0" err="1"/>
              <a:t>Kuop</a:t>
            </a:r>
            <a:r>
              <a:rPr lang="en-US" sz="5500" dirty="0"/>
              <a:t> LEAP (local early action plan)</a:t>
            </a:r>
          </a:p>
          <a:p>
            <a:pPr lvl="2"/>
            <a:r>
              <a:rPr lang="en-US" sz="5500" dirty="0" err="1"/>
              <a:t>Witipon</a:t>
            </a:r>
            <a:r>
              <a:rPr lang="en-US" sz="5500" dirty="0"/>
              <a:t> </a:t>
            </a:r>
            <a:r>
              <a:rPr lang="en-US" sz="5500" dirty="0" err="1"/>
              <a:t>Mgmt</a:t>
            </a:r>
            <a:r>
              <a:rPr lang="en-US" sz="5500" dirty="0"/>
              <a:t> Plan</a:t>
            </a:r>
          </a:p>
          <a:p>
            <a:pPr lvl="2"/>
            <a:r>
              <a:rPr lang="en-US" sz="5500" dirty="0"/>
              <a:t>SOU  (Sopo, </a:t>
            </a:r>
            <a:r>
              <a:rPr lang="en-US" sz="5500" dirty="0" err="1"/>
              <a:t>Oror</a:t>
            </a:r>
            <a:r>
              <a:rPr lang="en-US" sz="5500" dirty="0"/>
              <a:t>, </a:t>
            </a:r>
            <a:r>
              <a:rPr lang="en-US" sz="5500" dirty="0" err="1"/>
              <a:t>Ununo</a:t>
            </a:r>
            <a:r>
              <a:rPr lang="en-US" sz="5500" dirty="0"/>
              <a:t>) Forest Stewardship Plan</a:t>
            </a:r>
          </a:p>
          <a:p>
            <a:pPr lvl="1"/>
            <a:endParaRPr lang="en-US" sz="5500" dirty="0"/>
          </a:p>
          <a:p>
            <a:pPr lvl="1"/>
            <a:r>
              <a:rPr lang="en-US" sz="5500" dirty="0"/>
              <a:t>Removal of sunken vessels at Penta Dock (Public Works/EPA) Rehabilitation of </a:t>
            </a:r>
            <a:r>
              <a:rPr lang="en-US" sz="5500" dirty="0" err="1"/>
              <a:t>Neauo</a:t>
            </a:r>
            <a:r>
              <a:rPr lang="en-US" sz="5500" dirty="0"/>
              <a:t> Dumpsite – 90% complete </a:t>
            </a:r>
          </a:p>
          <a:p>
            <a:pPr lvl="1"/>
            <a:endParaRPr lang="en-US" sz="5500" dirty="0"/>
          </a:p>
          <a:p>
            <a:pPr lvl="1"/>
            <a:r>
              <a:rPr lang="en-US" sz="5500" dirty="0"/>
              <a:t> Recycling Program – 2 Baler machine donated by EOJ. Recycling operator identified</a:t>
            </a:r>
          </a:p>
          <a:p>
            <a:pPr lvl="1"/>
            <a:r>
              <a:rPr lang="en-US" sz="5500" dirty="0"/>
              <a:t> Chuuk State Clean Environment Act of 2018 – ban on, plastic shopping bags, plastic straws, </a:t>
            </a:r>
            <a:r>
              <a:rPr lang="en-US" sz="5500" dirty="0" err="1"/>
              <a:t>etc</a:t>
            </a:r>
            <a:endParaRPr lang="en-US" sz="5500" dirty="0"/>
          </a:p>
          <a:p>
            <a:pPr lvl="1"/>
            <a:r>
              <a:rPr lang="en-US" sz="5500" dirty="0"/>
              <a:t> Collection of junk cars ongoing</a:t>
            </a:r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9629CD-98AF-98A1-207B-D091D518E8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74775" y="586292"/>
            <a:ext cx="2759761" cy="369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 fontScale="25000" lnSpcReduction="20000"/>
          </a:bodyPr>
          <a:lstStyle/>
          <a:p>
            <a:r>
              <a:rPr lang="en-US" sz="7200" b="1" dirty="0"/>
              <a:t>Ongoing and upcoming projects and activities</a:t>
            </a:r>
          </a:p>
          <a:p>
            <a:pPr marL="0" indent="0">
              <a:buNone/>
            </a:pPr>
            <a:endParaRPr lang="en-US" sz="7200" dirty="0"/>
          </a:p>
          <a:p>
            <a:pPr lvl="1"/>
            <a:r>
              <a:rPr lang="en-US" sz="7200" dirty="0"/>
              <a:t> Removal of Micro Dawn – US Military Team</a:t>
            </a:r>
          </a:p>
          <a:p>
            <a:pPr lvl="1"/>
            <a:endParaRPr lang="en-US" sz="7200" dirty="0"/>
          </a:p>
          <a:p>
            <a:pPr lvl="1"/>
            <a:r>
              <a:rPr lang="en-US" sz="7200" dirty="0"/>
              <a:t> Renovation of Bio Security facility for agriculture    </a:t>
            </a:r>
          </a:p>
          <a:p>
            <a:pPr lvl="1"/>
            <a:endParaRPr lang="en-US" sz="7200" dirty="0"/>
          </a:p>
          <a:p>
            <a:pPr lvl="1"/>
            <a:r>
              <a:rPr lang="en-US" sz="7200" dirty="0"/>
              <a:t>JMAS – continuous used oil collection( on break)</a:t>
            </a:r>
          </a:p>
          <a:p>
            <a:pPr lvl="4"/>
            <a:r>
              <a:rPr lang="en-US" sz="7200" dirty="0"/>
              <a:t>Australia group to help JMAS</a:t>
            </a:r>
          </a:p>
          <a:p>
            <a:pPr lvl="1"/>
            <a:r>
              <a:rPr lang="en-US" sz="7200" dirty="0"/>
              <a:t>Transition of dumpsites – Reopening of </a:t>
            </a:r>
            <a:r>
              <a:rPr lang="en-US" sz="7200" dirty="0" err="1"/>
              <a:t>Neauo</a:t>
            </a:r>
            <a:r>
              <a:rPr lang="en-US" sz="7200" dirty="0"/>
              <a:t> Dumpsite and Closure of Marina Dumpsite</a:t>
            </a:r>
          </a:p>
          <a:p>
            <a:pPr marL="457200" lvl="1" indent="0">
              <a:buNone/>
            </a:pPr>
            <a:endParaRPr lang="en-US" sz="7200" dirty="0"/>
          </a:p>
          <a:p>
            <a:pPr lvl="1"/>
            <a:r>
              <a:rPr lang="en-US" sz="7200" dirty="0"/>
              <a:t>Coral Reef Monitoring Program since 2007 established, monitoring 2008 – data base with 	UOG Marine Lab – 	yearly 	assessment by DMR</a:t>
            </a:r>
          </a:p>
          <a:p>
            <a:pPr marL="457200" lvl="1" indent="0">
              <a:buNone/>
            </a:pPr>
            <a:endParaRPr lang="en-US" sz="7200" dirty="0"/>
          </a:p>
          <a:p>
            <a:pPr lvl="1"/>
            <a:r>
              <a:rPr lang="en-US" sz="7200" dirty="0"/>
              <a:t> Monthly clean-up by CWC and collaborating offices/DPS daily clean-up ongoing</a:t>
            </a:r>
          </a:p>
          <a:p>
            <a:pPr marL="457200" lvl="1" indent="0">
              <a:buNone/>
            </a:pPr>
            <a:endParaRPr lang="en-US" sz="7200" dirty="0"/>
          </a:p>
          <a:p>
            <a:pPr lvl="1"/>
            <a:r>
              <a:rPr lang="en-US" sz="7200" dirty="0"/>
              <a:t> Construction of a Compost Facility at </a:t>
            </a:r>
            <a:r>
              <a:rPr lang="en-US" sz="7200" dirty="0" err="1"/>
              <a:t>Neauo</a:t>
            </a:r>
            <a:r>
              <a:rPr lang="en-US" sz="7200" dirty="0"/>
              <a:t> Dumpsite – Recent waste audit conducted on </a:t>
            </a:r>
            <a:r>
              <a:rPr lang="en-US" sz="7200" dirty="0" err="1"/>
              <a:t>Weno</a:t>
            </a:r>
            <a:r>
              <a:rPr lang="en-US" sz="7200" dirty="0"/>
              <a:t> last month of July  	funded by European Union</a:t>
            </a:r>
          </a:p>
          <a:p>
            <a:pPr marL="457200" lvl="1" indent="0">
              <a:buNone/>
            </a:pPr>
            <a:endParaRPr lang="en-US" sz="7200" dirty="0"/>
          </a:p>
          <a:p>
            <a:pPr lvl="1"/>
            <a:r>
              <a:rPr lang="en-US" sz="7200" dirty="0"/>
              <a:t>27 Earth Moving Projects received: 2 major projects, 14 new permits, 11 pending due to incomplete documents</a:t>
            </a:r>
          </a:p>
          <a:p>
            <a:pPr marL="457200" lvl="1" indent="0">
              <a:buNone/>
            </a:pPr>
            <a:endParaRPr lang="en-US" sz="7200" dirty="0"/>
          </a:p>
          <a:p>
            <a:pPr lvl="1"/>
            <a:r>
              <a:rPr lang="en-US" sz="7200" dirty="0"/>
              <a:t>Water Testing  of water bottling companies, CPUC, hospital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 </a:t>
            </a:r>
            <a:endParaRPr lang="en-FM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1A2546-F6D0-9AE0-EAB0-7DEDF35FE9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359" y="941279"/>
            <a:ext cx="2250374" cy="256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01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1961063" cy="55058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Challenges</a:t>
            </a:r>
          </a:p>
          <a:p>
            <a:pPr lvl="1"/>
            <a:r>
              <a:rPr lang="en-US" dirty="0"/>
              <a:t> Technical 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en-US" dirty="0"/>
              <a:t>Man power – 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en-US" dirty="0"/>
              <a:t>Capacity – technical expertise, </a:t>
            </a:r>
          </a:p>
          <a:p>
            <a:pPr lvl="1"/>
            <a:r>
              <a:rPr lang="en-US" dirty="0"/>
              <a:t> Geographic distance of islands</a:t>
            </a:r>
          </a:p>
          <a:p>
            <a:pPr lvl="1"/>
            <a:r>
              <a:rPr lang="en-US" dirty="0"/>
              <a:t> Financial Resources </a:t>
            </a:r>
          </a:p>
          <a:p>
            <a:pPr marL="457200" lvl="1" indent="0">
              <a:buNone/>
            </a:pPr>
            <a:r>
              <a:rPr lang="en-US" dirty="0">
                <a:latin typeface="Aptos Narrow" panose="020B0004020202020204" pitchFamily="34" charset="0"/>
              </a:rPr>
              <a:t>		Cost sharing of used oil collected – transferring and  shipping 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Climate change </a:t>
            </a:r>
            <a:endParaRPr lang="en-US" sz="2400" dirty="0">
              <a:latin typeface="Arial Rounded MT Bold" panose="020F0704030504030204" pitchFamily="34" charset="0"/>
            </a:endParaRPr>
          </a:p>
          <a:p>
            <a:pPr lvl="4">
              <a:buFont typeface="Wingdings" panose="05000000000000000000" pitchFamily="2" charset="2"/>
              <a:buChar char="q"/>
            </a:pPr>
            <a:r>
              <a:rPr lang="en-US" dirty="0"/>
              <a:t>Water security 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en-US" dirty="0"/>
              <a:t>Food Security</a:t>
            </a:r>
            <a:endParaRPr lang="en-US" sz="2400" dirty="0">
              <a:latin typeface="Arial Rounded MT Bold" panose="020F0704030504030204" pitchFamily="34" charset="0"/>
            </a:endParaRPr>
          </a:p>
          <a:p>
            <a:pPr marL="457200" lvl="1" indent="0">
              <a:buNone/>
            </a:pPr>
            <a:endParaRPr lang="en-US" sz="2400" dirty="0">
              <a:latin typeface="Arial Rounded MT Bold" panose="020F0704030504030204" pitchFamily="34" charset="0"/>
            </a:endParaRPr>
          </a:p>
          <a:p>
            <a:pPr lvl="1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Over Capacity of Marina Dumpsite     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Illegal Dumping </a:t>
            </a:r>
          </a:p>
          <a:p>
            <a:pPr lvl="1"/>
            <a:endParaRPr lang="en-US" dirty="0"/>
          </a:p>
          <a:p>
            <a:pPr lvl="4"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F2635-D00A-520F-A5DA-AEB20EF4ECE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4E64FB-25A8-90FA-B581-73B1EDB54CC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863617-F058-A44E-308C-27888D6776A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04EB3F-A0BB-6A71-533F-872EBF292D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38FA89-2570-632E-580E-250DEC2E42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B0972F-F31B-B845-F1CB-D5EE593E3AC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4A8EF0-3B12-8D65-14AE-0F09E3072B9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CD64EB-AB21-7B3F-B8AD-DF3BB1E4821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FDBB94-19FB-71AD-F565-5D2DAEE0037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2A70A8-2B32-FA0F-3C48-C769E6C5556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29B709-C89A-B3C0-C6BD-95350423049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27E738-5A5B-29DA-EB6B-A3971CDAEB4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618A58-407D-36F4-E41D-C91965801A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D752620-C9E1-608C-59AB-62F9D9E774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44793F-0594-6E37-F570-284189922A0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9E534EF-E296-D856-36F5-316D42307D1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8643D28-9513-04FF-FA6A-C52342F7863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6A573F6-34AF-3233-0D54-8631FABC88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799C27-58C8-30EC-731E-90FA1F7B9DF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822C711-2459-1D3A-B914-081C3232D48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884D70C-3E6E-B60A-4D94-FCD0A7D3D4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D5DAD5B-B7A6-2267-2213-765A79A57F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885C77-5B67-D8E2-A49E-3D996B78593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870AA1C-F36C-266D-D111-7004540E016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6BD132-34F7-6F4C-6E6B-463AC22FA7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E4BDB12-F729-E583-FE0E-07255895A2A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F21DEE-4E80-EDB6-1477-F8F740DCBB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175AB69-2B86-409C-414D-A42C56877E0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BA45FB-0646-7D63-6744-E8D828C92E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285" y="4050943"/>
            <a:ext cx="3194895" cy="239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24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599" y="941281"/>
            <a:ext cx="11663575" cy="5505833"/>
          </a:xfrm>
        </p:spPr>
        <p:txBody>
          <a:bodyPr>
            <a:normAutofit/>
          </a:bodyPr>
          <a:lstStyle/>
          <a:p>
            <a:r>
              <a:rPr lang="en-US" dirty="0"/>
              <a:t>Opportunities for collaboration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 US EPA Region9 - direct assistance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 Enhance Data Collection and awareness between collaborating  offices/departments – inter agency collaboration – cost sharing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Proper, Blue Prosperity, GEF 6 (Invasive &amp; 7 ) – multiple state, national, donors collaboration and etc.</a:t>
            </a:r>
          </a:p>
          <a:p>
            <a:pPr lvl="1"/>
            <a:r>
              <a:rPr lang="en-US" dirty="0"/>
              <a:t>Collaboration with municipal governments, traditional leadership and resources owners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1484366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435" y="1014141"/>
            <a:ext cx="11845873" cy="5432973"/>
          </a:xfrm>
        </p:spPr>
        <p:txBody>
          <a:bodyPr>
            <a:normAutofit/>
          </a:bodyPr>
          <a:lstStyle/>
          <a:p>
            <a:r>
              <a:rPr lang="en-US" dirty="0"/>
              <a:t>Recommendations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1.  Capacity training opportunities  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2.  Policies and Legislations </a:t>
            </a:r>
          </a:p>
          <a:p>
            <a:pPr lvl="4"/>
            <a:r>
              <a:rPr lang="en-US" dirty="0"/>
              <a:t>Funding be provided </a:t>
            </a:r>
          </a:p>
          <a:p>
            <a:pPr lvl="4"/>
            <a:r>
              <a:rPr lang="en-US" dirty="0"/>
              <a:t>New approve policies with budget</a:t>
            </a:r>
          </a:p>
          <a:p>
            <a:pPr lvl="4"/>
            <a:r>
              <a:rPr lang="en-US" dirty="0"/>
              <a:t>Speed up Recycling Law</a:t>
            </a:r>
          </a:p>
          <a:p>
            <a:pPr marL="457200" lvl="1" indent="0">
              <a:buNone/>
            </a:pPr>
            <a:r>
              <a:rPr lang="en-US" dirty="0"/>
              <a:t> 3. 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4052519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4884</TotalTime>
  <Words>471</Words>
  <Application>Microsoft Macintosh PowerPoint</Application>
  <PresentationFormat>Widescreen</PresentationFormat>
  <Paragraphs>80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 Narrow</vt:lpstr>
      <vt:lpstr>Arial</vt:lpstr>
      <vt:lpstr>Arial Black</vt:lpstr>
      <vt:lpstr>Arial Rounded MT Bold</vt:lpstr>
      <vt:lpstr>Calibri</vt:lpstr>
      <vt:lpstr>Calibri Light</vt:lpstr>
      <vt:lpstr>Wingdings</vt:lpstr>
      <vt:lpstr>Office Theme</vt:lpstr>
      <vt:lpstr>3rd Joint Environment and Risk Management Platform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Rosalinda Yatilman</cp:lastModifiedBy>
  <cp:revision>31</cp:revision>
  <dcterms:created xsi:type="dcterms:W3CDTF">2023-08-01T02:39:00Z</dcterms:created>
  <dcterms:modified xsi:type="dcterms:W3CDTF">2023-08-29T23:17:26Z</dcterms:modified>
</cp:coreProperties>
</file>