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8/30/23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2505694" y="2622764"/>
            <a:ext cx="785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2.3 Chuuk Environmental Protection Agency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2188723" y="3070885"/>
            <a:ext cx="817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Joyce Sewell, Solid Waste Management Manager, EPA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6" y="941282"/>
            <a:ext cx="11174904" cy="5104163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r>
              <a:rPr lang="en-US" sz="5500" b="1" dirty="0"/>
              <a:t>Progress since 2018</a:t>
            </a:r>
          </a:p>
          <a:p>
            <a:pPr marL="0" indent="0">
              <a:buNone/>
            </a:pPr>
            <a:endParaRPr lang="en-US" sz="5500" dirty="0"/>
          </a:p>
          <a:p>
            <a:pPr lvl="1"/>
            <a:r>
              <a:rPr lang="en-US" sz="5500" dirty="0"/>
              <a:t> Rehabilitation of </a:t>
            </a:r>
            <a:r>
              <a:rPr lang="en-US" sz="5500" dirty="0" err="1"/>
              <a:t>Neauo</a:t>
            </a:r>
            <a:r>
              <a:rPr lang="en-US" sz="5500" dirty="0"/>
              <a:t> Dumpsite – 90% complete </a:t>
            </a:r>
          </a:p>
          <a:p>
            <a:pPr marL="457200" lvl="1" indent="0">
              <a:buNone/>
            </a:pPr>
            <a:endParaRPr lang="en-US" sz="5500" dirty="0"/>
          </a:p>
          <a:p>
            <a:pPr lvl="1"/>
            <a:r>
              <a:rPr lang="en-US" sz="5500" dirty="0"/>
              <a:t> JMAS – used oil removal from sunken vessels in the lagoon - # gals??</a:t>
            </a:r>
          </a:p>
          <a:p>
            <a:pPr lvl="1"/>
            <a:endParaRPr lang="en-US" sz="5500" dirty="0"/>
          </a:p>
          <a:p>
            <a:pPr lvl="1"/>
            <a:r>
              <a:rPr lang="en-US" sz="5500" dirty="0"/>
              <a:t> Ridge 2 Reef Projects</a:t>
            </a:r>
          </a:p>
          <a:p>
            <a:pPr lvl="2"/>
            <a:r>
              <a:rPr lang="en-US" sz="5500" dirty="0" err="1"/>
              <a:t>Kuop</a:t>
            </a:r>
            <a:r>
              <a:rPr lang="en-US" sz="5500" dirty="0"/>
              <a:t> LEAP (local early action plan)</a:t>
            </a:r>
          </a:p>
          <a:p>
            <a:pPr lvl="2"/>
            <a:r>
              <a:rPr lang="en-US" sz="5500" dirty="0" err="1"/>
              <a:t>Witipon</a:t>
            </a:r>
            <a:r>
              <a:rPr lang="en-US" sz="5500" dirty="0"/>
              <a:t> </a:t>
            </a:r>
            <a:r>
              <a:rPr lang="en-US" sz="5500" dirty="0" err="1"/>
              <a:t>Mgmt</a:t>
            </a:r>
            <a:r>
              <a:rPr lang="en-US" sz="5500" dirty="0"/>
              <a:t> Plan</a:t>
            </a:r>
          </a:p>
          <a:p>
            <a:pPr lvl="2"/>
            <a:r>
              <a:rPr lang="en-US" sz="5500" dirty="0"/>
              <a:t>SOU  (Sopo, </a:t>
            </a:r>
            <a:r>
              <a:rPr lang="en-US" sz="5500" dirty="0" err="1"/>
              <a:t>Oror</a:t>
            </a:r>
            <a:r>
              <a:rPr lang="en-US" sz="5500" dirty="0"/>
              <a:t>, </a:t>
            </a:r>
            <a:r>
              <a:rPr lang="en-US" sz="5500" dirty="0" err="1"/>
              <a:t>Ununo</a:t>
            </a:r>
            <a:r>
              <a:rPr lang="en-US" sz="5500" dirty="0"/>
              <a:t>) Forest Stewardship Plan</a:t>
            </a:r>
          </a:p>
          <a:p>
            <a:pPr lvl="1"/>
            <a:endParaRPr lang="en-US" sz="5500" dirty="0"/>
          </a:p>
          <a:p>
            <a:pPr lvl="1"/>
            <a:r>
              <a:rPr lang="en-US" sz="5500" dirty="0"/>
              <a:t>Removal of sunken vessels at Penta Dock (Public Works/EPA) Rehabilitation of </a:t>
            </a:r>
            <a:r>
              <a:rPr lang="en-US" sz="5500" dirty="0" err="1"/>
              <a:t>Neauo</a:t>
            </a:r>
            <a:r>
              <a:rPr lang="en-US" sz="5500" dirty="0"/>
              <a:t> Dumpsite – 90% complete </a:t>
            </a:r>
          </a:p>
          <a:p>
            <a:pPr lvl="1"/>
            <a:endParaRPr lang="en-US" sz="5500" dirty="0"/>
          </a:p>
          <a:p>
            <a:pPr lvl="1"/>
            <a:r>
              <a:rPr lang="en-US" sz="5500" dirty="0"/>
              <a:t> Recycling Program – 2 Baler machine donated by EOJ. Recycling operator identified</a:t>
            </a:r>
          </a:p>
          <a:p>
            <a:pPr lvl="1"/>
            <a:r>
              <a:rPr lang="en-US" sz="5500" dirty="0"/>
              <a:t> Chuuk State Clean Environment Act of 2018 – ban on, plastic shopping bags, plastic straws, </a:t>
            </a:r>
            <a:r>
              <a:rPr lang="en-US" sz="5500" dirty="0" err="1"/>
              <a:t>etc</a:t>
            </a:r>
            <a:endParaRPr lang="en-US" sz="5500" dirty="0"/>
          </a:p>
          <a:p>
            <a:pPr lvl="1"/>
            <a:r>
              <a:rPr lang="en-US" sz="5500" dirty="0"/>
              <a:t> Collection of junk cars ongoing</a:t>
            </a:r>
          </a:p>
          <a:p>
            <a:pPr marL="457200" lvl="1" indent="0">
              <a:buNone/>
            </a:pPr>
            <a:endParaRPr lang="en-F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629CD-98AF-98A1-207B-D091D518E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4775" y="586292"/>
            <a:ext cx="2759761" cy="36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941281"/>
            <a:ext cx="11764075" cy="5505833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Ongoing and upcoming projects and activities</a:t>
            </a:r>
          </a:p>
          <a:p>
            <a:pPr marL="0" indent="0">
              <a:buNone/>
            </a:pPr>
            <a:endParaRPr lang="en-US" sz="7200" dirty="0"/>
          </a:p>
          <a:p>
            <a:pPr lvl="1"/>
            <a:r>
              <a:rPr lang="en-US" sz="7200" dirty="0"/>
              <a:t> Removal of Micro Dawn – US Military Team</a:t>
            </a:r>
          </a:p>
          <a:p>
            <a:pPr lvl="1"/>
            <a:endParaRPr lang="en-US" sz="7200" dirty="0"/>
          </a:p>
          <a:p>
            <a:pPr lvl="1"/>
            <a:r>
              <a:rPr lang="en-US" sz="7200" dirty="0"/>
              <a:t> Renovation of Bio Security facility for agriculture    </a:t>
            </a:r>
          </a:p>
          <a:p>
            <a:pPr lvl="1"/>
            <a:endParaRPr lang="en-US" sz="7200" dirty="0"/>
          </a:p>
          <a:p>
            <a:pPr lvl="1"/>
            <a:r>
              <a:rPr lang="en-US" sz="7200" dirty="0"/>
              <a:t>JMAS – continuous used oil collection( on break)</a:t>
            </a:r>
          </a:p>
          <a:p>
            <a:pPr lvl="4"/>
            <a:r>
              <a:rPr lang="en-US" sz="7200" dirty="0"/>
              <a:t>Australia group to help JMAS</a:t>
            </a:r>
          </a:p>
          <a:p>
            <a:pPr lvl="1"/>
            <a:r>
              <a:rPr lang="en-US" sz="7200" dirty="0"/>
              <a:t>Transition of dumpsites – Reopening of </a:t>
            </a:r>
            <a:r>
              <a:rPr lang="en-US" sz="7200" dirty="0" err="1"/>
              <a:t>Neauo</a:t>
            </a:r>
            <a:r>
              <a:rPr lang="en-US" sz="7200" dirty="0"/>
              <a:t> Dumpsite and Closure of Marina Dumpsite</a:t>
            </a:r>
          </a:p>
          <a:p>
            <a:pPr marL="457200" lvl="1" indent="0">
              <a:buNone/>
            </a:pPr>
            <a:endParaRPr lang="en-US" sz="7200" dirty="0"/>
          </a:p>
          <a:p>
            <a:pPr lvl="1"/>
            <a:r>
              <a:rPr lang="en-US" sz="7200" dirty="0"/>
              <a:t>Coral Reef Monitoring Program since 2007 established, monitoring 2008 – data base with 	UOG Marine Lab – 	yearly 	assessment by DMR</a:t>
            </a:r>
          </a:p>
          <a:p>
            <a:pPr marL="457200" lvl="1" indent="0">
              <a:buNone/>
            </a:pPr>
            <a:endParaRPr lang="en-US" sz="7200" dirty="0"/>
          </a:p>
          <a:p>
            <a:pPr lvl="1"/>
            <a:r>
              <a:rPr lang="en-US" sz="7200" dirty="0"/>
              <a:t> Monthly clean-up by CWC and collaborating offices/DPS daily clean-up ongoing</a:t>
            </a:r>
          </a:p>
          <a:p>
            <a:pPr marL="457200" lvl="1" indent="0">
              <a:buNone/>
            </a:pPr>
            <a:endParaRPr lang="en-US" sz="7200" dirty="0"/>
          </a:p>
          <a:p>
            <a:pPr lvl="1"/>
            <a:r>
              <a:rPr lang="en-US" sz="7200" dirty="0"/>
              <a:t> Construction of a Compost Facility at </a:t>
            </a:r>
            <a:r>
              <a:rPr lang="en-US" sz="7200" dirty="0" err="1"/>
              <a:t>Neauo</a:t>
            </a:r>
            <a:r>
              <a:rPr lang="en-US" sz="7200" dirty="0"/>
              <a:t> Dumpsite – Recent waste audit conducted on </a:t>
            </a:r>
            <a:r>
              <a:rPr lang="en-US" sz="7200" dirty="0" err="1"/>
              <a:t>Weno</a:t>
            </a:r>
            <a:r>
              <a:rPr lang="en-US" sz="7200" dirty="0"/>
              <a:t> last month of July  	funded by European Union</a:t>
            </a:r>
          </a:p>
          <a:p>
            <a:pPr marL="457200" lvl="1" indent="0">
              <a:buNone/>
            </a:pPr>
            <a:endParaRPr lang="en-US" sz="7200" dirty="0"/>
          </a:p>
          <a:p>
            <a:pPr lvl="1"/>
            <a:r>
              <a:rPr lang="en-US" sz="7200" dirty="0"/>
              <a:t>27 Earth Moving Projects received: 2 major projects, 14 new permits, 11 pending due to incomplete documents</a:t>
            </a:r>
          </a:p>
          <a:p>
            <a:pPr marL="457200" lvl="1" indent="0">
              <a:buNone/>
            </a:pPr>
            <a:endParaRPr lang="en-US" sz="7200" dirty="0"/>
          </a:p>
          <a:p>
            <a:pPr lvl="1"/>
            <a:r>
              <a:rPr lang="en-US" sz="7200" dirty="0"/>
              <a:t>Water Testing  of water bottling companies, CPUC, hospital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F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A2546-F6D0-9AE0-EAB0-7DEDF35FE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59" y="941279"/>
            <a:ext cx="2250374" cy="25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61063" cy="550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Challenges</a:t>
            </a:r>
          </a:p>
          <a:p>
            <a:pPr lvl="1"/>
            <a:r>
              <a:rPr lang="en-US" dirty="0"/>
              <a:t> Technical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/>
              <a:t>Man power –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/>
              <a:t>Capacity – technical expertise, </a:t>
            </a:r>
          </a:p>
          <a:p>
            <a:pPr lvl="1"/>
            <a:r>
              <a:rPr lang="en-US" dirty="0"/>
              <a:t> Geographic distance of islands</a:t>
            </a:r>
          </a:p>
          <a:p>
            <a:pPr lvl="1"/>
            <a:r>
              <a:rPr lang="en-US" dirty="0"/>
              <a:t> Financial Resources </a:t>
            </a:r>
          </a:p>
          <a:p>
            <a:pPr marL="457200" lvl="1" indent="0">
              <a:buNone/>
            </a:pPr>
            <a:r>
              <a:rPr lang="en-US" dirty="0">
                <a:latin typeface="Aptos Narrow" panose="020B0004020202020204" pitchFamily="34" charset="0"/>
              </a:rPr>
              <a:t>		Cost sharing of used oil collected – transferring and  shipping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change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/>
              <a:t>Water security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dirty="0"/>
              <a:t>Food Security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 Capacity of Marina Dumpsite    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Illegal Dumping </a:t>
            </a:r>
          </a:p>
          <a:p>
            <a:pPr lvl="1"/>
            <a:endParaRPr lang="en-US" dirty="0"/>
          </a:p>
          <a:p>
            <a:pPr lvl="4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A45FB-0646-7D63-6744-E8D828C9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85" y="4050943"/>
            <a:ext cx="3194895" cy="23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941281"/>
            <a:ext cx="11663575" cy="5505833"/>
          </a:xfrm>
        </p:spPr>
        <p:txBody>
          <a:bodyPr>
            <a:normAutofit/>
          </a:bodyPr>
          <a:lstStyle/>
          <a:p>
            <a:r>
              <a:rPr lang="en-US" dirty="0"/>
              <a:t>Opportunities for collaboration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 US EPA Region9 - direct assistance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 Enhance Data Collection and awareness between collaborating  offices/departments – inter agency collaboration – cost sharing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Proper, Blue Prosperity, GEF 6 (Invasive &amp; 7 ) – multiple state, national, donors collaboration and etc.</a:t>
            </a:r>
          </a:p>
          <a:p>
            <a:pPr lvl="1"/>
            <a:r>
              <a:rPr lang="en-US" dirty="0"/>
              <a:t>Collaboration with municipal governments, traditional leadership and resources owners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35" y="1014141"/>
            <a:ext cx="11845873" cy="5432973"/>
          </a:xfrm>
        </p:spPr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1.  Capacity training opportunities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2.  Policies and Legislations </a:t>
            </a:r>
          </a:p>
          <a:p>
            <a:pPr lvl="4"/>
            <a:r>
              <a:rPr lang="en-US" dirty="0"/>
              <a:t>Funding be provided </a:t>
            </a:r>
          </a:p>
          <a:p>
            <a:pPr lvl="4"/>
            <a:r>
              <a:rPr lang="en-US" dirty="0"/>
              <a:t>New approve policies with budget</a:t>
            </a:r>
          </a:p>
          <a:p>
            <a:pPr lvl="4"/>
            <a:r>
              <a:rPr lang="en-US" dirty="0"/>
              <a:t>Speed up Recycling Law</a:t>
            </a:r>
          </a:p>
          <a:p>
            <a:pPr marL="457200" lvl="1" indent="0">
              <a:buNone/>
            </a:pPr>
            <a:r>
              <a:rPr lang="en-US" dirty="0"/>
              <a:t> 3.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4884</TotalTime>
  <Words>471</Words>
  <Application>Microsoft Macintosh PowerPoint</Application>
  <PresentationFormat>Widescreen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 Narrow</vt:lpstr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3rd Joint Environment and Risk Management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31</cp:revision>
  <dcterms:created xsi:type="dcterms:W3CDTF">2023-08-01T02:39:00Z</dcterms:created>
  <dcterms:modified xsi:type="dcterms:W3CDTF">2023-08-29T23:17:26Z</dcterms:modified>
</cp:coreProperties>
</file>