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6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83" autoAdjust="0"/>
    <p:restoredTop sz="94681"/>
  </p:normalViewPr>
  <p:slideViewPr>
    <p:cSldViewPr snapToGrid="0">
      <p:cViewPr varScale="1">
        <p:scale>
          <a:sx n="107" d="100"/>
          <a:sy n="107" d="100"/>
        </p:scale>
        <p:origin x="104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x-none" smtClean="0"/>
              <a:pPr/>
              <a:t>2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x-none" smtClean="0"/>
              <a:pPr/>
              <a:t>8/30/23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x-none" smtClean="0"/>
              <a:pPr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x-none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x-none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x-none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x-none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3754874" y="2622764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KOSRAE ENVIRONMENT </a:t>
            </a:r>
            <a:endParaRPr lang="x-none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3754874" y="3070885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Steven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Palik</a:t>
            </a:r>
            <a:endParaRPr lang="x-none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1215729"/>
            <a:ext cx="11689046" cy="511042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n-US" sz="2000" b="1" dirty="0"/>
              <a:t>Progress since 2018 from 2019 – 2023 FSM National Environmental Management Strategy (NEMS)</a:t>
            </a:r>
          </a:p>
          <a:p>
            <a:endParaRPr lang="en-US" sz="1800" dirty="0"/>
          </a:p>
          <a:p>
            <a:pPr marL="971550" lvl="1" indent="-514350">
              <a:buNone/>
            </a:pPr>
            <a:r>
              <a:rPr lang="en-US" sz="1800" dirty="0"/>
              <a:t>        1. </a:t>
            </a:r>
            <a:r>
              <a:rPr lang="en-US" sz="1800" b="1" dirty="0"/>
              <a:t>Theme 1 Atmosphere and Climate</a:t>
            </a:r>
            <a:r>
              <a:rPr lang="en-US" sz="1800" dirty="0"/>
              <a:t>	</a:t>
            </a:r>
          </a:p>
          <a:p>
            <a:pPr marL="971550" lvl="1" indent="-514350">
              <a:buNone/>
            </a:pPr>
            <a:r>
              <a:rPr lang="en-US" sz="1800" dirty="0"/>
              <a:t>                   RE (ground and roof top solar farm); AF Project; ODS</a:t>
            </a:r>
          </a:p>
          <a:p>
            <a:pPr marL="971550" lvl="1" indent="-514350">
              <a:buNone/>
            </a:pPr>
            <a:r>
              <a:rPr lang="en-US" sz="1800" dirty="0"/>
              <a:t>        2. </a:t>
            </a:r>
            <a:r>
              <a:rPr lang="en-US" sz="1800" b="1" dirty="0"/>
              <a:t>Theme 2: Terrestrial Resources</a:t>
            </a:r>
            <a:r>
              <a:rPr lang="en-US" sz="1800" dirty="0"/>
              <a:t>	</a:t>
            </a:r>
          </a:p>
          <a:p>
            <a:pPr marL="1428750" lvl="2" indent="-514350"/>
            <a:r>
              <a:rPr lang="en-US" sz="1800" dirty="0"/>
              <a:t>GEF-5; ‘20’Coconut Rehabilitation Project; ‘19’ SWARS; MICCO 19			</a:t>
            </a:r>
          </a:p>
          <a:p>
            <a:pPr marL="1428750" lvl="2" indent="-514350">
              <a:buNone/>
            </a:pPr>
            <a:r>
              <a:rPr lang="en-US" sz="1800" dirty="0"/>
              <a:t>3</a:t>
            </a:r>
            <a:r>
              <a:rPr lang="en-US" sz="1800" b="1" dirty="0"/>
              <a:t>. Theme 3: Marine Resources</a:t>
            </a:r>
          </a:p>
          <a:p>
            <a:pPr marL="1428750" lvl="2" indent="-514350"/>
            <a:r>
              <a:rPr lang="en-US" sz="1800" dirty="0"/>
              <a:t>GEF-5 Biological Data Collection; MPA &amp; R2R sites; CEAFM; Enforcement and Compliance; BPM-OUS;  COT Control</a:t>
            </a:r>
          </a:p>
          <a:p>
            <a:pPr marL="1428750" lvl="2" indent="-514350">
              <a:buNone/>
            </a:pPr>
            <a:r>
              <a:rPr lang="en-US" sz="1800" dirty="0"/>
              <a:t>4</a:t>
            </a:r>
            <a:r>
              <a:rPr lang="en-US" sz="1800" b="1" dirty="0"/>
              <a:t>. Conservation of Biodiversity</a:t>
            </a:r>
          </a:p>
          <a:p>
            <a:pPr marL="1428750" lvl="2" indent="-514350"/>
            <a:r>
              <a:rPr lang="en-US" sz="1800" dirty="0"/>
              <a:t>PAs; PA Management Plans; Clam Reseeding; Rabbit-fish Cage farming; Bird Assessment</a:t>
            </a:r>
          </a:p>
          <a:p>
            <a:pPr marL="1428750" lvl="2" indent="-514350">
              <a:buNone/>
            </a:pPr>
            <a:r>
              <a:rPr lang="en-US" sz="1800" dirty="0"/>
              <a:t>5. </a:t>
            </a:r>
            <a:r>
              <a:rPr lang="en-US" sz="1800" b="1" dirty="0"/>
              <a:t>Build Environment</a:t>
            </a:r>
          </a:p>
          <a:p>
            <a:pPr marL="1428750" lvl="2" indent="-514350"/>
            <a:r>
              <a:rPr lang="en-US" sz="1800" dirty="0"/>
              <a:t>MCD ELV collection;  Recycling Project Operation; Inter island Trash Collection System; Plastic law (year);  </a:t>
            </a:r>
            <a:r>
              <a:rPr lang="en-US" sz="1800" dirty="0" err="1"/>
              <a:t>Utwe</a:t>
            </a:r>
            <a:r>
              <a:rPr lang="en-US" sz="1800" dirty="0"/>
              <a:t> Water System; 5% out of 30% RE accomplished</a:t>
            </a:r>
          </a:p>
          <a:p>
            <a:pPr marL="1428750" lvl="2" indent="-514350">
              <a:buAutoNum type="arabicPeriod" startAt="6"/>
            </a:pPr>
            <a:r>
              <a:rPr lang="en-US" sz="1800" b="1" dirty="0"/>
              <a:t>Culture and Heritage </a:t>
            </a:r>
          </a:p>
          <a:p>
            <a:pPr marL="1428750" lvl="2" indent="-514350"/>
            <a:r>
              <a:rPr lang="en-US" sz="1800" b="1" dirty="0">
                <a:solidFill>
                  <a:srgbClr val="FF0000"/>
                </a:solidFill>
              </a:rPr>
              <a:t>ABS Act (joint Research with NIBR)</a:t>
            </a:r>
            <a:r>
              <a:rPr lang="en-US" sz="1800" dirty="0"/>
              <a:t>; ‘21’ Citizens Science Project</a:t>
            </a:r>
          </a:p>
          <a:p>
            <a:pPr marL="1428750" lvl="2" indent="-514350">
              <a:buNone/>
            </a:pPr>
            <a:r>
              <a:rPr lang="en-US" sz="1800" dirty="0"/>
              <a:t>7</a:t>
            </a:r>
            <a:r>
              <a:rPr lang="en-US" sz="1800" b="1" dirty="0"/>
              <a:t>. Environmental governance, mainstreaming and capacity development</a:t>
            </a:r>
          </a:p>
          <a:p>
            <a:pPr marL="1428750" lvl="2" indent="-514350"/>
            <a:r>
              <a:rPr lang="en-US" sz="1800" dirty="0"/>
              <a:t>KSA PA Legislation amended; KCET Recertification; KLUP Updated</a:t>
            </a:r>
          </a:p>
          <a:p>
            <a:pPr marL="1428750" lvl="2" indent="-514350"/>
            <a:endParaRPr lang="en-US" dirty="0"/>
          </a:p>
          <a:p>
            <a:pPr marL="1428750" lvl="2" indent="-514350">
              <a:buNone/>
            </a:pPr>
            <a:endParaRPr lang="en-US" dirty="0"/>
          </a:p>
          <a:p>
            <a:pPr marL="1428750" lvl="2" indent="-514350">
              <a:buNone/>
            </a:pPr>
            <a:endParaRPr lang="x-non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/>
          </a:bodyPr>
          <a:lstStyle/>
          <a:p>
            <a:r>
              <a:rPr lang="en-US" dirty="0"/>
              <a:t>Ongoing and upcoming projects and activities</a:t>
            </a:r>
          </a:p>
          <a:p>
            <a:endParaRPr lang="en-US" dirty="0"/>
          </a:p>
          <a:p>
            <a:pPr lvl="1"/>
            <a:r>
              <a:rPr lang="en-US" dirty="0"/>
              <a:t>Enforcement and Compliance</a:t>
            </a:r>
          </a:p>
          <a:p>
            <a:pPr lvl="1"/>
            <a:r>
              <a:rPr lang="en-US" dirty="0"/>
              <a:t>PA Management </a:t>
            </a:r>
          </a:p>
          <a:p>
            <a:pPr lvl="1"/>
            <a:r>
              <a:rPr lang="en-US" dirty="0"/>
              <a:t>Data Collections (cultural, biological, socio economic)</a:t>
            </a:r>
          </a:p>
          <a:p>
            <a:pPr lvl="1"/>
            <a:r>
              <a:rPr lang="en-US" dirty="0"/>
              <a:t>Rehabilitation Project (historical sites, invasive species management)</a:t>
            </a:r>
          </a:p>
          <a:p>
            <a:pPr lvl="1"/>
            <a:r>
              <a:rPr lang="en-US" dirty="0"/>
              <a:t>Water and Energy Development Project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ABS –Two plants species to be patented in collaboration with NIBR</a:t>
            </a:r>
            <a:r>
              <a:rPr lang="en-US" dirty="0"/>
              <a:t> </a:t>
            </a:r>
          </a:p>
          <a:p>
            <a:pPr lvl="1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61063" cy="5505833"/>
          </a:xfrm>
        </p:spPr>
        <p:txBody>
          <a:bodyPr>
            <a:normAutofit/>
          </a:bodyPr>
          <a:lstStyle/>
          <a:p>
            <a:r>
              <a:rPr lang="en-US" dirty="0"/>
              <a:t>Challenges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/>
            <a:r>
              <a:rPr lang="en-US" sz="3200" dirty="0"/>
              <a:t> Funding sources</a:t>
            </a:r>
          </a:p>
          <a:p>
            <a:pPr marL="457200" lvl="1" indent="0"/>
            <a:r>
              <a:rPr lang="en-US" sz="3200" dirty="0"/>
              <a:t> Climate change</a:t>
            </a:r>
          </a:p>
          <a:p>
            <a:pPr marL="457200" lvl="1" indent="0"/>
            <a:r>
              <a:rPr lang="en-US" sz="3200" dirty="0"/>
              <a:t> Limited resources (Under staff/out migration)</a:t>
            </a:r>
          </a:p>
          <a:p>
            <a:pPr marL="457200" lvl="1" indent="0"/>
            <a:r>
              <a:rPr lang="en-US" sz="3200" dirty="0"/>
              <a:t> Limited capacity and technical know-how</a:t>
            </a:r>
          </a:p>
          <a:p>
            <a:pPr marL="457200" lvl="1" indent="0"/>
            <a:r>
              <a:rPr lang="en-US" sz="3200" dirty="0">
                <a:solidFill>
                  <a:srgbClr val="FF0000"/>
                </a:solidFill>
              </a:rPr>
              <a:t> Lack FSM National Legislation (ABS Act for GR &amp;TK)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F2635-D00A-520F-A5DA-AEB20EF4ECE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E64FB-25A8-90FA-B581-73B1EDB54CC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3617-F058-A44E-308C-27888D6776A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4EB3F-A0BB-6A71-533F-872EBF292D2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38FA89-2570-632E-580E-250DEC2E425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0972F-F31B-B845-F1CB-D5EE593E3AC2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4A8EF0-3B12-8D65-14AE-0F09E3072B90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D64EB-AB21-7B3F-B8AD-DF3BB1E48217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DBB94-19FB-71AD-F565-5D2DAEE003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2A70A8-2B32-FA0F-3C48-C769E6C5556E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29B709-C89A-B3C0-C6BD-95350423049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27E738-5A5B-29DA-EB6B-A3971CDAEB44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618A58-407D-36F4-E41D-C91965801A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752620-C9E1-608C-59AB-62F9D9E77413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4793F-0594-6E37-F570-284189922A0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E534EF-E296-D856-36F5-316D42307D14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643D28-9513-04FF-FA6A-C52342F7863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573F6-34AF-3233-0D54-8631FABC88A0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799C27-58C8-30EC-731E-90FA1F7B9DF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22C711-2459-1D3A-B914-081C3232D487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84D70C-3E6E-B60A-4D94-FCD0A7D3D40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5DAD5B-B7A6-2267-2213-765A79A57F9B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85C77-5B67-D8E2-A49E-3D996B78593F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70AA1C-F36C-266D-D111-7004540E0169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6BD132-34F7-6F4C-6E6B-463AC22FA7A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4BDB12-F729-E583-FE0E-07255895A2A1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F21DEE-4E80-EDB6-1477-F8F740DCBB3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75AB69-2B86-409C-414D-A42C56877E0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</p:spTree>
    <p:extLst>
      <p:ext uri="{BB962C8B-B14F-4D97-AF65-F5344CB8AC3E}">
        <p14:creationId xmlns:p14="http://schemas.microsoft.com/office/powerpoint/2010/main" val="1790624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87612" cy="5048972"/>
          </a:xfrm>
        </p:spPr>
        <p:txBody>
          <a:bodyPr>
            <a:normAutofit/>
          </a:bodyPr>
          <a:lstStyle/>
          <a:p>
            <a:r>
              <a:rPr lang="en-US" dirty="0"/>
              <a:t>Opportunities for collaboration</a:t>
            </a:r>
          </a:p>
          <a:p>
            <a:pPr>
              <a:buNone/>
            </a:pPr>
            <a:endParaRPr lang="en-US" dirty="0"/>
          </a:p>
          <a:p>
            <a:r>
              <a:rPr lang="en-US" sz="2400" dirty="0"/>
              <a:t>Increase on local revenue and sector grant</a:t>
            </a:r>
          </a:p>
          <a:p>
            <a:r>
              <a:rPr lang="en-US" sz="2400" dirty="0"/>
              <a:t>National  and regional projects and partners (BPM,PROPER,RISC,MC,SPC,SPREP, US Federal grants, GEF projects, Chemical project, US EPA Region 9, JICA, JICS, NIBR and etc)</a:t>
            </a:r>
          </a:p>
          <a:p>
            <a:r>
              <a:rPr lang="en-US" sz="2400" dirty="0"/>
              <a:t> Enhanced political support </a:t>
            </a:r>
          </a:p>
          <a:p>
            <a:r>
              <a:rPr lang="en-US" sz="2400" dirty="0"/>
              <a:t> MOU between partners (state, community, NGOs)</a:t>
            </a:r>
          </a:p>
          <a:p>
            <a:r>
              <a:rPr lang="en-US" sz="2400" dirty="0"/>
              <a:t> Ongoing support and coordination from DECCEM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Enhance collaboration with NIBR on joint research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r>
              <a:rPr lang="en-US" dirty="0"/>
              <a:t>Recommendations</a:t>
            </a:r>
          </a:p>
          <a:p>
            <a:pPr>
              <a:buNone/>
            </a:pPr>
            <a:endParaRPr lang="en-US" dirty="0"/>
          </a:p>
          <a:p>
            <a:r>
              <a:rPr lang="en-US" sz="2800" dirty="0"/>
              <a:t>Collaborate with Vital and other regional agencies to explore used oil collection and recovery from ship and boat servicing</a:t>
            </a:r>
          </a:p>
          <a:p>
            <a:r>
              <a:rPr lang="en-US" sz="2800" dirty="0"/>
              <a:t>MCES decisions to be consented by states (MC goal)   </a:t>
            </a:r>
          </a:p>
          <a:p>
            <a:r>
              <a:rPr lang="en-US" sz="2800" dirty="0"/>
              <a:t>Capacity building ( GIS, Chemical certification, EIS)</a:t>
            </a:r>
          </a:p>
          <a:p>
            <a:r>
              <a:rPr lang="en-US" sz="2800" dirty="0"/>
              <a:t>Long term investment toward students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Resolution to develop national </a:t>
            </a:r>
            <a:r>
              <a:rPr lang="en-US" sz="2800">
                <a:solidFill>
                  <a:srgbClr val="FF0000"/>
                </a:solidFill>
              </a:rPr>
              <a:t>ABS legislation </a:t>
            </a:r>
            <a:r>
              <a:rPr lang="en-US" sz="2800" dirty="0">
                <a:solidFill>
                  <a:srgbClr val="FF0000"/>
                </a:solidFill>
              </a:rPr>
              <a:t>&amp; DECEM to lead</a:t>
            </a:r>
          </a:p>
          <a:p>
            <a:r>
              <a:rPr lang="en-US" sz="2800" dirty="0"/>
              <a:t>Support DECCEM request for sector grant (capacity building, support and coordination) </a:t>
            </a:r>
          </a:p>
          <a:p>
            <a:pPr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</TotalTime>
  <Words>485</Words>
  <Application>Microsoft Macintosh PowerPoint</Application>
  <PresentationFormat>Widescreen</PresentationFormat>
  <Paragraphs>69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AnnieEsau</dc:creator>
  <cp:lastModifiedBy>Rosalinda Yatilman</cp:lastModifiedBy>
  <cp:revision>46</cp:revision>
  <dcterms:created xsi:type="dcterms:W3CDTF">2023-08-01T02:39:00Z</dcterms:created>
  <dcterms:modified xsi:type="dcterms:W3CDTF">2023-08-29T22:49:30Z</dcterms:modified>
</cp:coreProperties>
</file>