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64" r:id="rId4"/>
    <p:sldId id="258" r:id="rId5"/>
    <p:sldId id="260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en-F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/>
    <p:restoredTop sz="51698"/>
  </p:normalViewPr>
  <p:slideViewPr>
    <p:cSldViewPr snapToGrid="0">
      <p:cViewPr varScale="1">
        <p:scale>
          <a:sx n="54" d="100"/>
          <a:sy n="54" d="100"/>
        </p:scale>
        <p:origin x="10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80710-7682-4E66-A3C2-243D35150580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64EC0-AC93-47F0-8B5C-277A528EB23B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48504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64EC0-AC93-47F0-8B5C-277A528EB23B}" type="slidenum">
              <a:rPr lang="en-FM" smtClean="0"/>
              <a:t>2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32395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64EC0-AC93-47F0-8B5C-277A528EB23B}" type="slidenum">
              <a:rPr lang="en-FM" smtClean="0"/>
              <a:t>3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700150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64EC0-AC93-47F0-8B5C-277A528EB23B}" type="slidenum">
              <a:rPr lang="en-FM" smtClean="0"/>
              <a:t>6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38600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64EC0-AC93-47F0-8B5C-277A528EB23B}" type="slidenum">
              <a:rPr lang="en-FM" smtClean="0"/>
              <a:t>7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864173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64EC0-AC93-47F0-8B5C-277A528EB23B}" type="slidenum">
              <a:rPr lang="en-FM" smtClean="0"/>
              <a:t>8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61922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C312-A56B-3F8F-C8A2-FDDB2FAB3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E1131-B56A-24A6-5E1D-0BE8175D4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D5FE-DB91-BCF8-0A11-1868D8D3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10FED-EB65-1BC1-8CC7-17913337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DD5F2-45EC-0CD0-CEEB-619FEAB0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3843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4CEB-E8C2-5A83-C25F-28DA61DE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D6703-D20B-76BC-01E3-ABCA068DC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4B234-B471-B899-857E-A39801A0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A3FA-6000-0149-576E-AF13E42C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B55F2-BBA6-D67A-DCFB-606019E7F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53117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AE709-7157-F677-FAC0-1508D65AF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1CA95-EBDA-8ACC-9010-A25B0B699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DCA1A-EE68-CEFB-662C-262A3FCA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4AF61-44F0-B8EC-324C-00FE08A77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04425-807A-6A42-2C82-C4C07D27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33583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AA7A-0801-B0B2-D711-C3CBBAD0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1C986-8AA2-0CC5-CD98-673309F07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43277-EC17-A028-EBA5-B95A8188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44295-9969-ACA1-D560-BCDFA48A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7A9C-0E7D-9332-EA4E-CBBA72F8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67352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DE9D-0EBF-900C-7A2F-128CBBE4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E598B-EE31-8676-533F-8BC362C7C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EF884-7C57-9CAA-F8CB-77CC6EE6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AD1C4-8E64-2613-9D7A-AF9400B9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FEB6D-4B3A-6AE8-2C39-39E0023F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08271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E73C1-3BAA-2566-5480-29EA5828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7054-670E-79A5-2F81-EE4CA787D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1F6DE-233E-44F2-E058-FFE1173CC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64478-AF11-DB27-D83E-98ABCC8B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84F48-2496-D538-9332-CD85DCA8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CE99-DD90-8FA7-D484-97D12266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67458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52F08-79A2-B411-B978-2C2DB0FE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44FD1-E400-E4F3-DEE6-F1EADA595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D8485-E1DF-E9DB-40DC-2D7ECE55D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2D0B5-3E1D-C1AD-729A-A3D24F1D9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BB7A3-6393-51EC-7A42-BE923DB26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E9BD7-DAA1-BA0A-88EF-9102817E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2C260-8FAE-D859-D227-36D1DF64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906F9-3C3D-D803-CECC-2FB23011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19459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7845-30C6-5FB1-53FD-97FE133D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FA9D5-059D-3BDE-5996-91422CC1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1C613-196C-4C46-5B9D-2F2AB9B8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A213C-5BDA-0671-D25C-4BEF3972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22722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FA5AB-A90E-60D1-0590-6B0DC0A6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96D4E-C93B-7447-DB85-BF21AEE5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FBF8B-F061-F0B6-1DCB-61DEA07F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420352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BFF9-ED6E-348B-1A43-FE8E3910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36B92-4F69-CFBA-958E-80B2C8B59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F126D-E3B6-3C65-8810-A4A538DE7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1A5DF-7724-1B64-5AF7-EDD20A6D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415CB-79C6-8C16-8440-D13379ED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40B99-FFE2-A866-6F55-CEF58878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24321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18A5-4CFE-8745-4B88-2F0DEEFB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36CF08-1CCF-C7B6-C68B-FFB3B25D7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M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5C16-4A9E-F1F7-06B3-544A15BD5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DA499-674E-A165-F885-D16CC40E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92CB0-E441-0884-1EDB-C5692CF6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12AE2-42C2-2E5B-888E-3E97C062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56135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081D3E-8A8A-8AB7-AA05-48303DC0C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DD8E4-515A-65B9-7AAD-F14DD7C12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2AABF-A1D9-A023-144B-94FE0C9B5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4F1B0-CC41-D4F9-463E-7E152B721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E551-8F71-4C3E-FADA-FBAB903AF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38820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20.jpe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ECA3-3B56-E8E4-1B6C-CC0AB768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50" y="365125"/>
            <a:ext cx="10069749" cy="1325563"/>
          </a:xfrm>
          <a:effectLst>
            <a:outerShdw blurRad="50800" dist="38100" dir="16200000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latin typeface="Arial Black" panose="020B0A04020102020204" pitchFamily="34" charset="0"/>
              </a:rPr>
              <a:t>3</a:t>
            </a:r>
            <a:r>
              <a:rPr lang="en-US" sz="3600" u="sng" baseline="30000" dirty="0">
                <a:latin typeface="Arial Black" panose="020B0A04020102020204" pitchFamily="34" charset="0"/>
              </a:rPr>
              <a:t>rd</a:t>
            </a:r>
            <a:r>
              <a:rPr lang="en-US" sz="3600" u="sng" dirty="0">
                <a:latin typeface="Arial Black" panose="020B0A04020102020204" pitchFamily="34" charset="0"/>
              </a:rPr>
              <a:t> Joint Environment and Risk Management Platform</a:t>
            </a:r>
            <a:endParaRPr lang="en-FM" sz="3600" u="sng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F6AB6D-13B1-9A33-9E23-DB3CAB6D7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929" y="5251884"/>
            <a:ext cx="2259062" cy="11948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0DE3C8-C1DE-9B5D-800B-618BCB94B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37" y="5254533"/>
            <a:ext cx="2260732" cy="1194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7EDBC-B625-64E3-F9B8-AC6C54AE8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67" y="5254067"/>
            <a:ext cx="2385298" cy="11926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C3F5E-949A-359A-34A0-36149943DF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45" y="5257183"/>
            <a:ext cx="2260731" cy="1189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133D77-E3CF-BB5A-383A-16C9053117C7}"/>
              </a:ext>
            </a:extLst>
          </p:cNvPr>
          <p:cNvSpPr txBox="1"/>
          <p:nvPr/>
        </p:nvSpPr>
        <p:spPr>
          <a:xfrm>
            <a:off x="2331341" y="1732789"/>
            <a:ext cx="7771592" cy="55399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68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b="1" i="1" dirty="0"/>
              <a:t>“Enhancing Synergies for a Resilient Tomorrow”</a:t>
            </a:r>
            <a:endParaRPr lang="en-FM" sz="30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7E90A-AAEE-6FCF-321C-A72D945B0264}"/>
              </a:ext>
            </a:extLst>
          </p:cNvPr>
          <p:cNvSpPr txBox="1"/>
          <p:nvPr/>
        </p:nvSpPr>
        <p:spPr>
          <a:xfrm>
            <a:off x="3754874" y="3859322"/>
            <a:ext cx="467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August 30-September 1, 2023</a:t>
            </a:r>
            <a:endParaRPr lang="en-FM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E2410-CFCE-DE5E-28A8-B1F6A40A1368}"/>
              </a:ext>
            </a:extLst>
          </p:cNvPr>
          <p:cNvSpPr txBox="1"/>
          <p:nvPr/>
        </p:nvSpPr>
        <p:spPr>
          <a:xfrm>
            <a:off x="3754874" y="4307443"/>
            <a:ext cx="467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Weno, Chuuk</a:t>
            </a:r>
            <a:endParaRPr lang="en-FM" sz="28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73391E-B969-BE7D-BA39-9636FFD3B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9" y="342138"/>
            <a:ext cx="1838144" cy="1830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1BC2A8-9B05-3573-5078-F729C0F45BE8}"/>
              </a:ext>
            </a:extLst>
          </p:cNvPr>
          <p:cNvSpPr txBox="1"/>
          <p:nvPr/>
        </p:nvSpPr>
        <p:spPr>
          <a:xfrm>
            <a:off x="2331341" y="2622764"/>
            <a:ext cx="698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7.1 UNFCCC/TNCBUR</a:t>
            </a:r>
            <a:endParaRPr lang="en-FM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00D996-6B2A-AD38-2148-665B58E713F0}"/>
              </a:ext>
            </a:extLst>
          </p:cNvPr>
          <p:cNvSpPr txBox="1"/>
          <p:nvPr/>
        </p:nvSpPr>
        <p:spPr>
          <a:xfrm>
            <a:off x="2188723" y="3070885"/>
            <a:ext cx="7518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Chandra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Legdesog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, Climate Change Advisor</a:t>
            </a:r>
            <a:endParaRPr lang="en-FM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2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E5AFBD6-73CD-E977-9FAB-0792033710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5AB913-AE19-45DC-4552-2A64A4ADDE6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B15E35-A89E-4FF5-2115-306C9A683C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F59AFB-ACF3-6428-BF37-95DD6FAA7F1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0D16D-7865-CB03-41C6-B9C4F5FFE28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5E20EE-768D-9578-9D0C-E9696D749AF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87EA27-BE57-9AAC-2F68-607E760D3CD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5B1CD-DBCA-31FB-6E03-70F4E0347B0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3A08AF-D8E3-D3E3-0238-C792BED9F93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19BEBB-8DFF-737D-255E-19E80EA14A7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0BD4AE-F18C-C122-8355-703776FC2B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0B7FCC-06A1-3A77-F438-199AD361C22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6C499D-3EB1-F1A4-90FE-720B5A9FEE5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D16202-5AAB-3E38-6194-4B02473468D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C28BF1-BB4B-A9AD-B134-01FB6CB8DC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9294BB-BDE5-316F-061E-EABBF5C9BE2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AC36B5-9B68-4B51-E703-A4146E0FB29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7346DA-0CEB-B667-B3BF-FF8712D5F92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9D5296-A1EC-A0FF-4D84-C3A03DCF5D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FDE4F4-B8C2-0BF2-7115-27B7D81603F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26BC4B-3E4D-7D1B-7148-EB45C6384EF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A30A7A-0222-5552-BC66-90AE21DB276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59937C-53F2-0459-15B4-E82DA8A075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B25B00-9D3E-8C44-B16E-4DF7968BBA0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B500DA-1ABE-C796-2127-A31A2AA6B13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3BE191-D07C-82EC-464B-B9721559ACC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BE1DCB-3481-E8C3-C42E-91E0B739825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E0A3A25-09C1-2E58-6B56-ADBDEB5FD40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2983DA-3BD6-E8A1-2F72-7D5CA53E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921" y="1294253"/>
            <a:ext cx="3329269" cy="1325563"/>
          </a:xfrm>
        </p:spPr>
        <p:txBody>
          <a:bodyPr/>
          <a:lstStyle/>
          <a:p>
            <a:r>
              <a:rPr lang="en-US" dirty="0"/>
              <a:t>UNFCCC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AE646-2BDA-62F0-04E7-57CCF501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02" y="2620393"/>
            <a:ext cx="7023609" cy="37379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The United Nations Framework Convention on Climate Change is an international treaty that seeks to stabilize concentrations of greenhouse gases to prevent dangerous human interference with the climate system (1994)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FSM is a Party to the Convention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FSM is not a major emitter however we are at the forefront of climate change impacts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DC10B9-E199-9E56-9B62-F78C679872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3" y="1061885"/>
            <a:ext cx="4001337" cy="52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1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E5AFBD6-73CD-E977-9FAB-0792033710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5AB913-AE19-45DC-4552-2A64A4ADDE6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42" y="947101"/>
            <a:ext cx="5423700" cy="49637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Progress since 2018 </a:t>
            </a:r>
          </a:p>
          <a:p>
            <a:pPr lvl="1"/>
            <a:r>
              <a:rPr lang="en-US" dirty="0"/>
              <a:t>Third National Communication to the UNFCCC (2023) </a:t>
            </a:r>
          </a:p>
          <a:p>
            <a:pPr lvl="1"/>
            <a:r>
              <a:rPr lang="en-US" dirty="0"/>
              <a:t>First Biennial Update Report to the UNFCCC (2023)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FM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B15E35-A89E-4FF5-2115-306C9A683C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F59AFB-ACF3-6428-BF37-95DD6FAA7F1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0D16D-7865-CB03-41C6-B9C4F5FFE28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5E20EE-768D-9578-9D0C-E9696D749AF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87EA27-BE57-9AAC-2F68-607E760D3CD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5B1CD-DBCA-31FB-6E03-70F4E0347B0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3A08AF-D8E3-D3E3-0238-C792BED9F93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19BEBB-8DFF-737D-255E-19E80EA14A7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0BD4AE-F18C-C122-8355-703776FC2B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0B7FCC-06A1-3A77-F438-199AD361C22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6C499D-3EB1-F1A4-90FE-720B5A9FEE5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D16202-5AAB-3E38-6194-4B02473468D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C28BF1-BB4B-A9AD-B134-01FB6CB8DC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9294BB-BDE5-316F-061E-EABBF5C9BE2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AC36B5-9B68-4B51-E703-A4146E0FB29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7346DA-0CEB-B667-B3BF-FF8712D5F92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9D5296-A1EC-A0FF-4D84-C3A03DCF5D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FDE4F4-B8C2-0BF2-7115-27B7D81603F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26BC4B-3E4D-7D1B-7148-EB45C6384EF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A30A7A-0222-5552-BC66-90AE21DB276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59937C-53F2-0459-15B4-E82DA8A075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B25B00-9D3E-8C44-B16E-4DF7968BBA0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B500DA-1ABE-C796-2127-A31A2AA6B13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3BE191-D07C-82EC-464B-B9721559ACC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BE1DCB-3481-E8C3-C42E-91E0B739825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E0A3A25-09C1-2E58-6B56-ADBDEB5FD40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F7C5E669-58CF-D658-A535-12FCC281CD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6" y="1324617"/>
            <a:ext cx="6751664" cy="506842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1416A80-BE58-965C-4564-25BC0F83F8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0" y="3064059"/>
            <a:ext cx="3442581" cy="3442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9717A-2190-2AEF-7D71-007169A913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55" y="3064059"/>
            <a:ext cx="1374710" cy="1374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A834F9-8ECC-56EA-2E77-B1631A751F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29" y="4263476"/>
            <a:ext cx="2070348" cy="22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20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32" y="941281"/>
            <a:ext cx="11764075" cy="2716319"/>
          </a:xfrm>
        </p:spPr>
        <p:txBody>
          <a:bodyPr>
            <a:normAutofit/>
          </a:bodyPr>
          <a:lstStyle/>
          <a:p>
            <a:r>
              <a:rPr lang="en-US" dirty="0"/>
              <a:t>Ongoing and upcoming projects and activities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National Communications (every 4 years)</a:t>
            </a:r>
          </a:p>
          <a:p>
            <a:pPr lvl="1"/>
            <a:r>
              <a:rPr lang="en-US" dirty="0"/>
              <a:t>Biennial Update Reports (every 2 years)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1F62F-C3FC-52C7-C854-FC0B47CB1CA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7152F-AE7A-3609-7D65-D3B0252B62C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037AA-8B2F-DBB1-FC2E-DB001BDE269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DDC019-B543-9111-ADD6-0BDF73FA500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806AA2-9680-ACB2-A27E-79671DA3AA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D55FE-85B4-F426-6FA9-1165219F29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A24DE-73F1-EC1E-4D24-BBFC3BC06A1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D31263-F971-D76E-DBED-6F0DA995404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0F90A6-2977-981A-ACFB-A98A4687AC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77B4C2-3F61-8E7F-E475-9E9C39C68A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8DD52C-904E-2A56-84D7-B0B289EB39D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1BF320-10B3-29D5-6CC1-6442BB1E366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9C9FB2-C9A3-8D73-D8BA-A6FA882460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F1090F-484A-BA2D-4E66-5B14E469DB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C0A341-6E1B-0205-0F3F-ADC79C3062D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359C2B-F4F9-1FFE-28CD-5A08B5B0970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26500C-28A6-31CA-EBDE-CCB85DCCC6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136C8B-A69B-42F6-FB83-E087BAFDE1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E19C9E-14AF-375F-2099-E23AAC263C7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663F97-A3BC-3E09-00A3-8CCFA9EF224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24C7E1-4C4D-B81D-8FD4-0C041AE809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7298C5-B950-1B29-F9AB-20A653279C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6817C7-B0D9-12AE-5447-17937E542ED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E750A15-8048-5298-95A4-A9A11994E82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6A22128-F3E4-B0A1-FB27-9FF65CDC81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9715531-C57B-93BA-F506-DBF503B6C5F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55BA01-9C5E-FF6F-2738-98FD7FC4C4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9B62D55-BE26-B165-36C3-FF01D7045EEA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F78888-F0FF-7EC8-8AE6-073693B7B4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745" y="4633664"/>
            <a:ext cx="10678510" cy="19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0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9" y="941281"/>
            <a:ext cx="11961063" cy="5505833"/>
          </a:xfrm>
        </p:spPr>
        <p:txBody>
          <a:bodyPr>
            <a:normAutofit/>
          </a:bodyPr>
          <a:lstStyle/>
          <a:p>
            <a:r>
              <a:rPr lang="en-US" dirty="0"/>
              <a:t>Challenges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Covid-19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Data availability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Turnover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Institutional arrangements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F2635-D00A-520F-A5DA-AEB20EF4EC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E64FB-25A8-90FA-B581-73B1EDB54CC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63617-F058-A44E-308C-27888D6776A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4EB3F-A0BB-6A71-533F-872EBF292D2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38FA89-2570-632E-580E-250DEC2E42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B0972F-F31B-B845-F1CB-D5EE593E3A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4A8EF0-3B12-8D65-14AE-0F09E3072B9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CD64EB-AB21-7B3F-B8AD-DF3BB1E4821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FDBB94-19FB-71AD-F565-5D2DAEE0037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2A70A8-2B32-FA0F-3C48-C769E6C555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29B709-C89A-B3C0-C6BD-95350423049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27E738-5A5B-29DA-EB6B-A3971CDAEB4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618A58-407D-36F4-E41D-C91965801A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752620-C9E1-608C-59AB-62F9D9E774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44793F-0594-6E37-F570-284189922A0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E534EF-E296-D856-36F5-316D42307D1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643D28-9513-04FF-FA6A-C52342F786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A573F6-34AF-3233-0D54-8631FABC88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799C27-58C8-30EC-731E-90FA1F7B9D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822C711-2459-1D3A-B914-081C3232D48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884D70C-3E6E-B60A-4D94-FCD0A7D3D4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D5DAD5B-B7A6-2267-2213-765A79A57F9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885C77-5B67-D8E2-A49E-3D996B78593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870AA1C-F36C-266D-D111-7004540E016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B6BD132-34F7-6F4C-6E6B-463AC22FA7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4BDB12-F729-E583-FE0E-07255895A2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F21DEE-4E80-EDB6-1477-F8F740DCBB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175AB69-2B86-409C-414D-A42C56877E0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</p:spTree>
    <p:extLst>
      <p:ext uri="{BB962C8B-B14F-4D97-AF65-F5344CB8AC3E}">
        <p14:creationId xmlns:p14="http://schemas.microsoft.com/office/powerpoint/2010/main" val="1790624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8152" y="844276"/>
            <a:ext cx="5629062" cy="58287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Opportunities for collaboration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Consultations, workshops, assessments, trainings, interviews</a:t>
            </a:r>
          </a:p>
          <a:p>
            <a:pPr lvl="1"/>
            <a:r>
              <a:rPr lang="en-US" dirty="0"/>
              <a:t>State-level engagement </a:t>
            </a:r>
          </a:p>
          <a:p>
            <a:pPr lvl="2"/>
            <a:r>
              <a:rPr lang="en-US" dirty="0"/>
              <a:t>FSM’s Greenhouse Gas Inventory (2006 IPCC Guidelines) consultations</a:t>
            </a:r>
          </a:p>
          <a:p>
            <a:pPr lvl="2"/>
            <a:r>
              <a:rPr lang="en-US" dirty="0"/>
              <a:t>2.5-day Mitigation Workshop </a:t>
            </a:r>
          </a:p>
          <a:p>
            <a:pPr lvl="2"/>
            <a:r>
              <a:rPr lang="en-US" dirty="0"/>
              <a:t>Vulnerability and Adaptation Assessments </a:t>
            </a:r>
          </a:p>
          <a:p>
            <a:pPr lvl="2"/>
            <a:r>
              <a:rPr lang="en-US" dirty="0"/>
              <a:t>2-day MRV Workshop</a:t>
            </a:r>
          </a:p>
          <a:p>
            <a:pPr lvl="2"/>
            <a:r>
              <a:rPr lang="en-US" dirty="0"/>
              <a:t>2 half-day Gender Trainings [and] Gender Surveys [and] Gender Interviews</a:t>
            </a:r>
          </a:p>
          <a:p>
            <a:pPr lvl="2"/>
            <a:r>
              <a:rPr lang="en-US" dirty="0"/>
              <a:t>4 half-day National Circumstances and Institutional Arrangements Workshop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7DEED-9E5A-0E21-5446-633122B11A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313409-438A-3449-823D-1B46FF455ED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A680B9-196B-038B-1AE2-A47A5E2D59D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125A87-D025-2CEF-5F0F-87FC6771A7A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8FCB82-4C05-C7A3-45AC-F1C8BF5902C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9704EC-84CB-2D15-B13E-516ECEF6813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993007-3552-041C-101F-9F9EB71FC75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00CCCD-739E-E575-47E1-78D942293AB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2336FB-5F45-27C0-29DC-AD0F53227D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FC6B5F-FF1F-B4C4-C309-974B129DA0B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CEBD72-16A3-6656-BB63-28D9AC9F11C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DFE057-7E0A-B682-D7CA-53821DA0C57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D09399-3AFD-3921-A822-4747101ECE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EAB480-932A-8648-FBFF-6EAE0CA2541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B3572C-3338-9775-F34C-F4BB16E2495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5921C6-128C-FADB-84F4-4CBF27ABC82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ACA591-04FD-99EB-FA8E-C9D0083CB6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3E8CEE-B687-D0B4-F46D-DB96D9CBE6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B26AE4-A136-22A9-B804-0C6D5955159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2F6A16-B3E9-759E-520A-ECBF4AA3492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145C82-04B7-203B-3FAE-9295127EB4F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03855D-D315-1A4F-6A04-58FECE5F18C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8B009D-AD6D-E9B8-FDE3-3C0D65A1224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2549F4-99E6-E28D-8D6E-534CB73C34D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24925E-8DA4-CD8B-430E-500EF398BA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C395327-EAB7-5449-3DB0-D72EDCCAD2A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7740580-71EC-C042-A69D-D9ADE789F05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E1F762F-9435-783B-8AF5-025BBC71C3F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3978A4-FA7D-F2D9-2121-D1CE0FE1E6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250" y="1441045"/>
            <a:ext cx="4188385" cy="25102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1DB238B-A03B-CB9D-D078-6B46CE22EE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84" y="1499359"/>
            <a:ext cx="2416528" cy="180899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736D3B7-EA42-0160-2266-0E9FC7AF45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645" y="4161819"/>
            <a:ext cx="4171990" cy="225224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A64E299-69E2-EDC9-1831-15E2290E2B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722" y="3451192"/>
            <a:ext cx="2275640" cy="303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6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9" y="1014141"/>
            <a:ext cx="10544314" cy="5432977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Recommendations</a:t>
            </a:r>
          </a:p>
          <a:p>
            <a:pPr marL="0" indent="0">
              <a:buNone/>
            </a:pPr>
            <a:endParaRPr lang="en-US" sz="3600" dirty="0"/>
          </a:p>
          <a:p>
            <a:pPr lvl="1"/>
            <a:r>
              <a:rPr lang="en-US" sz="3200" dirty="0"/>
              <a:t>Establish Central Archive for data storage for future inventories</a:t>
            </a:r>
          </a:p>
          <a:p>
            <a:pPr lvl="1"/>
            <a:r>
              <a:rPr lang="en-US" sz="3200" dirty="0"/>
              <a:t>Establish renewable energy focal points</a:t>
            </a:r>
          </a:p>
          <a:p>
            <a:pPr lvl="2"/>
            <a:r>
              <a:rPr lang="en-US" sz="2800" dirty="0"/>
              <a:t>largest emissions sector – Energy - Fuel combustion for electricity generation</a:t>
            </a:r>
          </a:p>
          <a:p>
            <a:pPr lvl="2"/>
            <a:r>
              <a:rPr lang="en-US" sz="2800" dirty="0"/>
              <a:t>public utilities companies and private sector – supply and demand for EE appliances</a:t>
            </a:r>
          </a:p>
          <a:p>
            <a:pPr lvl="2"/>
            <a:r>
              <a:rPr lang="en-US" sz="2800" dirty="0"/>
              <a:t>nature-based solutions that have co-benefits  - land use planning that protect carbon sinks such as seagrasses, mangroves and ocean.</a:t>
            </a:r>
          </a:p>
          <a:p>
            <a:pPr lvl="1"/>
            <a:r>
              <a:rPr lang="en-US" sz="3200" dirty="0"/>
              <a:t>Compile vulnerability and adaptation assessments from all sectors in preparation for the NAP</a:t>
            </a:r>
          </a:p>
          <a:p>
            <a:pPr lvl="2"/>
            <a:r>
              <a:rPr lang="en-US" sz="2800" dirty="0"/>
              <a:t>Infrastructure, environment, agriculture, fisheries, health, education, social/cultural, private sector/economic resilience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2"/>
            <a:endParaRPr lang="en-US" sz="2800" dirty="0"/>
          </a:p>
          <a:p>
            <a:pPr lvl="1"/>
            <a:endParaRPr lang="en-US" sz="3200" dirty="0"/>
          </a:p>
          <a:p>
            <a:pPr lvl="2"/>
            <a:endParaRPr lang="en-US" sz="2800" dirty="0"/>
          </a:p>
          <a:p>
            <a:pPr lvl="2"/>
            <a:endParaRPr lang="en-US" sz="2800" dirty="0"/>
          </a:p>
          <a:p>
            <a:pPr marL="0" indent="0">
              <a:buNone/>
            </a:pPr>
            <a:endParaRPr lang="en-US" sz="3600" dirty="0"/>
          </a:p>
          <a:p>
            <a:pPr lvl="2"/>
            <a:endParaRPr lang="en-US" sz="2800" dirty="0"/>
          </a:p>
          <a:p>
            <a:pPr lvl="2"/>
            <a:endParaRPr lang="en-US" sz="2800" dirty="0"/>
          </a:p>
          <a:p>
            <a:pPr lvl="2"/>
            <a:endParaRPr lang="en-US" sz="2800" dirty="0"/>
          </a:p>
          <a:p>
            <a:pPr lvl="2"/>
            <a:endParaRPr lang="en-US" sz="2800" dirty="0"/>
          </a:p>
          <a:p>
            <a:pPr marL="914400" lvl="2" indent="0">
              <a:buNone/>
            </a:pPr>
            <a:endParaRPr lang="en-US" sz="2800" dirty="0"/>
          </a:p>
          <a:p>
            <a:pPr lvl="2"/>
            <a:endParaRPr lang="en-US" sz="2800" dirty="0"/>
          </a:p>
          <a:p>
            <a:pPr lvl="2"/>
            <a:endParaRPr lang="en-US" sz="2800" dirty="0"/>
          </a:p>
          <a:p>
            <a:pPr marL="457200" lvl="1" indent="0"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044A7-6E6E-9705-A39A-1FF5181A7F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4F419-0DC2-84B0-30FB-EE24F1DE940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9EC23-04AF-F6C2-B067-7F375F59D68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07284-233B-7EAB-7AC3-F4DB870FE9C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8CD43-DC46-A708-9682-D8E5BD36617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FC7EBD-50CD-EEDA-3255-D922B970A98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0CB6F-B687-7D97-3F8C-B5CD68AFDDF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0A798-CD46-3806-C17F-8418DA6E17C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D684B6-9D5E-3D11-CC40-30FD5BCBAD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4407A8-4799-5030-204C-C350FAB1E91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52DC5-CE9F-B86B-1A88-4E97F81325B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48AFA-4795-84B4-69E5-69185BEE274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4E2A9-DC33-8B7B-0D3E-74E1B35BFD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FF5D5A-0F16-69F8-716B-A51CC8B75B7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7E0936-BFF3-6C9C-7287-FE4E7553B00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188FF0-7574-3277-5166-76C9D0D3D75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8AD9E-FD66-151B-B512-8A93EA72FD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F121DE-E19F-3481-5069-DAECB34A804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150ABD-F8D8-32A2-A1FB-83B734292A7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1413D6-6F00-3CA8-BA95-303080482E3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5A16FA-7E5D-1A2C-642B-9C8D8FAE530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C8DD35-2F0B-20DD-CE22-86E783F8391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EFCC40-9245-BE3A-2D4D-ADF3B952FA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67558B-D0AF-BB8A-8875-AD0551F1EAE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875355-A16C-7918-EDF2-596EC14863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F7C44E-105E-7F96-183B-7CD551EEDDD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2F84DC-45AB-2542-8688-E2D51255E7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C743C2E-ED10-39BF-4DE3-36FD91DD56C8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</p:spTree>
    <p:extLst>
      <p:ext uri="{BB962C8B-B14F-4D97-AF65-F5344CB8AC3E}">
        <p14:creationId xmlns:p14="http://schemas.microsoft.com/office/powerpoint/2010/main" val="405251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E5AFBD6-73CD-E977-9FAB-0792033710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5AB913-AE19-45DC-4552-2A64A4ADDE6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B15E35-A89E-4FF5-2115-306C9A683C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F59AFB-ACF3-6428-BF37-95DD6FAA7F1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0D16D-7865-CB03-41C6-B9C4F5FFE28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5E20EE-768D-9578-9D0C-E9696D749AF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87EA27-BE57-9AAC-2F68-607E760D3CD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5B1CD-DBCA-31FB-6E03-70F4E0347B0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3A08AF-D8E3-D3E3-0238-C792BED9F93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19BEBB-8DFF-737D-255E-19E80EA14A7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0BD4AE-F18C-C122-8355-703776FC2B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0B7FCC-06A1-3A77-F438-199AD361C22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6C499D-3EB1-F1A4-90FE-720B5A9FEE5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D16202-5AAB-3E38-6194-4B02473468D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C28BF1-BB4B-A9AD-B134-01FB6CB8DC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9294BB-BDE5-316F-061E-EABBF5C9BE2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AC36B5-9B68-4B51-E703-A4146E0FB29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7346DA-0CEB-B667-B3BF-FF8712D5F92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9D5296-A1EC-A0FF-4D84-C3A03DCF5D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FDE4F4-B8C2-0BF2-7115-27B7D81603F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26BC4B-3E4D-7D1B-7148-EB45C6384EF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A30A7A-0222-5552-BC66-90AE21DB276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59937C-53F2-0459-15B4-E82DA8A075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B25B00-9D3E-8C44-B16E-4DF7968BBA0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B500DA-1ABE-C796-2127-A31A2AA6B13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3BE191-D07C-82EC-464B-B9721559ACC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BE1DCB-3481-E8C3-C42E-91E0B739825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E0A3A25-09C1-2E58-6B56-ADBDEB5FD40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9911BD-F88B-96F9-E9AF-DE086B38AD5D}"/>
              </a:ext>
            </a:extLst>
          </p:cNvPr>
          <p:cNvSpPr/>
          <p:nvPr/>
        </p:nvSpPr>
        <p:spPr>
          <a:xfrm>
            <a:off x="3686142" y="2520214"/>
            <a:ext cx="48197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hank you!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79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353</Words>
  <Application>Microsoft Macintosh PowerPoint</Application>
  <PresentationFormat>Widescreen</PresentationFormat>
  <Paragraphs>85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 Theme</vt:lpstr>
      <vt:lpstr>3rd Joint Environment and Risk Management Platform</vt:lpstr>
      <vt:lpstr>UNFCCC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R.Nash</dc:creator>
  <cp:lastModifiedBy>Rosalinda Yatilman</cp:lastModifiedBy>
  <cp:revision>37</cp:revision>
  <dcterms:created xsi:type="dcterms:W3CDTF">2023-08-01T02:39:00Z</dcterms:created>
  <dcterms:modified xsi:type="dcterms:W3CDTF">2023-08-31T10:55:31Z</dcterms:modified>
</cp:coreProperties>
</file>