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375" r:id="rId3"/>
    <p:sldId id="419" r:id="rId4"/>
    <p:sldId id="356" r:id="rId5"/>
    <p:sldId id="355" r:id="rId6"/>
    <p:sldId id="418" r:id="rId7"/>
    <p:sldId id="420" r:id="rId8"/>
    <p:sldId id="445" r:id="rId9"/>
    <p:sldId id="446" r:id="rId10"/>
    <p:sldId id="261" r:id="rId11"/>
    <p:sldId id="444" r:id="rId12"/>
    <p:sldId id="258" r:id="rId13"/>
    <p:sldId id="44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Wirt" initials="S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2" autoAdjust="0"/>
    <p:restoredTop sz="94802" autoAdjust="0"/>
  </p:normalViewPr>
  <p:slideViewPr>
    <p:cSldViewPr snapToGrid="0"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F2D45-A60B-49C7-95E2-BD4BA3063637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078DE-A02C-4187-BCE9-6F9AB1B842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754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who knows about Inform project?</a:t>
            </a:r>
          </a:p>
          <a:p>
            <a:endParaRPr lang="en-US" dirty="0"/>
          </a:p>
          <a:p>
            <a:r>
              <a:rPr lang="en-US" dirty="0"/>
              <a:t>Intro on SOE process and effort to collect data. </a:t>
            </a:r>
          </a:p>
          <a:p>
            <a:r>
              <a:rPr lang="en-US" dirty="0"/>
              <a:t>Regular reporting / multiple reporting requirements.</a:t>
            </a:r>
          </a:p>
          <a:p>
            <a:r>
              <a:rPr lang="en-US" dirty="0"/>
              <a:t>But where does all the environmental data go? Sets on personal laptops, not shared,…</a:t>
            </a:r>
          </a:p>
          <a:p>
            <a:r>
              <a:rPr lang="en-US" dirty="0"/>
              <a:t>Every time, for every report, in most cases, you start all over again.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3818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530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2320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with discussion on issues the day 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604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Background in ecology, forestry, marine conservation became more concerned about how non-sector issues effect the </a:t>
            </a:r>
            <a:r>
              <a:rPr lang="en-NZ" dirty="0" err="1"/>
              <a:t>env</a:t>
            </a:r>
            <a:r>
              <a:rPr lang="en-NZ" dirty="0"/>
              <a:t> sector.. Ag, fishing, urban development waste water …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8598A-A49A-4EB1-B7C1-2C22DE3A340D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770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any data -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8598A-A49A-4EB1-B7C1-2C22DE3A340D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38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 has 4 products.</a:t>
            </a:r>
          </a:p>
          <a:p>
            <a:pPr marL="228600" indent="-228600">
              <a:buFont typeface="+mj-lt"/>
              <a:buAutoNum type="arabicPeriod"/>
            </a:pPr>
            <a:r>
              <a:rPr lang="en-US" i="1" dirty="0"/>
              <a:t>The data portal – ENV data management </a:t>
            </a:r>
          </a:p>
          <a:p>
            <a:pPr marL="228600" indent="-228600">
              <a:buFont typeface="+mj-lt"/>
              <a:buAutoNum type="arabicPeriod"/>
            </a:pPr>
            <a:r>
              <a:rPr lang="en-US" i="1" dirty="0"/>
              <a:t>The analysis- Indicators (SOE or other)</a:t>
            </a:r>
          </a:p>
          <a:p>
            <a:pPr marL="228600" indent="-228600">
              <a:buFont typeface="+mj-lt"/>
              <a:buAutoNum type="arabicPeriod"/>
            </a:pPr>
            <a:r>
              <a:rPr lang="en-US" i="1" dirty="0"/>
              <a:t>The reporting tool (built to reuse indicators for overlapping reporting requirements </a:t>
            </a:r>
          </a:p>
          <a:p>
            <a:pPr marL="228600" indent="-228600">
              <a:buFont typeface="+mj-lt"/>
              <a:buAutoNum type="arabicPeriod"/>
            </a:pPr>
            <a:r>
              <a:rPr lang="en-US" i="1" dirty="0"/>
              <a:t>Capacity building, improved processes, including data access and use – Change in practices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are going to discuss some of the tools that have been developed to foster these changes – but the important point to remember is the tool are only a means to an end- to make efforts more effective and meaningful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5907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431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Regional</a:t>
            </a:r>
            <a:r>
              <a:rPr lang="en-US" baseline="0" dirty="0"/>
              <a:t> data portal – SPREP</a:t>
            </a:r>
          </a:p>
          <a:p>
            <a:r>
              <a:rPr lang="en-US" dirty="0"/>
              <a:t>14 National</a:t>
            </a:r>
            <a:r>
              <a:rPr lang="en-US" baseline="0" dirty="0"/>
              <a:t> data portals –  1) Cook Islands, 2) Papua New Guinea, 3) Niue, 4) FSM, 5) RMI, 6) Fiji, 7) Kiribati, 8) Nauru, 9) Palau, 10) Samoa</a:t>
            </a:r>
          </a:p>
          <a:p>
            <a:r>
              <a:rPr lang="en-US" baseline="0" dirty="0"/>
              <a:t>                                         11) Solomon Islands, 12) Tonga, 13) Tuvalu, and 14) Vanuatu</a:t>
            </a:r>
          </a:p>
          <a:p>
            <a:r>
              <a:rPr lang="en-US" baseline="0" dirty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4311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0530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78DE-A02C-4187-BCE9-6F9AB1B8429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877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615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596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984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7448C6E-3D28-8D4C-A557-DC35D426B8E5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56350"/>
            <a:ext cx="3962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A58F299-2194-3142-AE5E-71109EAB1A0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63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7448C6E-3D28-8D4C-A557-DC35D426B8E5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56350"/>
            <a:ext cx="3962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A58F299-2194-3142-AE5E-71109EAB1A0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742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283A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7448C6E-3D28-8D4C-A557-DC35D426B8E5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56350"/>
            <a:ext cx="3962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A58F299-2194-3142-AE5E-71109EAB1A0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54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7448C6E-3D28-8D4C-A557-DC35D426B8E5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56350"/>
            <a:ext cx="3962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A58F299-2194-3142-AE5E-71109EAB1A0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8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7448C6E-3D28-8D4C-A557-DC35D426B8E5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56350"/>
            <a:ext cx="3962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A58F299-2194-3142-AE5E-71109EAB1A0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14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43B0-2972-554C-9F64-8FFC0FD5B479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0B032-7C00-8947-A7DB-8404E4EBDCF6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3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A66E-8693-CF44-B212-70633907FB0A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1479B-667E-404B-8CC6-94435DCE11FC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96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6577B-012B-B34E-8241-8ED337766129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88839-FAB4-2A4A-B30F-A7FC0EE0FF74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82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985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7448C6E-3D28-8D4C-A557-DC35D426B8E5}" type="datetime1">
              <a:rPr lang="en-US"/>
              <a:pPr>
                <a:defRPr/>
              </a:pPr>
              <a:t>2/7/2020</a:t>
            </a:fld>
            <a:endParaRPr lang="en-N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356350"/>
            <a:ext cx="3962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A58F299-2194-3142-AE5E-71109EAB1A0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78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33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710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501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912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117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359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467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D83AE-F541-4435-A541-C41ED7D86ABE}" type="datetimeFigureOut">
              <a:rPr lang="en-AU" smtClean="0"/>
              <a:t>7/02/2020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366DE-CE5C-47F4-8666-7CA1C73941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9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2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3200" kern="1200">
          <a:solidFill>
            <a:srgbClr val="063F93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800" kern="1200">
          <a:solidFill>
            <a:srgbClr val="063F93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•"/>
        <a:defRPr sz="2400" kern="1200">
          <a:solidFill>
            <a:srgbClr val="063F93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–"/>
        <a:defRPr sz="2000" kern="1200">
          <a:solidFill>
            <a:srgbClr val="063F93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07" charset="0"/>
        <a:buChar char="»"/>
        <a:defRPr sz="2000" kern="1200">
          <a:solidFill>
            <a:srgbClr val="063F93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fsm-data.sprep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s://png-data.sprep.org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eoportal.decem.gov.f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://islandatlas.org/#/" TargetMode="External"/><Relationship Id="rId10" Type="http://schemas.openxmlformats.org/officeDocument/2006/relationships/image" Target="../media/image32.png"/><Relationship Id="rId4" Type="http://schemas.openxmlformats.org/officeDocument/2006/relationships/hyperlink" Target="http://fsm.iclim.net/" TargetMode="Externa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hyperlink" Target="https://getdkan.org/" TargetMode="External"/><Relationship Id="rId4" Type="http://schemas.openxmlformats.org/officeDocument/2006/relationships/image" Target="../media/image4.gif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sm-data.sprep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1AEC98F-4A01-4FDA-835F-A59D9AD037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2413337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/>
              <a:t>Inform Project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CD511A-311F-4AE2-BBF3-FB930245B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08" y="4074408"/>
            <a:ext cx="7291628" cy="11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7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E2F925-3B35-40C9-BD57-3D98AB68822C}"/>
              </a:ext>
            </a:extLst>
          </p:cNvPr>
          <p:cNvSpPr txBox="1"/>
          <p:nvPr/>
        </p:nvSpPr>
        <p:spPr>
          <a:xfrm>
            <a:off x="0" y="38915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Palau Data Portal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7C2CCCD-692E-43C6-B6F4-3F3FE13468E5}"/>
              </a:ext>
            </a:extLst>
          </p:cNvPr>
          <p:cNvSpPr/>
          <p:nvPr/>
        </p:nvSpPr>
        <p:spPr>
          <a:xfrm>
            <a:off x="2915970" y="927130"/>
            <a:ext cx="3340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hlinkClick r:id="rId4"/>
              </a:rPr>
              <a:t>https://palau-data.sprep.org/</a:t>
            </a:r>
            <a:endParaRPr lang="en-US" sz="2000" i="1" dirty="0"/>
          </a:p>
          <a:p>
            <a:endParaRPr lang="en-US" sz="2000" i="1" dirty="0"/>
          </a:p>
        </p:txBody>
      </p:sp>
      <p:pic>
        <p:nvPicPr>
          <p:cNvPr id="7" name="Picture 6" descr="Screenshot (2019-5-22 11.14.53 AM).ps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/>
          <a:stretch/>
        </p:blipFill>
        <p:spPr>
          <a:xfrm>
            <a:off x="75826" y="1538892"/>
            <a:ext cx="8992350" cy="501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24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414288-981A-43D5-BD23-F95BEE57D448}"/>
              </a:ext>
            </a:extLst>
          </p:cNvPr>
          <p:cNvSpPr txBox="1"/>
          <p:nvPr/>
        </p:nvSpPr>
        <p:spPr>
          <a:xfrm>
            <a:off x="0" y="38915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RMI Data Portal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C18E08-4368-431F-80B7-99BA8585DB80}"/>
              </a:ext>
            </a:extLst>
          </p:cNvPr>
          <p:cNvSpPr/>
          <p:nvPr/>
        </p:nvSpPr>
        <p:spPr>
          <a:xfrm>
            <a:off x="3013714" y="982663"/>
            <a:ext cx="3104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hlinkClick r:id="rId4"/>
              </a:rPr>
              <a:t>https://rmi-data.sprep.org/</a:t>
            </a:r>
            <a:endParaRPr lang="en-US" sz="2000" i="1" dirty="0"/>
          </a:p>
        </p:txBody>
      </p:sp>
      <p:pic>
        <p:nvPicPr>
          <p:cNvPr id="5" name="Picture 4" descr="Screenshot (2019-5-22 11.19.52 AM).ps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4"/>
          <a:stretch/>
        </p:blipFill>
        <p:spPr>
          <a:xfrm>
            <a:off x="75826" y="1687727"/>
            <a:ext cx="8992350" cy="478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87F9D57A-FB95-401D-B639-745730D0371D}"/>
              </a:ext>
            </a:extLst>
          </p:cNvPr>
          <p:cNvSpPr txBox="1">
            <a:spLocks/>
          </p:cNvSpPr>
          <p:nvPr/>
        </p:nvSpPr>
        <p:spPr>
          <a:xfrm>
            <a:off x="3250221" y="113873"/>
            <a:ext cx="3127496" cy="5116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Other FSM DATA PORTALS</a:t>
            </a:r>
            <a:endParaRPr lang="aa-ET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8A9AEA-1FB8-4C7D-B455-E344D1F0A10B}"/>
              </a:ext>
            </a:extLst>
          </p:cNvPr>
          <p:cNvSpPr txBox="1"/>
          <p:nvPr/>
        </p:nvSpPr>
        <p:spPr>
          <a:xfrm>
            <a:off x="301699" y="828159"/>
            <a:ext cx="8540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600" b="1" dirty="0">
                <a:latin typeface="Century Gothic" panose="020B0502020202020204"/>
              </a:rPr>
              <a:t>Aside from the INFORM data portal, FSM also has the following portals for centralizing its data and information:</a:t>
            </a:r>
            <a:endParaRPr lang="aa-ET" sz="1600" b="1" dirty="0">
              <a:latin typeface="Century Gothic" panose="020B0502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72A36E-41AA-4DAB-B43B-B73051501805}"/>
              </a:ext>
            </a:extLst>
          </p:cNvPr>
          <p:cNvSpPr txBox="1"/>
          <p:nvPr/>
        </p:nvSpPr>
        <p:spPr>
          <a:xfrm>
            <a:off x="64625" y="1831852"/>
            <a:ext cx="227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200" b="1" dirty="0">
                <a:latin typeface="Century Gothic" panose="020B0502020202020204"/>
              </a:rPr>
              <a:t>FSM Climate Data Portal </a:t>
            </a:r>
          </a:p>
          <a:p>
            <a:pPr defTabSz="342900"/>
            <a:r>
              <a:rPr lang="en-US" sz="1200" b="1" dirty="0">
                <a:latin typeface="Century Gothic" panose="020B0502020202020204"/>
              </a:rPr>
              <a:t>(</a:t>
            </a:r>
            <a:r>
              <a:rPr lang="en-US" sz="1200" b="1" dirty="0">
                <a:latin typeface="Century Gothic" panose="020B0502020202020204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http://fsm.iclim.net/</a:t>
            </a:r>
            <a:r>
              <a:rPr lang="en-US" sz="1200" b="1" dirty="0">
                <a:latin typeface="Century Gothic" panose="020B0502020202020204"/>
              </a:rPr>
              <a:t>)</a:t>
            </a:r>
            <a:endParaRPr lang="aa-ET" sz="1200" b="1" dirty="0">
              <a:latin typeface="Century Gothic" panose="020B0502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6FBCF0-F983-4AAA-A61F-98A6ED8B91B5}"/>
              </a:ext>
            </a:extLst>
          </p:cNvPr>
          <p:cNvSpPr txBox="1"/>
          <p:nvPr/>
        </p:nvSpPr>
        <p:spPr>
          <a:xfrm>
            <a:off x="6134870" y="1748372"/>
            <a:ext cx="251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200" b="1" dirty="0">
                <a:latin typeface="Century Gothic" panose="020B0502020202020204"/>
              </a:rPr>
              <a:t>FSM Digital Atlas of Micronesia </a:t>
            </a:r>
          </a:p>
          <a:p>
            <a:pPr defTabSz="342900"/>
            <a:r>
              <a:rPr lang="en-US" sz="1200" b="1" dirty="0">
                <a:latin typeface="Century Gothic" panose="020B0502020202020204"/>
              </a:rPr>
              <a:t>(</a:t>
            </a:r>
            <a:r>
              <a:rPr lang="en-US" sz="1200" b="1" dirty="0">
                <a:latin typeface="Century Gothic" panose="020B0502020202020204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http://islandatlas.org/#/</a:t>
            </a:r>
            <a:r>
              <a:rPr lang="en-US" sz="1200" b="1" dirty="0">
                <a:latin typeface="Century Gothic" panose="020B0502020202020204"/>
              </a:rPr>
              <a:t>) </a:t>
            </a:r>
            <a:endParaRPr lang="aa-ET" sz="1200" b="1" dirty="0">
              <a:latin typeface="Century Gothic" panose="020B0502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E44F8B-0162-40FE-9654-A1051406965B}"/>
              </a:ext>
            </a:extLst>
          </p:cNvPr>
          <p:cNvSpPr txBox="1"/>
          <p:nvPr/>
        </p:nvSpPr>
        <p:spPr>
          <a:xfrm>
            <a:off x="3100461" y="1831851"/>
            <a:ext cx="2943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100" b="1" dirty="0">
                <a:latin typeface="Century Gothic" panose="020B0502020202020204"/>
              </a:rPr>
              <a:t>FSM </a:t>
            </a:r>
            <a:r>
              <a:rPr lang="en-US" sz="1100" b="1" dirty="0" err="1">
                <a:latin typeface="Century Gothic" panose="020B0502020202020204"/>
              </a:rPr>
              <a:t>GeoPortal</a:t>
            </a:r>
            <a:r>
              <a:rPr lang="en-US" sz="1100" b="1" dirty="0">
                <a:latin typeface="Century Gothic" panose="020B0502020202020204"/>
              </a:rPr>
              <a:t> </a:t>
            </a:r>
          </a:p>
          <a:p>
            <a:pPr defTabSz="342900"/>
            <a:r>
              <a:rPr lang="en-US" sz="1100" b="1" dirty="0">
                <a:latin typeface="Century Gothic" panose="020B0502020202020204"/>
              </a:rPr>
              <a:t>(</a:t>
            </a:r>
            <a:r>
              <a:rPr lang="en-US" sz="1100" b="1" dirty="0">
                <a:latin typeface="Century Gothic" panose="020B0502020202020204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http://www.geoportal.decem.gov.fm/</a:t>
            </a:r>
            <a:r>
              <a:rPr lang="en-US" sz="1100" b="1" dirty="0">
                <a:latin typeface="Century Gothic" panose="020B0502020202020204"/>
              </a:rPr>
              <a:t>)</a:t>
            </a:r>
            <a:endParaRPr lang="aa-ET" sz="1100" b="1" dirty="0">
              <a:latin typeface="Century Gothic" panose="020B0502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A4A986-873D-467C-98C7-A46CC4E3D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25" y="2379619"/>
            <a:ext cx="3035836" cy="1834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05C47A-C569-479D-BE53-E3A958BC1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5" y="4213726"/>
            <a:ext cx="3035836" cy="1834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62C82D-7EBC-4837-8E11-233A71006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9471" y="2379620"/>
            <a:ext cx="2869904" cy="1955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CC0AC28-0013-41A0-853D-BC318BE2C7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8098" y="2379619"/>
            <a:ext cx="2966772" cy="209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0C2944-B876-4346-B172-92BE06086F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8097" y="4469735"/>
            <a:ext cx="2966772" cy="1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58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AE1AFA-D17B-437A-9AF4-47448EEBF5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2" y="5830281"/>
            <a:ext cx="2028778" cy="93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2372E7-9504-4174-9766-3903DF1DE2F9}"/>
              </a:ext>
            </a:extLst>
          </p:cNvPr>
          <p:cNvSpPr txBox="1"/>
          <p:nvPr/>
        </p:nvSpPr>
        <p:spPr>
          <a:xfrm>
            <a:off x="4813028" y="179110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AU" sz="4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1949D7FF-07DB-49A2-A962-55A7BD87345E}"/>
              </a:ext>
            </a:extLst>
          </p:cNvPr>
          <p:cNvSpPr txBox="1">
            <a:spLocks/>
          </p:cNvSpPr>
          <p:nvPr/>
        </p:nvSpPr>
        <p:spPr>
          <a:xfrm>
            <a:off x="1485898" y="1177624"/>
            <a:ext cx="6172200" cy="11022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r>
              <a:rPr lang="en-NZ" sz="3300" dirty="0"/>
              <a:t>- A national and regional challenge -</a:t>
            </a:r>
          </a:p>
          <a:p>
            <a:r>
              <a:rPr lang="en-NZ" sz="3300" dirty="0"/>
              <a:t>Inform project </a:t>
            </a:r>
          </a:p>
          <a:p>
            <a:endParaRPr lang="en-AU" sz="33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6528473-7EBB-4AF8-A35D-6E3265FC08E1}"/>
              </a:ext>
            </a:extLst>
          </p:cNvPr>
          <p:cNvSpPr txBox="1">
            <a:spLocks/>
          </p:cNvSpPr>
          <p:nvPr/>
        </p:nvSpPr>
        <p:spPr>
          <a:xfrm>
            <a:off x="675986" y="2635007"/>
            <a:ext cx="7792025" cy="2425899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400" dirty="0"/>
              <a:t>All 14 Pacific Island Countries have data storage management and use issues</a:t>
            </a:r>
          </a:p>
          <a:p>
            <a:r>
              <a:rPr lang="en-NZ" sz="2400" dirty="0"/>
              <a:t>This became clear through the SOE process and others</a:t>
            </a:r>
          </a:p>
          <a:p>
            <a:r>
              <a:rPr lang="en-NZ" sz="2400" dirty="0"/>
              <a:t>SPREP developed a project to address this, called “Inform”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E6D1B5-0F09-440C-928D-1CDB436B51BE}"/>
              </a:ext>
            </a:extLst>
          </p:cNvPr>
          <p:cNvSpPr/>
          <p:nvPr/>
        </p:nvSpPr>
        <p:spPr>
          <a:xfrm>
            <a:off x="0" y="408183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4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Environmental data management </a:t>
            </a:r>
          </a:p>
        </p:txBody>
      </p:sp>
    </p:spTree>
    <p:extLst>
      <p:ext uri="{BB962C8B-B14F-4D97-AF65-F5344CB8AC3E}">
        <p14:creationId xmlns:p14="http://schemas.microsoft.com/office/powerpoint/2010/main" val="1750715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036" y="228600"/>
            <a:ext cx="8229600" cy="1143000"/>
          </a:xfrm>
        </p:spPr>
        <p:txBody>
          <a:bodyPr>
            <a:normAutofit/>
          </a:bodyPr>
          <a:lstStyle/>
          <a:p>
            <a:r>
              <a:rPr lang="en-NZ" dirty="0">
                <a:solidFill>
                  <a:schemeClr val="accent1">
                    <a:lumMod val="75000"/>
                  </a:schemeClr>
                </a:solidFill>
              </a:rPr>
              <a:t>Inform title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36" y="1371600"/>
            <a:ext cx="8095928" cy="286880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285"/>
              </a:spcBef>
              <a:spcAft>
                <a:spcPts val="0"/>
              </a:spcAft>
              <a:buNone/>
            </a:pPr>
            <a:r>
              <a:rPr lang="en-US" i="1" dirty="0"/>
              <a:t>Building National and Regional Capacity to Implement Multilateral Environmental Agreements by Strengthening Planning and the State of Environmental Assessment and Reporting in the Pacific</a:t>
            </a:r>
            <a:endParaRPr lang="en-AU" i="1" dirty="0"/>
          </a:p>
          <a:p>
            <a:pPr marL="0" indent="0">
              <a:lnSpc>
                <a:spcPct val="107000"/>
              </a:lnSpc>
              <a:spcBef>
                <a:spcPts val="285"/>
              </a:spcBef>
              <a:spcAft>
                <a:spcPts val="0"/>
              </a:spcAft>
              <a:buNone/>
            </a:pPr>
            <a:r>
              <a:rPr lang="en-US" dirty="0"/>
              <a:t>Referred to as the </a:t>
            </a:r>
            <a:r>
              <a:rPr lang="en-US" b="1" u="sng" dirty="0"/>
              <a:t>Inform project</a:t>
            </a:r>
            <a:endParaRPr lang="en-AU" b="1" u="sng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AU" i="1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BC6E5D-2AAF-4E3B-8C7E-2AD06F33F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2" y="5830281"/>
            <a:ext cx="2028778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05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7167"/>
            <a:ext cx="8229600" cy="1143000"/>
          </a:xfrm>
        </p:spPr>
        <p:txBody>
          <a:bodyPr>
            <a:normAutofit/>
          </a:bodyPr>
          <a:lstStyle/>
          <a:p>
            <a:r>
              <a:rPr lang="en-NZ" dirty="0">
                <a:solidFill>
                  <a:schemeClr val="accent1">
                    <a:lumMod val="75000"/>
                  </a:schemeClr>
                </a:solidFill>
              </a:rPr>
              <a:t>Inform goal</a:t>
            </a:r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06" y="1637210"/>
            <a:ext cx="3253286" cy="10356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Calibri"/>
              </a:rPr>
              <a:t>Environmental data used for decision making</a:t>
            </a:r>
            <a:endParaRPr lang="en-AU" sz="3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F8053F47-A399-4411-A603-856073306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056" y="1051901"/>
            <a:ext cx="3903459" cy="55586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E9EE8C-43CD-4A58-8548-CD7B33F3C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2" y="5830281"/>
            <a:ext cx="2028778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5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AE1AFA-D17B-437A-9AF4-47448EEBF5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2" y="5830281"/>
            <a:ext cx="2028778" cy="93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2372E7-9504-4174-9766-3903DF1DE2F9}"/>
              </a:ext>
            </a:extLst>
          </p:cNvPr>
          <p:cNvSpPr txBox="1"/>
          <p:nvPr/>
        </p:nvSpPr>
        <p:spPr>
          <a:xfrm>
            <a:off x="4813028" y="179110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AU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F7D71C-879B-4CA4-B7E8-36978D0225B6}"/>
              </a:ext>
            </a:extLst>
          </p:cNvPr>
          <p:cNvSpPr txBox="1"/>
          <p:nvPr/>
        </p:nvSpPr>
        <p:spPr>
          <a:xfrm>
            <a:off x="0" y="620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Inform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C37DAF-7E07-40D1-923E-B3BDACE85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9" y="721796"/>
            <a:ext cx="9144819" cy="51084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9C0379-7706-4486-AE54-9631830F4445}"/>
              </a:ext>
            </a:extLst>
          </p:cNvPr>
          <p:cNvSpPr/>
          <p:nvPr/>
        </p:nvSpPr>
        <p:spPr>
          <a:xfrm>
            <a:off x="126697" y="787699"/>
            <a:ext cx="4389032" cy="24619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AE1AFA-D17B-437A-9AF4-47448EEBF5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2" y="5830281"/>
            <a:ext cx="2028778" cy="93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2372E7-9504-4174-9766-3903DF1DE2F9}"/>
              </a:ext>
            </a:extLst>
          </p:cNvPr>
          <p:cNvSpPr txBox="1"/>
          <p:nvPr/>
        </p:nvSpPr>
        <p:spPr>
          <a:xfrm>
            <a:off x="4813028" y="179110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AU" sz="4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BBC465-2372-45CA-B5C6-6AF2E8D968F0}"/>
              </a:ext>
            </a:extLst>
          </p:cNvPr>
          <p:cNvSpPr/>
          <p:nvPr/>
        </p:nvSpPr>
        <p:spPr>
          <a:xfrm>
            <a:off x="748214" y="413503"/>
            <a:ext cx="798413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964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/>
              </a:rPr>
              <a:t>Data Portal</a:t>
            </a:r>
          </a:p>
          <a:p>
            <a:pPr defTabSz="32964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1" dirty="0">
              <a:latin typeface="Calibri" pitchFamily="34"/>
              <a:cs typeface="Times New Roman" pitchFamily="18"/>
            </a:endParaRPr>
          </a:p>
          <a:p>
            <a:pPr marL="285750" indent="-285750" defTabSz="329643"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/>
              <a:t>Repository</a:t>
            </a:r>
            <a:r>
              <a:rPr lang="en-US" sz="2000" dirty="0"/>
              <a:t> where data is stored (online database)</a:t>
            </a:r>
          </a:p>
          <a:p>
            <a:pPr marL="285750" indent="-285750" defTabSz="329643"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/>
              <a:t>Backups</a:t>
            </a:r>
          </a:p>
          <a:p>
            <a:pPr marL="285750" indent="-285750" defTabSz="329643"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/>
              <a:t>Sharing data </a:t>
            </a:r>
            <a:r>
              <a:rPr lang="en-US" sz="2000" dirty="0"/>
              <a:t>on different levels (public/shared/private)</a:t>
            </a:r>
          </a:p>
          <a:p>
            <a:pPr marL="285750" indent="-285750" defTabSz="329643"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/>
              <a:t>Collaborate within </a:t>
            </a:r>
            <a:r>
              <a:rPr lang="en-GB" sz="2000" b="1" dirty="0"/>
              <a:t>Groups</a:t>
            </a:r>
            <a:r>
              <a:rPr lang="en-GB" sz="2000" dirty="0"/>
              <a:t> (departments / agencies)</a:t>
            </a:r>
          </a:p>
          <a:p>
            <a:pPr marL="285750" indent="-285750" defTabSz="329643"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/>
              <a:t>Publishing platform</a:t>
            </a:r>
          </a:p>
          <a:p>
            <a:pPr marL="285750" lvl="0" indent="-285750" defTabSz="329643"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0000"/>
                </a:solidFill>
              </a:rPr>
              <a:t>Open source </a:t>
            </a:r>
            <a:r>
              <a:rPr lang="en-US" sz="2000" kern="0" dirty="0">
                <a:solidFill>
                  <a:srgbClr val="000000"/>
                </a:solidFill>
              </a:rPr>
              <a:t>tools: DKAN Open Data Platform (</a:t>
            </a:r>
            <a:r>
              <a:rPr lang="en-US" sz="2000" kern="0" dirty="0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https://getdkan.org/</a:t>
            </a:r>
            <a:r>
              <a:rPr lang="en-US" sz="2000" kern="0" dirty="0">
                <a:solidFill>
                  <a:srgbClr val="000000"/>
                </a:solidFill>
              </a:rPr>
              <a:t>)</a:t>
            </a:r>
          </a:p>
          <a:p>
            <a:pPr marL="285750" indent="-285750" defTabSz="329643">
              <a:spcAft>
                <a:spcPts val="600"/>
              </a:spcAft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000000"/>
                </a:solidFill>
              </a:rPr>
              <a:t>Cloud or in-country hosting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8D823CF-3F89-49DD-B44A-7AE07CBD0157}"/>
              </a:ext>
            </a:extLst>
          </p:cNvPr>
          <p:cNvGrpSpPr/>
          <p:nvPr/>
        </p:nvGrpSpPr>
        <p:grpSpPr>
          <a:xfrm>
            <a:off x="1178183" y="4350843"/>
            <a:ext cx="5771172" cy="2093654"/>
            <a:chOff x="1178183" y="4350843"/>
            <a:chExt cx="5771172" cy="2093654"/>
          </a:xfrm>
        </p:grpSpPr>
        <p:sp>
          <p:nvSpPr>
            <p:cNvPr id="7" name="Shape 157">
              <a:extLst>
                <a:ext uri="{FF2B5EF4-FFF2-40B4-BE49-F238E27FC236}">
                  <a16:creationId xmlns:a16="http://schemas.microsoft.com/office/drawing/2014/main" xmlns="" id="{B22F12D6-10DE-4445-B36E-3DE1C45A4B0D}"/>
                </a:ext>
              </a:extLst>
            </p:cNvPr>
            <p:cNvSpPr txBox="1">
              <a:spLocks/>
            </p:cNvSpPr>
            <p:nvPr/>
          </p:nvSpPr>
          <p:spPr>
            <a:xfrm>
              <a:off x="1178183" y="4350843"/>
              <a:ext cx="1547839" cy="2093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Arial"/>
                <a:buNone/>
              </a:pPr>
              <a:r>
                <a:rPr lang="en-GB" sz="1200" b="1" dirty="0"/>
                <a:t>Other Examples:</a:t>
              </a:r>
            </a:p>
            <a:p>
              <a:pPr marL="171450" indent="-171450">
                <a:lnSpc>
                  <a:spcPct val="100000"/>
                </a:lnSpc>
                <a:spcBef>
                  <a:spcPts val="600"/>
                </a:spcBef>
              </a:pPr>
              <a:r>
                <a:rPr lang="en-GB" sz="1200" dirty="0"/>
                <a:t>Data.gov</a:t>
              </a:r>
            </a:p>
            <a:p>
              <a:pPr marL="171450" indent="-171450">
                <a:lnSpc>
                  <a:spcPct val="100000"/>
                </a:lnSpc>
                <a:spcBef>
                  <a:spcPts val="600"/>
                </a:spcBef>
              </a:pPr>
              <a:r>
                <a:rPr lang="en-GB" sz="1200" dirty="0"/>
                <a:t>Data.gov.uk</a:t>
              </a:r>
            </a:p>
            <a:p>
              <a:pPr marL="171450" indent="-171450">
                <a:lnSpc>
                  <a:spcPct val="100000"/>
                </a:lnSpc>
                <a:spcBef>
                  <a:spcPts val="600"/>
                </a:spcBef>
              </a:pPr>
              <a:r>
                <a:rPr lang="en-GB" sz="1200" dirty="0"/>
                <a:t>Data.gov.au</a:t>
              </a:r>
            </a:p>
            <a:p>
              <a:pPr marL="171450" indent="-171450">
                <a:lnSpc>
                  <a:spcPct val="100000"/>
                </a:lnSpc>
                <a:spcBef>
                  <a:spcPts val="600"/>
                </a:spcBef>
              </a:pPr>
              <a:r>
                <a:rPr lang="en-GB" sz="1200" dirty="0"/>
                <a:t>Data.gov.nz</a:t>
              </a:r>
            </a:p>
            <a:p>
              <a:pPr marL="171450" indent="-171450">
                <a:lnSpc>
                  <a:spcPct val="100000"/>
                </a:lnSpc>
                <a:spcBef>
                  <a:spcPts val="600"/>
                </a:spcBef>
              </a:pPr>
              <a:r>
                <a:rPr lang="en-GB" sz="1200" dirty="0"/>
                <a:t>Data.europa.eu</a:t>
              </a:r>
            </a:p>
            <a:p>
              <a:pPr marL="171450" indent="-171450">
                <a:lnSpc>
                  <a:spcPct val="100000"/>
                </a:lnSpc>
                <a:spcBef>
                  <a:spcPts val="600"/>
                </a:spcBef>
              </a:pPr>
              <a:r>
                <a:rPr lang="en-GB" sz="1200" dirty="0"/>
                <a:t>Etc...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A736E1E-4F36-4212-98CE-128843DF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2100" y="4582829"/>
              <a:ext cx="1687255" cy="6774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929043B-72E9-4DEF-B378-06EFA8D43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2259" y="4582829"/>
              <a:ext cx="2095500" cy="5334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BE63EC4A-6F2E-48AF-887F-C552CFC2F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902259" y="5216777"/>
              <a:ext cx="1271034" cy="866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8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2372E7-9504-4174-9766-3903DF1DE2F9}"/>
              </a:ext>
            </a:extLst>
          </p:cNvPr>
          <p:cNvSpPr txBox="1"/>
          <p:nvPr/>
        </p:nvSpPr>
        <p:spPr>
          <a:xfrm>
            <a:off x="4813028" y="179110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AU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C53378-44F1-49DE-9D00-001F405EC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604" y="71088"/>
            <a:ext cx="3628116" cy="114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B44254-8A13-4803-8D64-44FD1AA85735}"/>
              </a:ext>
            </a:extLst>
          </p:cNvPr>
          <p:cNvSpPr txBox="1"/>
          <p:nvPr/>
        </p:nvSpPr>
        <p:spPr>
          <a:xfrm>
            <a:off x="336584" y="215056"/>
            <a:ext cx="205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Regional Portal</a:t>
            </a:r>
          </a:p>
          <a:p>
            <a:r>
              <a:rPr lang="en-US" dirty="0"/>
              <a:t>14 National Portals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A41A06-3AB6-4201-BC49-A5576475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21" y="1404279"/>
            <a:ext cx="2847862" cy="8284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128D69-D7B3-44C9-8E78-53F5D34D1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53" y="2351189"/>
            <a:ext cx="4092179" cy="843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DCBB93D-BB2C-4D2D-AFB3-49DEE19B6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3" y="3268651"/>
            <a:ext cx="2880332" cy="9761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95D6D1D-B240-4863-BDF4-87F97D5776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5936" y="3275909"/>
            <a:ext cx="2904182" cy="976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4A2A353-FBE9-4BCB-A4EE-C97477A4D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1644" y="3219406"/>
            <a:ext cx="2872922" cy="903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4039E5-DA37-4FA6-8E97-2BF367BA1F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2936" y="1417053"/>
            <a:ext cx="2722701" cy="6817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A36394-52E6-4DB5-B979-EF5522D23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784" y="4371594"/>
            <a:ext cx="2923397" cy="933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A3A86E9-6364-4DAE-AF63-85C12CC914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3455" y="1376420"/>
            <a:ext cx="3180992" cy="8427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8FF0A30-99B2-4475-9C9D-BB210F664C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4411" y="2274236"/>
            <a:ext cx="3811713" cy="8673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C9322E-567D-45AC-BF52-10D230F5C9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998" y="4391432"/>
            <a:ext cx="2840546" cy="8713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1B224FD-7D13-4082-B3E5-5463E86115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10573" y="4323538"/>
            <a:ext cx="2995064" cy="903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467C968-E868-4940-B4A6-1C0D45FCF3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353" y="5390399"/>
            <a:ext cx="2921782" cy="993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8F53497-42E7-4F93-AD8C-292456D239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8271" y="5390400"/>
            <a:ext cx="2835879" cy="9761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9D1C5D-09A3-4AEF-8A0F-D1911A1BF4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27279" y="5390399"/>
            <a:ext cx="3076621" cy="106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3EFF5C-E067-4BFF-B1C2-D39CA722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05" y="1175386"/>
            <a:ext cx="8814635" cy="56826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1304772-9F7D-44D3-85CD-38BC0DE018C4}"/>
              </a:ext>
            </a:extLst>
          </p:cNvPr>
          <p:cNvSpPr/>
          <p:nvPr/>
        </p:nvSpPr>
        <p:spPr>
          <a:xfrm>
            <a:off x="2863923" y="814041"/>
            <a:ext cx="2980981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</a:rPr>
              <a:t>https://pacific-data.sprep.org/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9249F9-D20C-45BD-AE2C-BB61A438E3D2}"/>
              </a:ext>
            </a:extLst>
          </p:cNvPr>
          <p:cNvSpPr txBox="1"/>
          <p:nvPr/>
        </p:nvSpPr>
        <p:spPr>
          <a:xfrm>
            <a:off x="0" y="23641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Inform Regional Data Portal</a:t>
            </a:r>
          </a:p>
        </p:txBody>
      </p:sp>
    </p:spTree>
    <p:extLst>
      <p:ext uri="{BB962C8B-B14F-4D97-AF65-F5344CB8AC3E}">
        <p14:creationId xmlns:p14="http://schemas.microsoft.com/office/powerpoint/2010/main" val="143725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7194C6-7A30-44C7-B87E-7DF578A0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8" y="1589250"/>
            <a:ext cx="8973394" cy="5121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E2F925-3B35-40C9-BD57-3D98AB68822C}"/>
              </a:ext>
            </a:extLst>
          </p:cNvPr>
          <p:cNvSpPr txBox="1"/>
          <p:nvPr/>
        </p:nvSpPr>
        <p:spPr>
          <a:xfrm>
            <a:off x="0" y="38915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FSM Data Portal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7C2CCCD-692E-43C6-B6F4-3F3FE13468E5}"/>
              </a:ext>
            </a:extLst>
          </p:cNvPr>
          <p:cNvSpPr/>
          <p:nvPr/>
        </p:nvSpPr>
        <p:spPr>
          <a:xfrm>
            <a:off x="2953883" y="1078794"/>
            <a:ext cx="3069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hlinkClick r:id="rId4"/>
              </a:rPr>
              <a:t>https://fsm-data.sprep.org/</a:t>
            </a:r>
            <a:endParaRPr lang="en-US" sz="2000" i="1" dirty="0"/>
          </a:p>
          <a:p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04289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5 SPREP PYOCR">
  <a:themeElements>
    <a:clrScheme name="SPREP">
      <a:dk1>
        <a:srgbClr val="000000"/>
      </a:dk1>
      <a:lt1>
        <a:sysClr val="window" lastClr="FFFFFF"/>
      </a:lt1>
      <a:dk2>
        <a:srgbClr val="063F93"/>
      </a:dk2>
      <a:lt2>
        <a:srgbClr val="D0E8F7"/>
      </a:lt2>
      <a:accent1>
        <a:srgbClr val="6283AD"/>
      </a:accent1>
      <a:accent2>
        <a:srgbClr val="324966"/>
      </a:accent2>
      <a:accent3>
        <a:srgbClr val="3A759E"/>
      </a:accent3>
      <a:accent4>
        <a:srgbClr val="3CA19C"/>
      </a:accent4>
      <a:accent5>
        <a:srgbClr val="053780"/>
      </a:accent5>
      <a:accent6>
        <a:srgbClr val="2D577E"/>
      </a:accent6>
      <a:hlink>
        <a:srgbClr val="E75B07"/>
      </a:hlink>
      <a:folHlink>
        <a:srgbClr val="063F9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4145</TotalTime>
  <Words>502</Words>
  <Application>Microsoft Office PowerPoint</Application>
  <PresentationFormat>On-screen Show (4:3)</PresentationFormat>
  <Paragraphs>78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Arial</vt:lpstr>
      <vt:lpstr>Calibri</vt:lpstr>
      <vt:lpstr>Calibri Light</vt:lpstr>
      <vt:lpstr>Century Gothic</vt:lpstr>
      <vt:lpstr>Times New Roman</vt:lpstr>
      <vt:lpstr>Office Theme</vt:lpstr>
      <vt:lpstr>25 SPREP PYOCR</vt:lpstr>
      <vt:lpstr>Inform Project</vt:lpstr>
      <vt:lpstr>PowerPoint Presentation</vt:lpstr>
      <vt:lpstr>Inform title</vt:lpstr>
      <vt:lpstr>Inform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McDonald</dc:creator>
  <cp:lastModifiedBy>Skiis Dewey</cp:lastModifiedBy>
  <cp:revision>338</cp:revision>
  <dcterms:created xsi:type="dcterms:W3CDTF">2018-08-29T19:42:21Z</dcterms:created>
  <dcterms:modified xsi:type="dcterms:W3CDTF">2020-02-07T04:36:38Z</dcterms:modified>
</cp:coreProperties>
</file>