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375" r:id="rId3"/>
    <p:sldId id="374" r:id="rId4"/>
    <p:sldId id="419" r:id="rId5"/>
    <p:sldId id="356" r:id="rId6"/>
    <p:sldId id="291" r:id="rId7"/>
    <p:sldId id="355" r:id="rId8"/>
    <p:sldId id="357" r:id="rId9"/>
    <p:sldId id="294" r:id="rId10"/>
    <p:sldId id="358" r:id="rId11"/>
    <p:sldId id="359" r:id="rId12"/>
    <p:sldId id="432" r:id="rId13"/>
    <p:sldId id="418" r:id="rId14"/>
    <p:sldId id="436" r:id="rId15"/>
    <p:sldId id="420" r:id="rId16"/>
    <p:sldId id="445" r:id="rId17"/>
    <p:sldId id="446" r:id="rId18"/>
    <p:sldId id="261" r:id="rId19"/>
    <p:sldId id="444" r:id="rId20"/>
    <p:sldId id="25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Wirt" initials="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2" autoAdjust="0"/>
    <p:restoredTop sz="78978" autoAdjust="0"/>
  </p:normalViewPr>
  <p:slideViewPr>
    <p:cSldViewPr snapToGrid="0">
      <p:cViewPr varScale="1">
        <p:scale>
          <a:sx n="67" d="100"/>
          <a:sy n="67" d="100"/>
        </p:scale>
        <p:origin x="-104" y="-95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F2D45-A60B-49C7-95E2-BD4BA3063637}" type="datetimeFigureOut">
              <a:rPr lang="en-AU" smtClean="0"/>
              <a:t>5/22/19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78DE-A02C-4187-BCE9-6F9AB1B84299}" type="slidenum">
              <a:rPr lang="en-AU" smtClean="0"/>
              <a:t>‹#›</a:t>
            </a:fld>
            <a:endParaRPr lang="en-AU"/>
          </a:p>
        </p:txBody>
      </p:sp>
    </p:spTree>
    <p:extLst>
      <p:ext uri="{BB962C8B-B14F-4D97-AF65-F5344CB8AC3E}">
        <p14:creationId xmlns:p14="http://schemas.microsoft.com/office/powerpoint/2010/main" val="457541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who knows about Inform project?</a:t>
            </a:r>
          </a:p>
          <a:p>
            <a:endParaRPr lang="en-US" dirty="0"/>
          </a:p>
          <a:p>
            <a:r>
              <a:rPr lang="en-US" dirty="0"/>
              <a:t>Intro on SOE process and effort to collect data. </a:t>
            </a:r>
          </a:p>
          <a:p>
            <a:r>
              <a:rPr lang="en-US" dirty="0"/>
              <a:t>Regular reporting / multiple reporting requirements.</a:t>
            </a:r>
          </a:p>
          <a:p>
            <a:r>
              <a:rPr lang="en-US" dirty="0"/>
              <a:t>But where does all the environmental data go? Sets on personal laptops, not shared,…</a:t>
            </a:r>
          </a:p>
          <a:p>
            <a:r>
              <a:rPr lang="en-US" dirty="0"/>
              <a:t>Every time, for every report, in most cases, you start all </a:t>
            </a:r>
            <a:r>
              <a:rPr lang="en-US"/>
              <a:t>over again.</a:t>
            </a:r>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a:t>
            </a:fld>
            <a:endParaRPr lang="en-AU"/>
          </a:p>
        </p:txBody>
      </p:sp>
    </p:spTree>
    <p:extLst>
      <p:ext uri="{BB962C8B-B14F-4D97-AF65-F5344CB8AC3E}">
        <p14:creationId xmlns:p14="http://schemas.microsoft.com/office/powerpoint/2010/main" val="169381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 has 4 products.</a:t>
            </a:r>
          </a:p>
          <a:p>
            <a:pPr marL="228600" indent="-228600">
              <a:buFont typeface="+mj-lt"/>
              <a:buAutoNum type="arabicPeriod"/>
            </a:pPr>
            <a:r>
              <a:rPr lang="en-US" i="1" dirty="0"/>
              <a:t>The data portal – ENV data management </a:t>
            </a:r>
          </a:p>
          <a:p>
            <a:pPr marL="228600" indent="-228600">
              <a:buFont typeface="+mj-lt"/>
              <a:buAutoNum type="arabicPeriod"/>
            </a:pPr>
            <a:r>
              <a:rPr lang="en-US" i="1" dirty="0"/>
              <a:t>The analysis- Indicators (SOE or other)</a:t>
            </a:r>
          </a:p>
          <a:p>
            <a:pPr marL="228600" indent="-228600">
              <a:buFont typeface="+mj-lt"/>
              <a:buAutoNum type="arabicPeriod"/>
            </a:pPr>
            <a:r>
              <a:rPr lang="en-US" i="1" dirty="0"/>
              <a:t>The reporting tool (built to reuse indicators for overlapping reporting requirements </a:t>
            </a:r>
          </a:p>
          <a:p>
            <a:pPr marL="228600" indent="-228600">
              <a:buFont typeface="+mj-lt"/>
              <a:buAutoNum type="arabicPeriod"/>
            </a:pPr>
            <a:r>
              <a:rPr lang="en-US" i="1" dirty="0"/>
              <a:t>Capacity building, improved processes, including data access and use – Change in practices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discuss some of the tools that have been developed to foster these changes – but the important point to remember is the tool are only a means to an end- to make efforts more effective and meaningful</a:t>
            </a:r>
            <a:endParaRPr lang="en-AU" dirty="0"/>
          </a:p>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12</a:t>
            </a:fld>
            <a:endParaRPr lang="en-AU"/>
          </a:p>
        </p:txBody>
      </p:sp>
    </p:spTree>
    <p:extLst>
      <p:ext uri="{BB962C8B-B14F-4D97-AF65-F5344CB8AC3E}">
        <p14:creationId xmlns:p14="http://schemas.microsoft.com/office/powerpoint/2010/main" val="199590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14</a:t>
            </a:fld>
            <a:endParaRPr lang="en-AU"/>
          </a:p>
        </p:txBody>
      </p:sp>
    </p:spTree>
    <p:extLst>
      <p:ext uri="{BB962C8B-B14F-4D97-AF65-F5344CB8AC3E}">
        <p14:creationId xmlns:p14="http://schemas.microsoft.com/office/powerpoint/2010/main" val="403431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Regional</a:t>
            </a:r>
            <a:r>
              <a:rPr lang="en-US" baseline="0" dirty="0" smtClean="0"/>
              <a:t> data portal – SPREP</a:t>
            </a:r>
          </a:p>
          <a:p>
            <a:r>
              <a:rPr lang="en-US" dirty="0" smtClean="0"/>
              <a:t>14 National</a:t>
            </a:r>
            <a:r>
              <a:rPr lang="en-US" baseline="0" dirty="0" smtClean="0"/>
              <a:t> data portals –  1) Cook Islands, 2) Papua New Guinea, 3) Niue, 4) FSM, 5) RMI, 6) Fiji, 7) Kiribati, 8) Nauru, 9) Palau, 10) Samoa</a:t>
            </a:r>
          </a:p>
          <a:p>
            <a:r>
              <a:rPr lang="en-US" baseline="0" dirty="0" smtClean="0"/>
              <a:t>                                         11) Solomon Islands, 12) Tonga, 13) Tuvalu, and 14) Vanuatu</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15</a:t>
            </a:fld>
            <a:endParaRPr lang="en-AU"/>
          </a:p>
        </p:txBody>
      </p:sp>
    </p:spTree>
    <p:extLst>
      <p:ext uri="{BB962C8B-B14F-4D97-AF65-F5344CB8AC3E}">
        <p14:creationId xmlns:p14="http://schemas.microsoft.com/office/powerpoint/2010/main" val="403431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16</a:t>
            </a:fld>
            <a:endParaRPr lang="en-AU"/>
          </a:p>
        </p:txBody>
      </p:sp>
    </p:spTree>
    <p:extLst>
      <p:ext uri="{BB962C8B-B14F-4D97-AF65-F5344CB8AC3E}">
        <p14:creationId xmlns:p14="http://schemas.microsoft.com/office/powerpoint/2010/main" val="470530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18</a:t>
            </a:fld>
            <a:endParaRPr lang="en-AU"/>
          </a:p>
        </p:txBody>
      </p:sp>
    </p:spTree>
    <p:extLst>
      <p:ext uri="{BB962C8B-B14F-4D97-AF65-F5344CB8AC3E}">
        <p14:creationId xmlns:p14="http://schemas.microsoft.com/office/powerpoint/2010/main" val="237877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19</a:t>
            </a:fld>
            <a:endParaRPr lang="en-AU"/>
          </a:p>
        </p:txBody>
      </p:sp>
    </p:spTree>
    <p:extLst>
      <p:ext uri="{BB962C8B-B14F-4D97-AF65-F5344CB8AC3E}">
        <p14:creationId xmlns:p14="http://schemas.microsoft.com/office/powerpoint/2010/main" val="47053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with discussion on issues the day before</a:t>
            </a:r>
          </a:p>
        </p:txBody>
      </p:sp>
      <p:sp>
        <p:nvSpPr>
          <p:cNvPr id="4" name="Slide Number Placeholder 3"/>
          <p:cNvSpPr>
            <a:spLocks noGrp="1"/>
          </p:cNvSpPr>
          <p:nvPr>
            <p:ph type="sldNum" sz="quarter" idx="10"/>
          </p:nvPr>
        </p:nvSpPr>
        <p:spPr/>
        <p:txBody>
          <a:bodyPr/>
          <a:lstStyle/>
          <a:p>
            <a:fld id="{E0A078DE-A02C-4187-BCE9-6F9AB1B84299}" type="slidenum">
              <a:rPr lang="en-AU" smtClean="0"/>
              <a:t>3</a:t>
            </a:fld>
            <a:endParaRPr lang="en-AU"/>
          </a:p>
        </p:txBody>
      </p:sp>
    </p:spTree>
    <p:extLst>
      <p:ext uri="{BB962C8B-B14F-4D97-AF65-F5344CB8AC3E}">
        <p14:creationId xmlns:p14="http://schemas.microsoft.com/office/powerpoint/2010/main" val="284604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Background in ecology, forestry, marine conservation became more concerned about how non-sector issues effect the </a:t>
            </a:r>
            <a:r>
              <a:rPr lang="en-NZ" dirty="0" err="1"/>
              <a:t>env</a:t>
            </a:r>
            <a:r>
              <a:rPr lang="en-NZ" dirty="0"/>
              <a:t> sector.. Ag, fishing, urban development waste water … </a:t>
            </a:r>
            <a:endParaRPr lang="en-AU" dirty="0"/>
          </a:p>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4</a:t>
            </a:fld>
            <a:endParaRPr lang="en-AU"/>
          </a:p>
        </p:txBody>
      </p:sp>
    </p:spTree>
    <p:extLst>
      <p:ext uri="{BB962C8B-B14F-4D97-AF65-F5344CB8AC3E}">
        <p14:creationId xmlns:p14="http://schemas.microsoft.com/office/powerpoint/2010/main" val="386770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modality – SPREP </a:t>
            </a:r>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5</a:t>
            </a:fld>
            <a:endParaRPr lang="en-AU"/>
          </a:p>
        </p:txBody>
      </p:sp>
    </p:spTree>
    <p:extLst>
      <p:ext uri="{BB962C8B-B14F-4D97-AF65-F5344CB8AC3E}">
        <p14:creationId xmlns:p14="http://schemas.microsoft.com/office/powerpoint/2010/main" val="410360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any data - </a:t>
            </a:r>
            <a:endParaRPr lang="en-AU" dirty="0"/>
          </a:p>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6</a:t>
            </a:fld>
            <a:endParaRPr lang="en-AU"/>
          </a:p>
        </p:txBody>
      </p:sp>
    </p:spTree>
    <p:extLst>
      <p:ext uri="{BB962C8B-B14F-4D97-AF65-F5344CB8AC3E}">
        <p14:creationId xmlns:p14="http://schemas.microsoft.com/office/powerpoint/2010/main" val="37238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GEF project: </a:t>
            </a:r>
            <a:r>
              <a:rPr lang="en-US" dirty="0"/>
              <a:t>The objective of this project is to identify capacity gap and to develop action plan to strengthen the capacity of stakeholders at all levels such that the established policies, strategies and plans that facilitate implementation of obligations under the three Conventions are fully and effectively enforced”.</a:t>
            </a: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7</a:t>
            </a:fld>
            <a:endParaRPr lang="en-AU"/>
          </a:p>
        </p:txBody>
      </p:sp>
    </p:spTree>
    <p:extLst>
      <p:ext uri="{BB962C8B-B14F-4D97-AF65-F5344CB8AC3E}">
        <p14:creationId xmlns:p14="http://schemas.microsoft.com/office/powerpoint/2010/main" val="94607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leads to an</a:t>
            </a:r>
            <a:r>
              <a:rPr lang="en-NZ" baseline="0" dirty="0"/>
              <a:t> excessive reporting burden – one part of the solution to address this is the SOE- which  can reduce the need to re analyse and find data </a:t>
            </a:r>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8</a:t>
            </a:fld>
            <a:endParaRPr lang="en-AU"/>
          </a:p>
        </p:txBody>
      </p:sp>
    </p:spTree>
    <p:extLst>
      <p:ext uri="{BB962C8B-B14F-4D97-AF65-F5344CB8AC3E}">
        <p14:creationId xmlns:p14="http://schemas.microsoft.com/office/powerpoint/2010/main" val="111628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9</a:t>
            </a:fld>
            <a:endParaRPr lang="en-AU"/>
          </a:p>
        </p:txBody>
      </p:sp>
    </p:spTree>
    <p:extLst>
      <p:ext uri="{BB962C8B-B14F-4D97-AF65-F5344CB8AC3E}">
        <p14:creationId xmlns:p14="http://schemas.microsoft.com/office/powerpoint/2010/main" val="122789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10</a:t>
            </a:fld>
            <a:endParaRPr lang="en-AU"/>
          </a:p>
        </p:txBody>
      </p:sp>
    </p:spTree>
    <p:extLst>
      <p:ext uri="{BB962C8B-B14F-4D97-AF65-F5344CB8AC3E}">
        <p14:creationId xmlns:p14="http://schemas.microsoft.com/office/powerpoint/2010/main" val="222736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5/22/19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47615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5/22/19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1885968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5/22/19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221984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7"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5/22/19</a:t>
            </a:fld>
            <a:endParaRPr lang="en-NZ"/>
          </a:p>
        </p:txBody>
      </p:sp>
      <p:sp>
        <p:nvSpPr>
          <p:cNvPr id="8"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9"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257639634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5/22/19</a:t>
            </a:fld>
            <a:endParaRPr lang="en-NZ"/>
          </a:p>
        </p:txBody>
      </p:sp>
      <p:sp>
        <p:nvSpPr>
          <p:cNvPr id="8"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9"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24574201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283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5/22/19</a:t>
            </a:fld>
            <a:endParaRPr lang="en-NZ"/>
          </a:p>
        </p:txBody>
      </p:sp>
      <p:sp>
        <p:nvSpPr>
          <p:cNvPr id="5"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6"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6254507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5/22/19</a:t>
            </a:fld>
            <a:endParaRPr lang="en-NZ"/>
          </a:p>
        </p:txBody>
      </p:sp>
      <p:sp>
        <p:nvSpPr>
          <p:cNvPr id="9"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10"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40980829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0"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5/22/19</a:t>
            </a:fld>
            <a:endParaRPr lang="en-NZ"/>
          </a:p>
        </p:txBody>
      </p:sp>
      <p:sp>
        <p:nvSpPr>
          <p:cNvPr id="11"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12"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40514108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B7B43B0-2972-554C-9F64-8FFC0FD5B479}" type="datetime1">
              <a:rPr lang="en-US"/>
              <a:pPr>
                <a:defRPr/>
              </a:pPr>
              <a:t>5/22/19</a:t>
            </a:fld>
            <a:endParaRPr lang="en-NZ"/>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NZ"/>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100B032-7C00-8947-A7DB-8404E4EBDCF6}" type="slidenum">
              <a:rPr lang="en-NZ"/>
              <a:pPr>
                <a:defRPr/>
              </a:pPr>
              <a:t>‹#›</a:t>
            </a:fld>
            <a:endParaRPr lang="en-NZ"/>
          </a:p>
        </p:txBody>
      </p:sp>
    </p:spTree>
    <p:extLst>
      <p:ext uri="{BB962C8B-B14F-4D97-AF65-F5344CB8AC3E}">
        <p14:creationId xmlns:p14="http://schemas.microsoft.com/office/powerpoint/2010/main" val="35839000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21A66E-8693-CF44-B212-70633907FB0A}" type="datetime1">
              <a:rPr lang="en-US"/>
              <a:pPr>
                <a:defRPr/>
              </a:pPr>
              <a:t>5/22/19</a:t>
            </a:fld>
            <a:endParaRPr lang="en-NZ"/>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NZ"/>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2D1479B-667E-404B-8CC6-94435DCE11FC}" type="slidenum">
              <a:rPr lang="en-NZ"/>
              <a:pPr>
                <a:defRPr/>
              </a:pPr>
              <a:t>‹#›</a:t>
            </a:fld>
            <a:endParaRPr lang="en-NZ"/>
          </a:p>
        </p:txBody>
      </p:sp>
    </p:spTree>
    <p:extLst>
      <p:ext uri="{BB962C8B-B14F-4D97-AF65-F5344CB8AC3E}">
        <p14:creationId xmlns:p14="http://schemas.microsoft.com/office/powerpoint/2010/main" val="119965950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0D6577B-012B-B34E-8241-8ED337766129}" type="datetime1">
              <a:rPr lang="en-US"/>
              <a:pPr>
                <a:defRPr/>
              </a:pPr>
              <a:t>5/22/19</a:t>
            </a:fld>
            <a:endParaRPr lang="en-NZ"/>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NZ"/>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3D88839-FAB4-2A4A-B30F-A7FC0EE0FF74}" type="slidenum">
              <a:rPr lang="en-NZ"/>
              <a:pPr>
                <a:defRPr/>
              </a:pPr>
              <a:t>‹#›</a:t>
            </a:fld>
            <a:endParaRPr lang="en-NZ"/>
          </a:p>
        </p:txBody>
      </p:sp>
    </p:spTree>
    <p:extLst>
      <p:ext uri="{BB962C8B-B14F-4D97-AF65-F5344CB8AC3E}">
        <p14:creationId xmlns:p14="http://schemas.microsoft.com/office/powerpoint/2010/main" val="19682134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5/22/19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926985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5/22/19</a:t>
            </a:fld>
            <a:endParaRPr lang="en-NZ"/>
          </a:p>
        </p:txBody>
      </p:sp>
      <p:sp>
        <p:nvSpPr>
          <p:cNvPr id="9"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10"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339787953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3D83AE-F541-4435-A541-C41ED7D86ABE}" type="datetimeFigureOut">
              <a:rPr lang="en-AU" smtClean="0"/>
              <a:t>5/22/19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407133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3D83AE-F541-4435-A541-C41ED7D86ABE}" type="datetimeFigureOut">
              <a:rPr lang="en-AU" smtClean="0"/>
              <a:t>5/22/19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103710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3D83AE-F541-4435-A541-C41ED7D86ABE}" type="datetimeFigureOut">
              <a:rPr lang="en-AU" smtClean="0"/>
              <a:t>5/22/19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419501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3D83AE-F541-4435-A541-C41ED7D86ABE}" type="datetimeFigureOut">
              <a:rPr lang="en-AU" smtClean="0"/>
              <a:t>5/22/19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57912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D83AE-F541-4435-A541-C41ED7D86ABE}" type="datetimeFigureOut">
              <a:rPr lang="en-AU" smtClean="0"/>
              <a:t>5/22/19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140117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D83AE-F541-4435-A541-C41ED7D86ABE}" type="datetimeFigureOut">
              <a:rPr lang="en-AU" smtClean="0"/>
              <a:t>5/22/19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95359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D83AE-F541-4435-A541-C41ED7D86ABE}" type="datetimeFigureOut">
              <a:rPr lang="en-AU" smtClean="0"/>
              <a:t>5/22/19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3546742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1"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D83AE-F541-4435-A541-C41ED7D86ABE}" type="datetimeFigureOut">
              <a:rPr lang="en-AU" smtClean="0"/>
              <a:t>5/22/19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366DE-CE5C-47F4-8666-7CA1C73941E9}" type="slidenum">
              <a:rPr lang="en-AU" smtClean="0"/>
              <a:t>‹#›</a:t>
            </a:fld>
            <a:endParaRPr lang="en-AU"/>
          </a:p>
        </p:txBody>
      </p:sp>
    </p:spTree>
    <p:extLst>
      <p:ext uri="{BB962C8B-B14F-4D97-AF65-F5344CB8AC3E}">
        <p14:creationId xmlns:p14="http://schemas.microsoft.com/office/powerpoint/2010/main" val="252696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95213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ctr" rtl="0" eaLnBrk="0" fontAlgn="base" hangingPunct="0">
        <a:spcBef>
          <a:spcPct val="0"/>
        </a:spcBef>
        <a:spcAft>
          <a:spcPct val="0"/>
        </a:spcAft>
        <a:defRPr sz="4400" kern="1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rgbClr val="063F93"/>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7" charset="0"/>
        <a:buChar char="–"/>
        <a:defRPr sz="2800" kern="1200">
          <a:solidFill>
            <a:srgbClr val="063F93"/>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107" charset="0"/>
        <a:buChar char="•"/>
        <a:defRPr sz="2400" kern="1200">
          <a:solidFill>
            <a:srgbClr val="063F93"/>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rgbClr val="063F93"/>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rgbClr val="063F93"/>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5" Type="http://schemas.openxmlformats.org/officeDocument/2006/relationships/hyperlink" Target="https://getdkan.org/" TargetMode="External"/><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21.sv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fsm-data.sprep.org/" TargetMode="External"/><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s://fsm-data.sprep.org/" TargetMode="External"/><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s://png-data.sprep.org/" TargetMode="External"/><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jpg"/><Relationship Id="rId5" Type="http://schemas.openxmlformats.org/officeDocument/2006/relationships/image" Target="../media/image4.gif"/><Relationship Id="rId6"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1AEC98F-4A01-4FDA-835F-A59D9AD0371E}"/>
              </a:ext>
            </a:extLst>
          </p:cNvPr>
          <p:cNvSpPr txBox="1">
            <a:spLocks noGrp="1"/>
          </p:cNvSpPr>
          <p:nvPr>
            <p:ph type="ctrTitle"/>
          </p:nvPr>
        </p:nvSpPr>
        <p:spPr>
          <a:xfrm>
            <a:off x="0" y="2413337"/>
            <a:ext cx="9143999" cy="1015663"/>
          </a:xfrm>
          <a:prstGeom prst="rect">
            <a:avLst/>
          </a:prstGeom>
          <a:noFill/>
        </p:spPr>
        <p:txBody>
          <a:bodyPr wrap="square" rtlCol="0">
            <a:spAutoFit/>
          </a:bodyPr>
          <a:lstStyle/>
          <a:p>
            <a:r>
              <a:rPr lang="en-AU" sz="6000" dirty="0"/>
              <a:t>Inform Project</a:t>
            </a:r>
          </a:p>
        </p:txBody>
      </p:sp>
      <p:pic>
        <p:nvPicPr>
          <p:cNvPr id="6" name="Picture 5">
            <a:extLst>
              <a:ext uri="{FF2B5EF4-FFF2-40B4-BE49-F238E27FC236}">
                <a16:creationId xmlns="" xmlns:a16="http://schemas.microsoft.com/office/drawing/2014/main" id="{A4CD511A-311F-4AE2-BBF3-FB930245B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308" y="4074408"/>
            <a:ext cx="7291628" cy="1157350"/>
          </a:xfrm>
          <a:prstGeom prst="rect">
            <a:avLst/>
          </a:prstGeom>
        </p:spPr>
      </p:pic>
    </p:spTree>
    <p:extLst>
      <p:ext uri="{BB962C8B-B14F-4D97-AF65-F5344CB8AC3E}">
        <p14:creationId xmlns:p14="http://schemas.microsoft.com/office/powerpoint/2010/main" val="194157976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818" y="170862"/>
            <a:ext cx="8229600" cy="1143000"/>
          </a:xfrm>
        </p:spPr>
        <p:txBody>
          <a:bodyPr>
            <a:normAutofit/>
          </a:bodyPr>
          <a:lstStyle/>
          <a:p>
            <a:r>
              <a:rPr lang="en-NZ" dirty="0">
                <a:solidFill>
                  <a:schemeClr val="accent1">
                    <a:lumMod val="75000"/>
                  </a:schemeClr>
                </a:solidFill>
              </a:rPr>
              <a:t>Implementation modality </a:t>
            </a:r>
            <a:endParaRPr lang="en-AU" dirty="0">
              <a:solidFill>
                <a:schemeClr val="accent1">
                  <a:lumMod val="75000"/>
                </a:schemeClr>
              </a:solidFill>
            </a:endParaRPr>
          </a:p>
        </p:txBody>
      </p:sp>
      <p:sp>
        <p:nvSpPr>
          <p:cNvPr id="3" name="Content Placeholder 2"/>
          <p:cNvSpPr>
            <a:spLocks noGrp="1"/>
          </p:cNvSpPr>
          <p:nvPr>
            <p:ph idx="1"/>
          </p:nvPr>
        </p:nvSpPr>
        <p:spPr>
          <a:xfrm>
            <a:off x="563312" y="1422967"/>
            <a:ext cx="8507288" cy="2402227"/>
          </a:xfrm>
        </p:spPr>
        <p:txBody>
          <a:bodyPr>
            <a:normAutofit/>
          </a:bodyPr>
          <a:lstStyle/>
          <a:p>
            <a:r>
              <a:rPr lang="en-US" i="1" dirty="0"/>
              <a:t>GEF funded</a:t>
            </a:r>
          </a:p>
          <a:p>
            <a:r>
              <a:rPr lang="en-US" i="1" dirty="0"/>
              <a:t>UN Environment implemented </a:t>
            </a:r>
          </a:p>
          <a:p>
            <a:r>
              <a:rPr lang="en-US" i="1" dirty="0"/>
              <a:t>SPREP executed </a:t>
            </a:r>
          </a:p>
          <a:p>
            <a:r>
              <a:rPr lang="en-US" i="1" dirty="0"/>
              <a:t>Country process and outputs enhanced </a:t>
            </a:r>
          </a:p>
          <a:p>
            <a:pPr marL="0" indent="0">
              <a:buNone/>
            </a:pPr>
            <a:endParaRPr lang="en-AU" i="1" dirty="0"/>
          </a:p>
          <a:p>
            <a:endParaRPr lang="en-AU" dirty="0"/>
          </a:p>
        </p:txBody>
      </p:sp>
      <p:pic>
        <p:nvPicPr>
          <p:cNvPr id="5" name="Picture 4">
            <a:extLst>
              <a:ext uri="{FF2B5EF4-FFF2-40B4-BE49-F238E27FC236}">
                <a16:creationId xmlns="" xmlns:a16="http://schemas.microsoft.com/office/drawing/2014/main" id="{231CF519-2FDC-44D7-957D-04CB83F3E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4" name="Rectangle 3">
            <a:extLst>
              <a:ext uri="{FF2B5EF4-FFF2-40B4-BE49-F238E27FC236}">
                <a16:creationId xmlns="" xmlns:a16="http://schemas.microsoft.com/office/drawing/2014/main" id="{9E3D12FB-4039-4A80-B842-C4750B4E137A}"/>
              </a:ext>
            </a:extLst>
          </p:cNvPr>
          <p:cNvSpPr/>
          <p:nvPr/>
        </p:nvSpPr>
        <p:spPr>
          <a:xfrm>
            <a:off x="-1" y="3879747"/>
            <a:ext cx="9144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76E162F9-1A7C-459E-85F8-5C122C322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785" y="3988853"/>
            <a:ext cx="5826429" cy="924789"/>
          </a:xfrm>
          <a:prstGeom prst="rect">
            <a:avLst/>
          </a:prstGeom>
        </p:spPr>
      </p:pic>
    </p:spTree>
    <p:extLst>
      <p:ext uri="{BB962C8B-B14F-4D97-AF65-F5344CB8AC3E}">
        <p14:creationId xmlns:p14="http://schemas.microsoft.com/office/powerpoint/2010/main" val="12561001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grpSp>
        <p:nvGrpSpPr>
          <p:cNvPr id="17" name="Group 16">
            <a:extLst>
              <a:ext uri="{FF2B5EF4-FFF2-40B4-BE49-F238E27FC236}">
                <a16:creationId xmlns="" xmlns:a16="http://schemas.microsoft.com/office/drawing/2014/main" id="{97EF2EBF-7801-4A9E-AE5D-A05EFB1458EF}"/>
              </a:ext>
            </a:extLst>
          </p:cNvPr>
          <p:cNvGrpSpPr/>
          <p:nvPr/>
        </p:nvGrpSpPr>
        <p:grpSpPr>
          <a:xfrm>
            <a:off x="754874" y="437869"/>
            <a:ext cx="2638425" cy="3124202"/>
            <a:chOff x="1140098" y="390523"/>
            <a:chExt cx="2638425" cy="3124202"/>
          </a:xfrm>
        </p:grpSpPr>
        <p:pic>
          <p:nvPicPr>
            <p:cNvPr id="3" name="Picture 2">
              <a:extLst>
                <a:ext uri="{FF2B5EF4-FFF2-40B4-BE49-F238E27FC236}">
                  <a16:creationId xmlns="" xmlns:a16="http://schemas.microsoft.com/office/drawing/2014/main" id="{C802D36B-693F-4C79-B63F-F8E5CF0ABDBF}"/>
                </a:ext>
              </a:extLst>
            </p:cNvPr>
            <p:cNvPicPr>
              <a:picLocks noChangeAspect="1"/>
            </p:cNvPicPr>
            <p:nvPr/>
          </p:nvPicPr>
          <p:blipFill rotWithShape="1">
            <a:blip r:embed="rId3"/>
            <a:srcRect t="301" b="903"/>
            <a:stretch/>
          </p:blipFill>
          <p:spPr>
            <a:xfrm>
              <a:off x="1140098" y="390523"/>
              <a:ext cx="2638425" cy="3124202"/>
            </a:xfrm>
            <a:prstGeom prst="rect">
              <a:avLst/>
            </a:prstGeom>
          </p:spPr>
        </p:pic>
        <p:sp>
          <p:nvSpPr>
            <p:cNvPr id="10" name="TextBox 9">
              <a:extLst>
                <a:ext uri="{FF2B5EF4-FFF2-40B4-BE49-F238E27FC236}">
                  <a16:creationId xmlns="" xmlns:a16="http://schemas.microsoft.com/office/drawing/2014/main" id="{507A64DA-7650-4B7A-BD03-D5DD63F9838A}"/>
                </a:ext>
              </a:extLst>
            </p:cNvPr>
            <p:cNvSpPr txBox="1"/>
            <p:nvPr/>
          </p:nvSpPr>
          <p:spPr>
            <a:xfrm>
              <a:off x="1612296" y="3075187"/>
              <a:ext cx="1694027" cy="307777"/>
            </a:xfrm>
            <a:prstGeom prst="rect">
              <a:avLst/>
            </a:prstGeom>
            <a:noFill/>
          </p:spPr>
          <p:txBody>
            <a:bodyPr wrap="square" rtlCol="0">
              <a:spAutoFit/>
            </a:bodyPr>
            <a:lstStyle/>
            <a:p>
              <a:pPr algn="ctr"/>
              <a:r>
                <a:rPr lang="en-US" sz="1400" dirty="0">
                  <a:solidFill>
                    <a:srgbClr val="009242"/>
                  </a:solidFill>
                </a:rPr>
                <a:t>paula@sprep.org</a:t>
              </a:r>
            </a:p>
          </p:txBody>
        </p:sp>
      </p:grpSp>
      <p:grpSp>
        <p:nvGrpSpPr>
          <p:cNvPr id="2" name="Group 1">
            <a:extLst>
              <a:ext uri="{FF2B5EF4-FFF2-40B4-BE49-F238E27FC236}">
                <a16:creationId xmlns="" xmlns:a16="http://schemas.microsoft.com/office/drawing/2014/main" id="{779125FB-B986-4DC8-935B-9802B3DF7138}"/>
              </a:ext>
            </a:extLst>
          </p:cNvPr>
          <p:cNvGrpSpPr/>
          <p:nvPr/>
        </p:nvGrpSpPr>
        <p:grpSpPr>
          <a:xfrm>
            <a:off x="3455547" y="399771"/>
            <a:ext cx="2581275" cy="3162300"/>
            <a:chOff x="1140098" y="3591906"/>
            <a:chExt cx="2581275" cy="3162300"/>
          </a:xfrm>
        </p:grpSpPr>
        <p:pic>
          <p:nvPicPr>
            <p:cNvPr id="8" name="Picture 7">
              <a:extLst>
                <a:ext uri="{FF2B5EF4-FFF2-40B4-BE49-F238E27FC236}">
                  <a16:creationId xmlns="" xmlns:a16="http://schemas.microsoft.com/office/drawing/2014/main" id="{6C65ABD3-3028-43B0-B190-F5AD4A176156}"/>
                </a:ext>
              </a:extLst>
            </p:cNvPr>
            <p:cNvPicPr>
              <a:picLocks noChangeAspect="1"/>
            </p:cNvPicPr>
            <p:nvPr/>
          </p:nvPicPr>
          <p:blipFill rotWithShape="1">
            <a:blip r:embed="rId4"/>
            <a:srcRect t="-912"/>
            <a:stretch/>
          </p:blipFill>
          <p:spPr>
            <a:xfrm>
              <a:off x="1140098" y="3591906"/>
              <a:ext cx="2581275" cy="3162300"/>
            </a:xfrm>
            <a:prstGeom prst="rect">
              <a:avLst/>
            </a:prstGeom>
          </p:spPr>
        </p:pic>
        <p:sp>
          <p:nvSpPr>
            <p:cNvPr id="11" name="TextBox 10">
              <a:extLst>
                <a:ext uri="{FF2B5EF4-FFF2-40B4-BE49-F238E27FC236}">
                  <a16:creationId xmlns="" xmlns:a16="http://schemas.microsoft.com/office/drawing/2014/main" id="{B0C6DBE0-6E8E-42BA-8CB0-B8464FEEBA51}"/>
                </a:ext>
              </a:extLst>
            </p:cNvPr>
            <p:cNvSpPr txBox="1"/>
            <p:nvPr/>
          </p:nvSpPr>
          <p:spPr>
            <a:xfrm>
              <a:off x="1612295" y="6286972"/>
              <a:ext cx="1694027" cy="307777"/>
            </a:xfrm>
            <a:prstGeom prst="rect">
              <a:avLst/>
            </a:prstGeom>
            <a:noFill/>
          </p:spPr>
          <p:txBody>
            <a:bodyPr wrap="square" rtlCol="0">
              <a:spAutoFit/>
            </a:bodyPr>
            <a:lstStyle/>
            <a:p>
              <a:pPr algn="ctr"/>
              <a:r>
                <a:rPr lang="en-US" sz="1400" dirty="0">
                  <a:solidFill>
                    <a:srgbClr val="009242"/>
                  </a:solidFill>
                </a:rPr>
                <a:t>selas@sprep.org</a:t>
              </a:r>
            </a:p>
          </p:txBody>
        </p:sp>
      </p:grpSp>
      <p:grpSp>
        <p:nvGrpSpPr>
          <p:cNvPr id="16" name="Group 15">
            <a:extLst>
              <a:ext uri="{FF2B5EF4-FFF2-40B4-BE49-F238E27FC236}">
                <a16:creationId xmlns="" xmlns:a16="http://schemas.microsoft.com/office/drawing/2014/main" id="{BF1DAD2B-3DC4-417A-AFB3-5DE483AA3363}"/>
              </a:ext>
            </a:extLst>
          </p:cNvPr>
          <p:cNvGrpSpPr/>
          <p:nvPr/>
        </p:nvGrpSpPr>
        <p:grpSpPr>
          <a:xfrm>
            <a:off x="3441259" y="3555624"/>
            <a:ext cx="2609850" cy="3152775"/>
            <a:chOff x="3848136" y="3620480"/>
            <a:chExt cx="2609850" cy="3152775"/>
          </a:xfrm>
        </p:grpSpPr>
        <p:pic>
          <p:nvPicPr>
            <p:cNvPr id="7" name="Picture 6">
              <a:extLst>
                <a:ext uri="{FF2B5EF4-FFF2-40B4-BE49-F238E27FC236}">
                  <a16:creationId xmlns="" xmlns:a16="http://schemas.microsoft.com/office/drawing/2014/main" id="{D3BED124-F61B-4C72-A629-66DE9291ED93}"/>
                </a:ext>
              </a:extLst>
            </p:cNvPr>
            <p:cNvPicPr>
              <a:picLocks noChangeAspect="1"/>
            </p:cNvPicPr>
            <p:nvPr/>
          </p:nvPicPr>
          <p:blipFill>
            <a:blip r:embed="rId5"/>
            <a:stretch>
              <a:fillRect/>
            </a:stretch>
          </p:blipFill>
          <p:spPr>
            <a:xfrm>
              <a:off x="3848136" y="3620480"/>
              <a:ext cx="2609850" cy="3152775"/>
            </a:xfrm>
            <a:prstGeom prst="rect">
              <a:avLst/>
            </a:prstGeom>
          </p:spPr>
        </p:pic>
        <p:sp>
          <p:nvSpPr>
            <p:cNvPr id="12" name="TextBox 11">
              <a:extLst>
                <a:ext uri="{FF2B5EF4-FFF2-40B4-BE49-F238E27FC236}">
                  <a16:creationId xmlns="" xmlns:a16="http://schemas.microsoft.com/office/drawing/2014/main" id="{9BD86FCB-E638-4125-B84A-A2B6B42F4ECC}"/>
                </a:ext>
              </a:extLst>
            </p:cNvPr>
            <p:cNvSpPr txBox="1"/>
            <p:nvPr/>
          </p:nvSpPr>
          <p:spPr>
            <a:xfrm>
              <a:off x="4325079" y="6446428"/>
              <a:ext cx="1694027" cy="307777"/>
            </a:xfrm>
            <a:prstGeom prst="rect">
              <a:avLst/>
            </a:prstGeom>
            <a:noFill/>
          </p:spPr>
          <p:txBody>
            <a:bodyPr wrap="square" rtlCol="0">
              <a:spAutoFit/>
            </a:bodyPr>
            <a:lstStyle/>
            <a:p>
              <a:pPr algn="ctr"/>
              <a:r>
                <a:rPr lang="en-US" sz="1400" dirty="0">
                  <a:solidFill>
                    <a:srgbClr val="009242"/>
                  </a:solidFill>
                </a:rPr>
                <a:t>juliec@sprep.org</a:t>
              </a:r>
            </a:p>
          </p:txBody>
        </p:sp>
      </p:grpSp>
      <p:grpSp>
        <p:nvGrpSpPr>
          <p:cNvPr id="14" name="Group 13">
            <a:extLst>
              <a:ext uri="{FF2B5EF4-FFF2-40B4-BE49-F238E27FC236}">
                <a16:creationId xmlns="" xmlns:a16="http://schemas.microsoft.com/office/drawing/2014/main" id="{B58E3154-79FE-42F5-8DC5-2C1A0F85F351}"/>
              </a:ext>
            </a:extLst>
          </p:cNvPr>
          <p:cNvGrpSpPr/>
          <p:nvPr/>
        </p:nvGrpSpPr>
        <p:grpSpPr>
          <a:xfrm>
            <a:off x="764399" y="3562071"/>
            <a:ext cx="2628900" cy="3152775"/>
            <a:chOff x="3857643" y="390524"/>
            <a:chExt cx="2628900" cy="3152775"/>
          </a:xfrm>
        </p:grpSpPr>
        <p:pic>
          <p:nvPicPr>
            <p:cNvPr id="4" name="Picture 3">
              <a:extLst>
                <a:ext uri="{FF2B5EF4-FFF2-40B4-BE49-F238E27FC236}">
                  <a16:creationId xmlns="" xmlns:a16="http://schemas.microsoft.com/office/drawing/2014/main" id="{893FF24F-5687-4DF4-B3A1-618E39549AE0}"/>
                </a:ext>
              </a:extLst>
            </p:cNvPr>
            <p:cNvPicPr>
              <a:picLocks noChangeAspect="1"/>
            </p:cNvPicPr>
            <p:nvPr/>
          </p:nvPicPr>
          <p:blipFill>
            <a:blip r:embed="rId6"/>
            <a:stretch>
              <a:fillRect/>
            </a:stretch>
          </p:blipFill>
          <p:spPr>
            <a:xfrm>
              <a:off x="3857643" y="390524"/>
              <a:ext cx="2628900" cy="3152775"/>
            </a:xfrm>
            <a:prstGeom prst="rect">
              <a:avLst/>
            </a:prstGeom>
          </p:spPr>
        </p:pic>
        <p:sp>
          <p:nvSpPr>
            <p:cNvPr id="13" name="TextBox 12">
              <a:extLst>
                <a:ext uri="{FF2B5EF4-FFF2-40B4-BE49-F238E27FC236}">
                  <a16:creationId xmlns="" xmlns:a16="http://schemas.microsoft.com/office/drawing/2014/main" id="{9547BE2F-F323-46C1-99E7-F4CFBF3D7D14}"/>
                </a:ext>
              </a:extLst>
            </p:cNvPr>
            <p:cNvSpPr txBox="1"/>
            <p:nvPr/>
          </p:nvSpPr>
          <p:spPr>
            <a:xfrm>
              <a:off x="4325079" y="3229075"/>
              <a:ext cx="1694027" cy="307777"/>
            </a:xfrm>
            <a:prstGeom prst="rect">
              <a:avLst/>
            </a:prstGeom>
            <a:noFill/>
          </p:spPr>
          <p:txBody>
            <a:bodyPr wrap="square" rtlCol="0">
              <a:spAutoFit/>
            </a:bodyPr>
            <a:lstStyle/>
            <a:p>
              <a:pPr algn="ctr"/>
              <a:r>
                <a:rPr lang="en-US" sz="1400" dirty="0">
                  <a:solidFill>
                    <a:srgbClr val="009242"/>
                  </a:solidFill>
                </a:rPr>
                <a:t>petermc@sprep.org</a:t>
              </a:r>
            </a:p>
          </p:txBody>
        </p:sp>
      </p:grpSp>
      <p:pic>
        <p:nvPicPr>
          <p:cNvPr id="9" name="Picture 8">
            <a:extLst>
              <a:ext uri="{FF2B5EF4-FFF2-40B4-BE49-F238E27FC236}">
                <a16:creationId xmlns="" xmlns:a16="http://schemas.microsoft.com/office/drawing/2014/main" id="{26B98FBC-66B4-4EF6-BB69-9A52B0E32791}"/>
              </a:ext>
            </a:extLst>
          </p:cNvPr>
          <p:cNvPicPr>
            <a:picLocks noChangeAspect="1"/>
          </p:cNvPicPr>
          <p:nvPr/>
        </p:nvPicPr>
        <p:blipFill>
          <a:blip r:embed="rId7"/>
          <a:stretch>
            <a:fillRect/>
          </a:stretch>
        </p:blipFill>
        <p:spPr>
          <a:xfrm>
            <a:off x="6108428" y="418821"/>
            <a:ext cx="2571750" cy="3143250"/>
          </a:xfrm>
          <a:prstGeom prst="rect">
            <a:avLst/>
          </a:prstGeom>
        </p:spPr>
      </p:pic>
      <p:sp>
        <p:nvSpPr>
          <p:cNvPr id="18" name="TextBox 17">
            <a:extLst>
              <a:ext uri="{FF2B5EF4-FFF2-40B4-BE49-F238E27FC236}">
                <a16:creationId xmlns="" xmlns:a16="http://schemas.microsoft.com/office/drawing/2014/main" id="{5F8C2809-47DE-4A9E-97A8-96235005046A}"/>
              </a:ext>
            </a:extLst>
          </p:cNvPr>
          <p:cNvSpPr txBox="1"/>
          <p:nvPr/>
        </p:nvSpPr>
        <p:spPr>
          <a:xfrm>
            <a:off x="6547289" y="3260586"/>
            <a:ext cx="1694027" cy="307777"/>
          </a:xfrm>
          <a:prstGeom prst="rect">
            <a:avLst/>
          </a:prstGeom>
          <a:noFill/>
        </p:spPr>
        <p:txBody>
          <a:bodyPr wrap="square" rtlCol="0">
            <a:spAutoFit/>
          </a:bodyPr>
          <a:lstStyle/>
          <a:p>
            <a:pPr algn="ctr"/>
            <a:r>
              <a:rPr lang="en-US" sz="1400" dirty="0">
                <a:solidFill>
                  <a:srgbClr val="009242"/>
                </a:solidFill>
              </a:rPr>
              <a:t>tavitas@sprep.org</a:t>
            </a:r>
          </a:p>
        </p:txBody>
      </p:sp>
      <p:sp>
        <p:nvSpPr>
          <p:cNvPr id="20" name="Rectangle 19">
            <a:extLst>
              <a:ext uri="{FF2B5EF4-FFF2-40B4-BE49-F238E27FC236}">
                <a16:creationId xmlns="" xmlns:a16="http://schemas.microsoft.com/office/drawing/2014/main" id="{E818DA85-B11E-43AA-BF60-B7636E820468}"/>
              </a:ext>
            </a:extLst>
          </p:cNvPr>
          <p:cNvSpPr/>
          <p:nvPr/>
        </p:nvSpPr>
        <p:spPr>
          <a:xfrm>
            <a:off x="1" y="19653"/>
            <a:ext cx="8850384" cy="369332"/>
          </a:xfrm>
          <a:prstGeom prst="rect">
            <a:avLst/>
          </a:prstGeom>
        </p:spPr>
        <p:txBody>
          <a:bodyPr wrap="square">
            <a:spAutoFit/>
          </a:bodyPr>
          <a:lstStyle/>
          <a:p>
            <a:pPr algn="ctr"/>
            <a:r>
              <a:rPr lang="en-US" dirty="0">
                <a:solidFill>
                  <a:srgbClr val="063F93"/>
                </a:solidFill>
              </a:rPr>
              <a:t>Environmental Monitoring &amp; Governance Programme</a:t>
            </a:r>
          </a:p>
        </p:txBody>
      </p:sp>
      <p:grpSp>
        <p:nvGrpSpPr>
          <p:cNvPr id="21" name="Group 20">
            <a:extLst>
              <a:ext uri="{FF2B5EF4-FFF2-40B4-BE49-F238E27FC236}">
                <a16:creationId xmlns="" xmlns:a16="http://schemas.microsoft.com/office/drawing/2014/main" id="{DDF24A8D-9EED-4DDD-8556-180D67415620}"/>
              </a:ext>
            </a:extLst>
          </p:cNvPr>
          <p:cNvGrpSpPr/>
          <p:nvPr/>
        </p:nvGrpSpPr>
        <p:grpSpPr>
          <a:xfrm>
            <a:off x="6079852" y="3572154"/>
            <a:ext cx="2628900" cy="3127562"/>
            <a:chOff x="6079852" y="3572154"/>
            <a:chExt cx="2628900" cy="3127562"/>
          </a:xfrm>
        </p:grpSpPr>
        <p:pic>
          <p:nvPicPr>
            <p:cNvPr id="15" name="Picture 14">
              <a:extLst>
                <a:ext uri="{FF2B5EF4-FFF2-40B4-BE49-F238E27FC236}">
                  <a16:creationId xmlns="" xmlns:a16="http://schemas.microsoft.com/office/drawing/2014/main" id="{D4796FAF-E59B-454E-B190-59C6B0182B63}"/>
                </a:ext>
              </a:extLst>
            </p:cNvPr>
            <p:cNvPicPr>
              <a:picLocks noChangeAspect="1"/>
            </p:cNvPicPr>
            <p:nvPr/>
          </p:nvPicPr>
          <p:blipFill>
            <a:blip r:embed="rId8"/>
            <a:stretch>
              <a:fillRect/>
            </a:stretch>
          </p:blipFill>
          <p:spPr>
            <a:xfrm>
              <a:off x="6079852" y="3572154"/>
              <a:ext cx="2628900" cy="2867025"/>
            </a:xfrm>
            <a:prstGeom prst="rect">
              <a:avLst/>
            </a:prstGeom>
          </p:spPr>
        </p:pic>
        <p:sp>
          <p:nvSpPr>
            <p:cNvPr id="19" name="TextBox 18">
              <a:extLst>
                <a:ext uri="{FF2B5EF4-FFF2-40B4-BE49-F238E27FC236}">
                  <a16:creationId xmlns="" xmlns:a16="http://schemas.microsoft.com/office/drawing/2014/main" id="{CC5B1AAB-61C6-4EFF-A71F-83CC1C15F025}"/>
                </a:ext>
              </a:extLst>
            </p:cNvPr>
            <p:cNvSpPr txBox="1"/>
            <p:nvPr/>
          </p:nvSpPr>
          <p:spPr>
            <a:xfrm>
              <a:off x="6079852" y="6391939"/>
              <a:ext cx="2628900" cy="307777"/>
            </a:xfrm>
            <a:prstGeom prst="rect">
              <a:avLst/>
            </a:prstGeom>
            <a:solidFill>
              <a:schemeClr val="bg1"/>
            </a:solidFill>
          </p:spPr>
          <p:txBody>
            <a:bodyPr wrap="square" rtlCol="0">
              <a:spAutoFit/>
            </a:bodyPr>
            <a:lstStyle/>
            <a:p>
              <a:pPr algn="ctr"/>
              <a:r>
                <a:rPr lang="en-US" sz="1400" dirty="0">
                  <a:solidFill>
                    <a:srgbClr val="009242"/>
                  </a:solidFill>
                </a:rPr>
                <a:t>lagir@sprep.org</a:t>
              </a:r>
            </a:p>
          </p:txBody>
        </p:sp>
      </p:grpSp>
    </p:spTree>
    <p:extLst>
      <p:ext uri="{BB962C8B-B14F-4D97-AF65-F5344CB8AC3E}">
        <p14:creationId xmlns:p14="http://schemas.microsoft.com/office/powerpoint/2010/main" val="24483705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9AE1AFA-D17B-437A-9AF4-47448EEB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sp>
        <p:nvSpPr>
          <p:cNvPr id="8" name="TextBox 7">
            <a:extLst>
              <a:ext uri="{FF2B5EF4-FFF2-40B4-BE49-F238E27FC236}">
                <a16:creationId xmlns="" xmlns:a16="http://schemas.microsoft.com/office/drawing/2014/main" id="{81F7D71C-879B-4CA4-B7E8-36978D0225B6}"/>
              </a:ext>
            </a:extLst>
          </p:cNvPr>
          <p:cNvSpPr txBox="1"/>
          <p:nvPr/>
        </p:nvSpPr>
        <p:spPr>
          <a:xfrm>
            <a:off x="0" y="62076"/>
            <a:ext cx="9144000" cy="646331"/>
          </a:xfrm>
          <a:prstGeom prst="rect">
            <a:avLst/>
          </a:prstGeom>
          <a:noFill/>
        </p:spPr>
        <p:txBody>
          <a:bodyPr wrap="square" rtlCol="0">
            <a:spAutoFit/>
          </a:bodyPr>
          <a:lstStyle/>
          <a:p>
            <a:pPr algn="ctr"/>
            <a:r>
              <a:rPr lang="en-US" sz="3600" dirty="0">
                <a:solidFill>
                  <a:schemeClr val="accent1">
                    <a:lumMod val="75000"/>
                  </a:schemeClr>
                </a:solidFill>
                <a:latin typeface="+mj-lt"/>
              </a:rPr>
              <a:t>The Inform Project</a:t>
            </a:r>
          </a:p>
        </p:txBody>
      </p:sp>
      <p:pic>
        <p:nvPicPr>
          <p:cNvPr id="2" name="Picture 1">
            <a:extLst>
              <a:ext uri="{FF2B5EF4-FFF2-40B4-BE49-F238E27FC236}">
                <a16:creationId xmlns="" xmlns:a16="http://schemas.microsoft.com/office/drawing/2014/main" id="{8DC37DAF-7E07-40D1-923E-B3BDACE858F1}"/>
              </a:ext>
            </a:extLst>
          </p:cNvPr>
          <p:cNvPicPr>
            <a:picLocks noChangeAspect="1"/>
          </p:cNvPicPr>
          <p:nvPr/>
        </p:nvPicPr>
        <p:blipFill>
          <a:blip r:embed="rId5"/>
          <a:stretch>
            <a:fillRect/>
          </a:stretch>
        </p:blipFill>
        <p:spPr>
          <a:xfrm>
            <a:off x="-819" y="721796"/>
            <a:ext cx="9144819" cy="5108485"/>
          </a:xfrm>
          <a:prstGeom prst="rect">
            <a:avLst/>
          </a:prstGeom>
        </p:spPr>
      </p:pic>
      <p:sp>
        <p:nvSpPr>
          <p:cNvPr id="10" name="Rectangle 9">
            <a:extLst>
              <a:ext uri="{FF2B5EF4-FFF2-40B4-BE49-F238E27FC236}">
                <a16:creationId xmlns="" xmlns:a16="http://schemas.microsoft.com/office/drawing/2014/main" id="{DE9C0379-7706-4486-AE54-9631830F4445}"/>
              </a:ext>
            </a:extLst>
          </p:cNvPr>
          <p:cNvSpPr/>
          <p:nvPr/>
        </p:nvSpPr>
        <p:spPr>
          <a:xfrm>
            <a:off x="126697" y="787699"/>
            <a:ext cx="4389032" cy="2461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071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272C033-3F58-439D-AA1E-616C88EC9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 xmlns:a16="http://schemas.microsoft.com/office/drawing/2014/main" id="{B9B74705-EC27-490B-9148-344D9915E504}"/>
              </a:ext>
            </a:extLst>
          </p:cNvPr>
          <p:cNvSpPr txBox="1"/>
          <p:nvPr/>
        </p:nvSpPr>
        <p:spPr>
          <a:xfrm>
            <a:off x="0" y="2471393"/>
            <a:ext cx="9144000" cy="830997"/>
          </a:xfrm>
          <a:prstGeom prst="rect">
            <a:avLst/>
          </a:prstGeom>
          <a:noFill/>
        </p:spPr>
        <p:txBody>
          <a:bodyPr wrap="square" rtlCol="0">
            <a:spAutoFit/>
          </a:bodyPr>
          <a:lstStyle/>
          <a:p>
            <a:pPr algn="ctr"/>
            <a:r>
              <a:rPr lang="en-US" sz="4800" dirty="0"/>
              <a:t>What is a data portal?</a:t>
            </a:r>
          </a:p>
        </p:txBody>
      </p:sp>
    </p:spTree>
    <p:extLst>
      <p:ext uri="{BB962C8B-B14F-4D97-AF65-F5344CB8AC3E}">
        <p14:creationId xmlns:p14="http://schemas.microsoft.com/office/powerpoint/2010/main" val="16135977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9AE1AFA-D17B-437A-9AF4-47448EEB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sp>
        <p:nvSpPr>
          <p:cNvPr id="2" name="Rectangle 1">
            <a:extLst>
              <a:ext uri="{FF2B5EF4-FFF2-40B4-BE49-F238E27FC236}">
                <a16:creationId xmlns="" xmlns:a16="http://schemas.microsoft.com/office/drawing/2014/main" id="{C5BBC465-2372-45CA-B5C6-6AF2E8D968F0}"/>
              </a:ext>
            </a:extLst>
          </p:cNvPr>
          <p:cNvSpPr/>
          <p:nvPr/>
        </p:nvSpPr>
        <p:spPr>
          <a:xfrm>
            <a:off x="748214" y="413503"/>
            <a:ext cx="7984134" cy="3662541"/>
          </a:xfrm>
          <a:prstGeom prst="rect">
            <a:avLst/>
          </a:prstGeom>
        </p:spPr>
        <p:txBody>
          <a:bodyPr wrap="square">
            <a:spAutoFit/>
          </a:bodyPr>
          <a:lstStyle/>
          <a:p>
            <a:pPr defTabSz="329643">
              <a:defRPr sz="1800" b="0" i="0" u="none" strike="noStrike" kern="0" cap="none" spc="0" baseline="0">
                <a:solidFill>
                  <a:srgbClr val="000000"/>
                </a:solidFill>
                <a:uFillTx/>
              </a:defRPr>
            </a:pPr>
            <a:r>
              <a:rPr lang="en-US" sz="4400" dirty="0">
                <a:solidFill>
                  <a:schemeClr val="accent1">
                    <a:lumMod val="75000"/>
                  </a:schemeClr>
                </a:solidFill>
                <a:latin typeface="+mj-lt"/>
                <a:cs typeface="Times New Roman" pitchFamily="18"/>
              </a:rPr>
              <a:t>Data Portal</a:t>
            </a:r>
          </a:p>
          <a:p>
            <a:pPr defTabSz="329643">
              <a:defRPr sz="1800" b="0" i="0" u="none" strike="noStrike" kern="0" cap="none" spc="0" baseline="0">
                <a:solidFill>
                  <a:srgbClr val="000000"/>
                </a:solidFill>
                <a:uFillTx/>
              </a:defRPr>
            </a:pPr>
            <a:endParaRPr lang="en-US" b="1" dirty="0">
              <a:latin typeface="Calibri" pitchFamily="34"/>
              <a:cs typeface="Times New Roman" pitchFamily="18"/>
            </a:endParaRP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dirty="0"/>
              <a:t>Repository</a:t>
            </a:r>
            <a:r>
              <a:rPr lang="en-US" sz="2000" dirty="0"/>
              <a:t> where data is stored (online database)</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dirty="0"/>
              <a:t>Backups</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dirty="0"/>
              <a:t>Sharing data </a:t>
            </a:r>
            <a:r>
              <a:rPr lang="en-US" sz="2000" dirty="0"/>
              <a:t>on different levels (public/shared/private)</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GB" sz="2000" dirty="0"/>
              <a:t>Collaborate within </a:t>
            </a:r>
            <a:r>
              <a:rPr lang="en-GB" sz="2000" b="1" dirty="0"/>
              <a:t>Groups</a:t>
            </a:r>
            <a:r>
              <a:rPr lang="en-GB" sz="2000" dirty="0"/>
              <a:t> (departments / agencies)</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GB" sz="2000" dirty="0"/>
              <a:t>Publishing platform</a:t>
            </a:r>
          </a:p>
          <a:p>
            <a:pPr marL="285750" lvl="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kern="0" dirty="0">
                <a:solidFill>
                  <a:srgbClr val="000000"/>
                </a:solidFill>
              </a:rPr>
              <a:t>Open source </a:t>
            </a:r>
            <a:r>
              <a:rPr lang="en-US" sz="2000" kern="0" dirty="0">
                <a:solidFill>
                  <a:srgbClr val="000000"/>
                </a:solidFill>
              </a:rPr>
              <a:t>tools: DKAN Open Data Platform (</a:t>
            </a:r>
            <a:r>
              <a:rPr lang="en-US" sz="2000" kern="0" dirty="0">
                <a:solidFill>
                  <a:srgbClr val="000000"/>
                </a:solidFill>
                <a:hlinkClick r:id="rId5">
                  <a:extLst>
                    <a:ext uri="{A12FA001-AC4F-418D-AE19-62706E023703}">
                      <ahyp:hlinkClr xmlns="" xmlns:ahyp="http://schemas.microsoft.com/office/drawing/2018/hyperlinkcolor" val="tx"/>
                    </a:ext>
                  </a:extLst>
                </a:hlinkClick>
              </a:rPr>
              <a:t>https://getdkan.org/</a:t>
            </a:r>
            <a:r>
              <a:rPr lang="en-US" sz="2000" kern="0" dirty="0">
                <a:solidFill>
                  <a:srgbClr val="000000"/>
                </a:solidFill>
              </a:rPr>
              <a:t>)</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kern="0" dirty="0">
                <a:solidFill>
                  <a:srgbClr val="000000"/>
                </a:solidFill>
              </a:rPr>
              <a:t>Cloud or in-country hosting</a:t>
            </a:r>
          </a:p>
        </p:txBody>
      </p:sp>
      <p:grpSp>
        <p:nvGrpSpPr>
          <p:cNvPr id="3" name="Group 2">
            <a:extLst>
              <a:ext uri="{FF2B5EF4-FFF2-40B4-BE49-F238E27FC236}">
                <a16:creationId xmlns="" xmlns:a16="http://schemas.microsoft.com/office/drawing/2014/main" id="{88D823CF-3F89-49DD-B44A-7AE07CBD0157}"/>
              </a:ext>
            </a:extLst>
          </p:cNvPr>
          <p:cNvGrpSpPr/>
          <p:nvPr/>
        </p:nvGrpSpPr>
        <p:grpSpPr>
          <a:xfrm>
            <a:off x="1178183" y="4350843"/>
            <a:ext cx="5771172" cy="2093654"/>
            <a:chOff x="1178183" y="4350843"/>
            <a:chExt cx="5771172" cy="2093654"/>
          </a:xfrm>
        </p:grpSpPr>
        <p:sp>
          <p:nvSpPr>
            <p:cNvPr id="7" name="Shape 157">
              <a:extLst>
                <a:ext uri="{FF2B5EF4-FFF2-40B4-BE49-F238E27FC236}">
                  <a16:creationId xmlns="" xmlns:a16="http://schemas.microsoft.com/office/drawing/2014/main" id="{B22F12D6-10DE-4445-B36E-3DE1C45A4B0D}"/>
                </a:ext>
              </a:extLst>
            </p:cNvPr>
            <p:cNvSpPr txBox="1">
              <a:spLocks/>
            </p:cNvSpPr>
            <p:nvPr/>
          </p:nvSpPr>
          <p:spPr>
            <a:xfrm>
              <a:off x="1178183" y="4350843"/>
              <a:ext cx="1547839" cy="20936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spcBef>
                  <a:spcPts val="600"/>
                </a:spcBef>
                <a:buFont typeface="Arial"/>
                <a:buNone/>
              </a:pPr>
              <a:r>
                <a:rPr lang="en-GB" sz="1200" b="1" dirty="0"/>
                <a:t>Other Examples:</a:t>
              </a:r>
            </a:p>
            <a:p>
              <a:pPr marL="171450" indent="-171450">
                <a:lnSpc>
                  <a:spcPct val="100000"/>
                </a:lnSpc>
                <a:spcBef>
                  <a:spcPts val="600"/>
                </a:spcBef>
              </a:pPr>
              <a:r>
                <a:rPr lang="en-GB" sz="1200" dirty="0"/>
                <a:t>Data.gov</a:t>
              </a:r>
            </a:p>
            <a:p>
              <a:pPr marL="171450" indent="-171450">
                <a:lnSpc>
                  <a:spcPct val="100000"/>
                </a:lnSpc>
                <a:spcBef>
                  <a:spcPts val="600"/>
                </a:spcBef>
              </a:pPr>
              <a:r>
                <a:rPr lang="en-GB" sz="1200" dirty="0"/>
                <a:t>Data.gov.uk</a:t>
              </a:r>
            </a:p>
            <a:p>
              <a:pPr marL="171450" indent="-171450">
                <a:lnSpc>
                  <a:spcPct val="100000"/>
                </a:lnSpc>
                <a:spcBef>
                  <a:spcPts val="600"/>
                </a:spcBef>
              </a:pPr>
              <a:r>
                <a:rPr lang="en-GB" sz="1200" dirty="0"/>
                <a:t>Data.gov.au</a:t>
              </a:r>
            </a:p>
            <a:p>
              <a:pPr marL="171450" indent="-171450">
                <a:lnSpc>
                  <a:spcPct val="100000"/>
                </a:lnSpc>
                <a:spcBef>
                  <a:spcPts val="600"/>
                </a:spcBef>
              </a:pPr>
              <a:r>
                <a:rPr lang="en-GB" sz="1200" dirty="0"/>
                <a:t>Data.gov.nz</a:t>
              </a:r>
            </a:p>
            <a:p>
              <a:pPr marL="171450" indent="-171450">
                <a:lnSpc>
                  <a:spcPct val="100000"/>
                </a:lnSpc>
                <a:spcBef>
                  <a:spcPts val="600"/>
                </a:spcBef>
              </a:pPr>
              <a:r>
                <a:rPr lang="en-GB" sz="1200" dirty="0"/>
                <a:t>Data.europa.eu</a:t>
              </a:r>
            </a:p>
            <a:p>
              <a:pPr marL="171450" indent="-171450">
                <a:lnSpc>
                  <a:spcPct val="100000"/>
                </a:lnSpc>
                <a:spcBef>
                  <a:spcPts val="600"/>
                </a:spcBef>
              </a:pPr>
              <a:r>
                <a:rPr lang="en-GB" sz="1200" dirty="0"/>
                <a:t>Etc...</a:t>
              </a:r>
            </a:p>
          </p:txBody>
        </p:sp>
        <p:pic>
          <p:nvPicPr>
            <p:cNvPr id="8" name="Picture 7">
              <a:extLst>
                <a:ext uri="{FF2B5EF4-FFF2-40B4-BE49-F238E27FC236}">
                  <a16:creationId xmlns="" xmlns:a16="http://schemas.microsoft.com/office/drawing/2014/main" id="{0A736E1E-4F36-4212-98CE-128843DF1601}"/>
                </a:ext>
              </a:extLst>
            </p:cNvPr>
            <p:cNvPicPr>
              <a:picLocks noChangeAspect="1"/>
            </p:cNvPicPr>
            <p:nvPr/>
          </p:nvPicPr>
          <p:blipFill>
            <a:blip r:embed="rId6"/>
            <a:stretch>
              <a:fillRect/>
            </a:stretch>
          </p:blipFill>
          <p:spPr>
            <a:xfrm>
              <a:off x="5262100" y="4582829"/>
              <a:ext cx="1687255" cy="677458"/>
            </a:xfrm>
            <a:prstGeom prst="rect">
              <a:avLst/>
            </a:prstGeom>
          </p:spPr>
        </p:pic>
        <p:pic>
          <p:nvPicPr>
            <p:cNvPr id="9" name="Picture 8">
              <a:extLst>
                <a:ext uri="{FF2B5EF4-FFF2-40B4-BE49-F238E27FC236}">
                  <a16:creationId xmlns="" xmlns:a16="http://schemas.microsoft.com/office/drawing/2014/main" id="{B929043B-72E9-4DEF-B378-06EFA8D438FA}"/>
                </a:ext>
              </a:extLst>
            </p:cNvPr>
            <p:cNvPicPr>
              <a:picLocks noChangeAspect="1"/>
            </p:cNvPicPr>
            <p:nvPr/>
          </p:nvPicPr>
          <p:blipFill>
            <a:blip r:embed="rId7"/>
            <a:stretch>
              <a:fillRect/>
            </a:stretch>
          </p:blipFill>
          <p:spPr>
            <a:xfrm>
              <a:off x="2902259" y="4582829"/>
              <a:ext cx="2095500" cy="533400"/>
            </a:xfrm>
            <a:prstGeom prst="rect">
              <a:avLst/>
            </a:prstGeom>
          </p:spPr>
        </p:pic>
        <p:pic>
          <p:nvPicPr>
            <p:cNvPr id="10" name="Graphic 9">
              <a:extLst>
                <a:ext uri="{FF2B5EF4-FFF2-40B4-BE49-F238E27FC236}">
                  <a16:creationId xmlns="" xmlns:a16="http://schemas.microsoft.com/office/drawing/2014/main" id="{BE63EC4A-6F2E-48AF-887F-C552CFC2F7D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02259" y="5216777"/>
              <a:ext cx="1271034" cy="866614"/>
            </a:xfrm>
            <a:prstGeom prst="rect">
              <a:avLst/>
            </a:prstGeom>
          </p:spPr>
        </p:pic>
      </p:grpSp>
    </p:spTree>
    <p:extLst>
      <p:ext uri="{BB962C8B-B14F-4D97-AF65-F5344CB8AC3E}">
        <p14:creationId xmlns:p14="http://schemas.microsoft.com/office/powerpoint/2010/main" val="2443842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pic>
        <p:nvPicPr>
          <p:cNvPr id="11" name="Picture 10">
            <a:extLst>
              <a:ext uri="{FF2B5EF4-FFF2-40B4-BE49-F238E27FC236}">
                <a16:creationId xmlns="" xmlns:a16="http://schemas.microsoft.com/office/drawing/2014/main" id="{F9C53378-44F1-49DE-9D00-001F405ECE9B}"/>
              </a:ext>
            </a:extLst>
          </p:cNvPr>
          <p:cNvPicPr>
            <a:picLocks noChangeAspect="1"/>
          </p:cNvPicPr>
          <p:nvPr/>
        </p:nvPicPr>
        <p:blipFill>
          <a:blip r:embed="rId4"/>
          <a:stretch>
            <a:fillRect/>
          </a:stretch>
        </p:blipFill>
        <p:spPr>
          <a:xfrm>
            <a:off x="3095604" y="71088"/>
            <a:ext cx="3628116" cy="1143338"/>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 xmlns:a16="http://schemas.microsoft.com/office/drawing/2014/main" id="{94B44254-8A13-4803-8D64-44FD1AA85735}"/>
              </a:ext>
            </a:extLst>
          </p:cNvPr>
          <p:cNvSpPr txBox="1"/>
          <p:nvPr/>
        </p:nvSpPr>
        <p:spPr>
          <a:xfrm>
            <a:off x="336584" y="215056"/>
            <a:ext cx="2059144" cy="646331"/>
          </a:xfrm>
          <a:prstGeom prst="rect">
            <a:avLst/>
          </a:prstGeom>
          <a:noFill/>
        </p:spPr>
        <p:txBody>
          <a:bodyPr wrap="square" rtlCol="0">
            <a:spAutoFit/>
          </a:bodyPr>
          <a:lstStyle/>
          <a:p>
            <a:r>
              <a:rPr lang="en-US" dirty="0"/>
              <a:t>1 Regional Portal</a:t>
            </a:r>
          </a:p>
          <a:p>
            <a:r>
              <a:rPr lang="en-US" dirty="0"/>
              <a:t>14 National Portals</a:t>
            </a:r>
          </a:p>
        </p:txBody>
      </p:sp>
      <p:pic>
        <p:nvPicPr>
          <p:cNvPr id="13" name="Picture 12">
            <a:extLst>
              <a:ext uri="{FF2B5EF4-FFF2-40B4-BE49-F238E27FC236}">
                <a16:creationId xmlns="" xmlns:a16="http://schemas.microsoft.com/office/drawing/2014/main" id="{4FA41A06-3AB6-4201-BC49-A55764754C90}"/>
              </a:ext>
            </a:extLst>
          </p:cNvPr>
          <p:cNvPicPr>
            <a:picLocks noChangeAspect="1"/>
          </p:cNvPicPr>
          <p:nvPr/>
        </p:nvPicPr>
        <p:blipFill>
          <a:blip r:embed="rId5"/>
          <a:stretch>
            <a:fillRect/>
          </a:stretch>
        </p:blipFill>
        <p:spPr>
          <a:xfrm>
            <a:off x="173521" y="1404279"/>
            <a:ext cx="2847862" cy="828404"/>
          </a:xfrm>
          <a:prstGeom prst="rect">
            <a:avLst/>
          </a:prstGeom>
        </p:spPr>
      </p:pic>
      <p:pic>
        <p:nvPicPr>
          <p:cNvPr id="14" name="Picture 13">
            <a:extLst>
              <a:ext uri="{FF2B5EF4-FFF2-40B4-BE49-F238E27FC236}">
                <a16:creationId xmlns="" xmlns:a16="http://schemas.microsoft.com/office/drawing/2014/main" id="{E6128D69-D7B3-44C9-8E78-53F5D34D150A}"/>
              </a:ext>
            </a:extLst>
          </p:cNvPr>
          <p:cNvPicPr>
            <a:picLocks noChangeAspect="1"/>
          </p:cNvPicPr>
          <p:nvPr/>
        </p:nvPicPr>
        <p:blipFill>
          <a:blip r:embed="rId6"/>
          <a:stretch>
            <a:fillRect/>
          </a:stretch>
        </p:blipFill>
        <p:spPr>
          <a:xfrm>
            <a:off x="160153" y="2351189"/>
            <a:ext cx="4092179" cy="843864"/>
          </a:xfrm>
          <a:prstGeom prst="rect">
            <a:avLst/>
          </a:prstGeom>
        </p:spPr>
      </p:pic>
      <p:pic>
        <p:nvPicPr>
          <p:cNvPr id="15" name="Picture 14">
            <a:extLst>
              <a:ext uri="{FF2B5EF4-FFF2-40B4-BE49-F238E27FC236}">
                <a16:creationId xmlns="" xmlns:a16="http://schemas.microsoft.com/office/drawing/2014/main" id="{DDCBB93D-BB2C-4D2D-AFB3-49DEE19B68B5}"/>
              </a:ext>
            </a:extLst>
          </p:cNvPr>
          <p:cNvPicPr>
            <a:picLocks noChangeAspect="1"/>
          </p:cNvPicPr>
          <p:nvPr/>
        </p:nvPicPr>
        <p:blipFill>
          <a:blip r:embed="rId7"/>
          <a:stretch>
            <a:fillRect/>
          </a:stretch>
        </p:blipFill>
        <p:spPr>
          <a:xfrm>
            <a:off x="160153" y="3268651"/>
            <a:ext cx="2880332" cy="976161"/>
          </a:xfrm>
          <a:prstGeom prst="rect">
            <a:avLst/>
          </a:prstGeom>
        </p:spPr>
      </p:pic>
      <p:pic>
        <p:nvPicPr>
          <p:cNvPr id="16" name="Picture 15">
            <a:extLst>
              <a:ext uri="{FF2B5EF4-FFF2-40B4-BE49-F238E27FC236}">
                <a16:creationId xmlns="" xmlns:a16="http://schemas.microsoft.com/office/drawing/2014/main" id="{C95D6D1D-B240-4863-BDF4-87F97D5776F8}"/>
              </a:ext>
            </a:extLst>
          </p:cNvPr>
          <p:cNvPicPr>
            <a:picLocks noChangeAspect="1"/>
          </p:cNvPicPr>
          <p:nvPr/>
        </p:nvPicPr>
        <p:blipFill>
          <a:blip r:embed="rId8"/>
          <a:stretch>
            <a:fillRect/>
          </a:stretch>
        </p:blipFill>
        <p:spPr>
          <a:xfrm>
            <a:off x="3155936" y="3275909"/>
            <a:ext cx="2904182" cy="976161"/>
          </a:xfrm>
          <a:prstGeom prst="rect">
            <a:avLst/>
          </a:prstGeom>
        </p:spPr>
      </p:pic>
      <p:pic>
        <p:nvPicPr>
          <p:cNvPr id="17" name="Picture 16">
            <a:extLst>
              <a:ext uri="{FF2B5EF4-FFF2-40B4-BE49-F238E27FC236}">
                <a16:creationId xmlns="" xmlns:a16="http://schemas.microsoft.com/office/drawing/2014/main" id="{E4A2A353-FBE9-4BCB-A4EE-C97477A4DABC}"/>
              </a:ext>
            </a:extLst>
          </p:cNvPr>
          <p:cNvPicPr>
            <a:picLocks noChangeAspect="1"/>
          </p:cNvPicPr>
          <p:nvPr/>
        </p:nvPicPr>
        <p:blipFill>
          <a:blip r:embed="rId9"/>
          <a:stretch>
            <a:fillRect/>
          </a:stretch>
        </p:blipFill>
        <p:spPr>
          <a:xfrm>
            <a:off x="6171644" y="3219406"/>
            <a:ext cx="2872922" cy="903383"/>
          </a:xfrm>
          <a:prstGeom prst="rect">
            <a:avLst/>
          </a:prstGeom>
        </p:spPr>
      </p:pic>
      <p:pic>
        <p:nvPicPr>
          <p:cNvPr id="18" name="Picture 17">
            <a:extLst>
              <a:ext uri="{FF2B5EF4-FFF2-40B4-BE49-F238E27FC236}">
                <a16:creationId xmlns="" xmlns:a16="http://schemas.microsoft.com/office/drawing/2014/main" id="{DD4039E5-DA37-4FA6-8E97-2BF367BA1F0C}"/>
              </a:ext>
            </a:extLst>
          </p:cNvPr>
          <p:cNvPicPr>
            <a:picLocks noChangeAspect="1"/>
          </p:cNvPicPr>
          <p:nvPr/>
        </p:nvPicPr>
        <p:blipFill>
          <a:blip r:embed="rId10"/>
          <a:stretch>
            <a:fillRect/>
          </a:stretch>
        </p:blipFill>
        <p:spPr>
          <a:xfrm>
            <a:off x="6382936" y="1417053"/>
            <a:ext cx="2722701" cy="681789"/>
          </a:xfrm>
          <a:prstGeom prst="rect">
            <a:avLst/>
          </a:prstGeom>
        </p:spPr>
      </p:pic>
      <p:pic>
        <p:nvPicPr>
          <p:cNvPr id="19" name="Picture 18">
            <a:extLst>
              <a:ext uri="{FF2B5EF4-FFF2-40B4-BE49-F238E27FC236}">
                <a16:creationId xmlns="" xmlns:a16="http://schemas.microsoft.com/office/drawing/2014/main" id="{5AA36394-52E6-4DB5-B979-EF5522D23258}"/>
              </a:ext>
            </a:extLst>
          </p:cNvPr>
          <p:cNvPicPr>
            <a:picLocks noChangeAspect="1"/>
          </p:cNvPicPr>
          <p:nvPr/>
        </p:nvPicPr>
        <p:blipFill>
          <a:blip r:embed="rId11"/>
          <a:stretch>
            <a:fillRect/>
          </a:stretch>
        </p:blipFill>
        <p:spPr>
          <a:xfrm>
            <a:off x="146784" y="4371594"/>
            <a:ext cx="2923397" cy="933450"/>
          </a:xfrm>
          <a:prstGeom prst="rect">
            <a:avLst/>
          </a:prstGeom>
        </p:spPr>
      </p:pic>
      <p:pic>
        <p:nvPicPr>
          <p:cNvPr id="20" name="Picture 19">
            <a:extLst>
              <a:ext uri="{FF2B5EF4-FFF2-40B4-BE49-F238E27FC236}">
                <a16:creationId xmlns="" xmlns:a16="http://schemas.microsoft.com/office/drawing/2014/main" id="{BA3A86E9-6364-4DAE-AF63-85C12CC914F6}"/>
              </a:ext>
            </a:extLst>
          </p:cNvPr>
          <p:cNvPicPr>
            <a:picLocks noChangeAspect="1"/>
          </p:cNvPicPr>
          <p:nvPr/>
        </p:nvPicPr>
        <p:blipFill>
          <a:blip r:embed="rId12"/>
          <a:stretch>
            <a:fillRect/>
          </a:stretch>
        </p:blipFill>
        <p:spPr>
          <a:xfrm>
            <a:off x="3123455" y="1376420"/>
            <a:ext cx="3180992" cy="842738"/>
          </a:xfrm>
          <a:prstGeom prst="rect">
            <a:avLst/>
          </a:prstGeom>
        </p:spPr>
      </p:pic>
      <p:pic>
        <p:nvPicPr>
          <p:cNvPr id="21" name="Picture 20">
            <a:extLst>
              <a:ext uri="{FF2B5EF4-FFF2-40B4-BE49-F238E27FC236}">
                <a16:creationId xmlns="" xmlns:a16="http://schemas.microsoft.com/office/drawing/2014/main" id="{18FF0A30-99B2-4475-9C9D-BB210F664C86}"/>
              </a:ext>
            </a:extLst>
          </p:cNvPr>
          <p:cNvPicPr>
            <a:picLocks noChangeAspect="1"/>
          </p:cNvPicPr>
          <p:nvPr/>
        </p:nvPicPr>
        <p:blipFill>
          <a:blip r:embed="rId13"/>
          <a:stretch>
            <a:fillRect/>
          </a:stretch>
        </p:blipFill>
        <p:spPr>
          <a:xfrm>
            <a:off x="4574411" y="2274236"/>
            <a:ext cx="3811713" cy="867343"/>
          </a:xfrm>
          <a:prstGeom prst="rect">
            <a:avLst/>
          </a:prstGeom>
        </p:spPr>
      </p:pic>
      <p:pic>
        <p:nvPicPr>
          <p:cNvPr id="22" name="Picture 21">
            <a:extLst>
              <a:ext uri="{FF2B5EF4-FFF2-40B4-BE49-F238E27FC236}">
                <a16:creationId xmlns="" xmlns:a16="http://schemas.microsoft.com/office/drawing/2014/main" id="{12C9322E-567D-45AC-BF52-10D230F5C970}"/>
              </a:ext>
            </a:extLst>
          </p:cNvPr>
          <p:cNvPicPr>
            <a:picLocks noChangeAspect="1"/>
          </p:cNvPicPr>
          <p:nvPr/>
        </p:nvPicPr>
        <p:blipFill>
          <a:blip r:embed="rId14"/>
          <a:stretch>
            <a:fillRect/>
          </a:stretch>
        </p:blipFill>
        <p:spPr>
          <a:xfrm>
            <a:off x="3159998" y="4391432"/>
            <a:ext cx="2840546" cy="871309"/>
          </a:xfrm>
          <a:prstGeom prst="rect">
            <a:avLst/>
          </a:prstGeom>
        </p:spPr>
      </p:pic>
      <p:pic>
        <p:nvPicPr>
          <p:cNvPr id="23" name="Picture 22">
            <a:extLst>
              <a:ext uri="{FF2B5EF4-FFF2-40B4-BE49-F238E27FC236}">
                <a16:creationId xmlns="" xmlns:a16="http://schemas.microsoft.com/office/drawing/2014/main" id="{B1B224FD-7D13-4082-B3E5-5463E861157F}"/>
              </a:ext>
            </a:extLst>
          </p:cNvPr>
          <p:cNvPicPr>
            <a:picLocks noChangeAspect="1"/>
          </p:cNvPicPr>
          <p:nvPr/>
        </p:nvPicPr>
        <p:blipFill>
          <a:blip r:embed="rId15"/>
          <a:stretch>
            <a:fillRect/>
          </a:stretch>
        </p:blipFill>
        <p:spPr>
          <a:xfrm>
            <a:off x="6110573" y="4323538"/>
            <a:ext cx="2995064" cy="903383"/>
          </a:xfrm>
          <a:prstGeom prst="rect">
            <a:avLst/>
          </a:prstGeom>
        </p:spPr>
      </p:pic>
      <p:pic>
        <p:nvPicPr>
          <p:cNvPr id="24" name="Picture 23">
            <a:extLst>
              <a:ext uri="{FF2B5EF4-FFF2-40B4-BE49-F238E27FC236}">
                <a16:creationId xmlns="" xmlns:a16="http://schemas.microsoft.com/office/drawing/2014/main" id="{1467C968-E868-4940-B4A6-1C0D45FCF38C}"/>
              </a:ext>
            </a:extLst>
          </p:cNvPr>
          <p:cNvPicPr>
            <a:picLocks noChangeAspect="1"/>
          </p:cNvPicPr>
          <p:nvPr/>
        </p:nvPicPr>
        <p:blipFill>
          <a:blip r:embed="rId16"/>
          <a:stretch>
            <a:fillRect/>
          </a:stretch>
        </p:blipFill>
        <p:spPr>
          <a:xfrm>
            <a:off x="117353" y="5390399"/>
            <a:ext cx="2921782" cy="993323"/>
          </a:xfrm>
          <a:prstGeom prst="rect">
            <a:avLst/>
          </a:prstGeom>
        </p:spPr>
      </p:pic>
      <p:pic>
        <p:nvPicPr>
          <p:cNvPr id="25" name="Picture 24">
            <a:extLst>
              <a:ext uri="{FF2B5EF4-FFF2-40B4-BE49-F238E27FC236}">
                <a16:creationId xmlns="" xmlns:a16="http://schemas.microsoft.com/office/drawing/2014/main" id="{98F53497-42E7-4F93-AD8C-292456D23961}"/>
              </a:ext>
            </a:extLst>
          </p:cNvPr>
          <p:cNvPicPr>
            <a:picLocks noChangeAspect="1"/>
          </p:cNvPicPr>
          <p:nvPr/>
        </p:nvPicPr>
        <p:blipFill>
          <a:blip r:embed="rId17"/>
          <a:stretch>
            <a:fillRect/>
          </a:stretch>
        </p:blipFill>
        <p:spPr>
          <a:xfrm>
            <a:off x="3128271" y="5390400"/>
            <a:ext cx="2835879" cy="976160"/>
          </a:xfrm>
          <a:prstGeom prst="rect">
            <a:avLst/>
          </a:prstGeom>
        </p:spPr>
      </p:pic>
      <p:pic>
        <p:nvPicPr>
          <p:cNvPr id="26" name="Picture 25">
            <a:extLst>
              <a:ext uri="{FF2B5EF4-FFF2-40B4-BE49-F238E27FC236}">
                <a16:creationId xmlns="" xmlns:a16="http://schemas.microsoft.com/office/drawing/2014/main" id="{049D1C5D-09A3-4AEF-8A0F-D1911A1BF45C}"/>
              </a:ext>
            </a:extLst>
          </p:cNvPr>
          <p:cNvPicPr>
            <a:picLocks noChangeAspect="1"/>
          </p:cNvPicPr>
          <p:nvPr/>
        </p:nvPicPr>
        <p:blipFill>
          <a:blip r:embed="rId18"/>
          <a:stretch>
            <a:fillRect/>
          </a:stretch>
        </p:blipFill>
        <p:spPr>
          <a:xfrm>
            <a:off x="6027279" y="5390399"/>
            <a:ext cx="3076621" cy="1067482"/>
          </a:xfrm>
          <a:prstGeom prst="rect">
            <a:avLst/>
          </a:prstGeom>
        </p:spPr>
      </p:pic>
    </p:spTree>
    <p:extLst>
      <p:ext uri="{BB962C8B-B14F-4D97-AF65-F5344CB8AC3E}">
        <p14:creationId xmlns:p14="http://schemas.microsoft.com/office/powerpoint/2010/main" val="11709932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E3EFF5C-E067-4BFF-B1C2-D39CA722E301}"/>
              </a:ext>
            </a:extLst>
          </p:cNvPr>
          <p:cNvPicPr>
            <a:picLocks noChangeAspect="1"/>
          </p:cNvPicPr>
          <p:nvPr/>
        </p:nvPicPr>
        <p:blipFill>
          <a:blip r:embed="rId4"/>
          <a:stretch>
            <a:fillRect/>
          </a:stretch>
        </p:blipFill>
        <p:spPr>
          <a:xfrm>
            <a:off x="170605" y="1175386"/>
            <a:ext cx="8814635" cy="5682614"/>
          </a:xfrm>
          <a:prstGeom prst="rect">
            <a:avLst/>
          </a:prstGeom>
        </p:spPr>
      </p:pic>
      <p:sp>
        <p:nvSpPr>
          <p:cNvPr id="11" name="Rectangle 10">
            <a:extLst>
              <a:ext uri="{FF2B5EF4-FFF2-40B4-BE49-F238E27FC236}">
                <a16:creationId xmlns="" xmlns:a16="http://schemas.microsoft.com/office/drawing/2014/main" id="{41304772-9F7D-44D3-85CD-38BC0DE018C4}"/>
              </a:ext>
            </a:extLst>
          </p:cNvPr>
          <p:cNvSpPr/>
          <p:nvPr/>
        </p:nvSpPr>
        <p:spPr>
          <a:xfrm>
            <a:off x="2863923" y="814041"/>
            <a:ext cx="2980981" cy="338554"/>
          </a:xfrm>
          <a:prstGeom prst="rect">
            <a:avLst/>
          </a:prstGeom>
          <a:solidFill>
            <a:schemeClr val="accent2"/>
          </a:solidFill>
        </p:spPr>
        <p:txBody>
          <a:bodyPr wrap="square">
            <a:spAutoFit/>
          </a:bodyPr>
          <a:lstStyle/>
          <a:p>
            <a:pPr algn="ctr"/>
            <a:r>
              <a:rPr lang="en-US" sz="1600" b="1" i="1" dirty="0">
                <a:solidFill>
                  <a:schemeClr val="bg1"/>
                </a:solidFill>
              </a:rPr>
              <a:t>https://pacific-data.sprep.org/</a:t>
            </a:r>
          </a:p>
        </p:txBody>
      </p:sp>
      <p:sp>
        <p:nvSpPr>
          <p:cNvPr id="13" name="TextBox 12">
            <a:extLst>
              <a:ext uri="{FF2B5EF4-FFF2-40B4-BE49-F238E27FC236}">
                <a16:creationId xmlns="" xmlns:a16="http://schemas.microsoft.com/office/drawing/2014/main" id="{D09249F9-D20C-45BD-AE2C-BB61A438E3D2}"/>
              </a:ext>
            </a:extLst>
          </p:cNvPr>
          <p:cNvSpPr txBox="1"/>
          <p:nvPr/>
        </p:nvSpPr>
        <p:spPr>
          <a:xfrm>
            <a:off x="0" y="236416"/>
            <a:ext cx="9144000" cy="646331"/>
          </a:xfrm>
          <a:prstGeom prst="rect">
            <a:avLst/>
          </a:prstGeom>
          <a:noFill/>
        </p:spPr>
        <p:txBody>
          <a:bodyPr wrap="square" rtlCol="0">
            <a:spAutoFit/>
          </a:bodyPr>
          <a:lstStyle/>
          <a:p>
            <a:pPr algn="ctr"/>
            <a:r>
              <a:rPr lang="en-US" sz="3600" dirty="0"/>
              <a:t>Inform Regional Data Portal</a:t>
            </a:r>
          </a:p>
        </p:txBody>
      </p:sp>
    </p:spTree>
    <p:extLst>
      <p:ext uri="{BB962C8B-B14F-4D97-AF65-F5344CB8AC3E}">
        <p14:creationId xmlns:p14="http://schemas.microsoft.com/office/powerpoint/2010/main" val="14372518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C7194C6-7A30-44C7-B87E-7DF578A01FA6}"/>
              </a:ext>
            </a:extLst>
          </p:cNvPr>
          <p:cNvPicPr>
            <a:picLocks noChangeAspect="1"/>
          </p:cNvPicPr>
          <p:nvPr/>
        </p:nvPicPr>
        <p:blipFill>
          <a:blip r:embed="rId3"/>
          <a:stretch>
            <a:fillRect/>
          </a:stretch>
        </p:blipFill>
        <p:spPr>
          <a:xfrm>
            <a:off x="113738" y="1589250"/>
            <a:ext cx="8973394" cy="5121827"/>
          </a:xfrm>
          <a:prstGeom prst="rect">
            <a:avLst/>
          </a:prstGeom>
        </p:spPr>
      </p:pic>
      <p:sp>
        <p:nvSpPr>
          <p:cNvPr id="3" name="TextBox 2">
            <a:extLst>
              <a:ext uri="{FF2B5EF4-FFF2-40B4-BE49-F238E27FC236}">
                <a16:creationId xmlns="" xmlns:a16="http://schemas.microsoft.com/office/drawing/2014/main" id="{FEE2F925-3B35-40C9-BD57-3D98AB68822C}"/>
              </a:ext>
            </a:extLst>
          </p:cNvPr>
          <p:cNvSpPr txBox="1"/>
          <p:nvPr/>
        </p:nvSpPr>
        <p:spPr>
          <a:xfrm>
            <a:off x="0" y="389159"/>
            <a:ext cx="9144000" cy="646331"/>
          </a:xfrm>
          <a:prstGeom prst="rect">
            <a:avLst/>
          </a:prstGeom>
          <a:noFill/>
        </p:spPr>
        <p:txBody>
          <a:bodyPr wrap="square" rtlCol="0">
            <a:spAutoFit/>
          </a:bodyPr>
          <a:lstStyle/>
          <a:p>
            <a:pPr algn="ctr"/>
            <a:r>
              <a:rPr lang="en-US" sz="3600" dirty="0"/>
              <a:t>FSM Data Portal</a:t>
            </a:r>
          </a:p>
        </p:txBody>
      </p:sp>
      <p:sp>
        <p:nvSpPr>
          <p:cNvPr id="4" name="Rectangle 3">
            <a:extLst>
              <a:ext uri="{FF2B5EF4-FFF2-40B4-BE49-F238E27FC236}">
                <a16:creationId xmlns="" xmlns:a16="http://schemas.microsoft.com/office/drawing/2014/main" id="{67C2CCCD-692E-43C6-B6F4-3F3FE13468E5}"/>
              </a:ext>
            </a:extLst>
          </p:cNvPr>
          <p:cNvSpPr/>
          <p:nvPr/>
        </p:nvSpPr>
        <p:spPr>
          <a:xfrm>
            <a:off x="2953883" y="1078794"/>
            <a:ext cx="3069238" cy="707886"/>
          </a:xfrm>
          <a:prstGeom prst="rect">
            <a:avLst/>
          </a:prstGeom>
        </p:spPr>
        <p:txBody>
          <a:bodyPr wrap="none">
            <a:spAutoFit/>
          </a:bodyPr>
          <a:lstStyle/>
          <a:p>
            <a:r>
              <a:rPr lang="en-US" sz="2000" i="1" dirty="0">
                <a:hlinkClick r:id="rId4"/>
              </a:rPr>
              <a:t>https://fsm-data.sprep.org/</a:t>
            </a:r>
            <a:endParaRPr lang="en-US" sz="2000" i="1" dirty="0"/>
          </a:p>
          <a:p>
            <a:endParaRPr lang="en-US" sz="2000" i="1" dirty="0"/>
          </a:p>
        </p:txBody>
      </p:sp>
    </p:spTree>
    <p:extLst>
      <p:ext uri="{BB962C8B-B14F-4D97-AF65-F5344CB8AC3E}">
        <p14:creationId xmlns:p14="http://schemas.microsoft.com/office/powerpoint/2010/main" val="36042892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EE2F925-3B35-40C9-BD57-3D98AB68822C}"/>
              </a:ext>
            </a:extLst>
          </p:cNvPr>
          <p:cNvSpPr txBox="1"/>
          <p:nvPr/>
        </p:nvSpPr>
        <p:spPr>
          <a:xfrm>
            <a:off x="0" y="389159"/>
            <a:ext cx="9144000" cy="646331"/>
          </a:xfrm>
          <a:prstGeom prst="rect">
            <a:avLst/>
          </a:prstGeom>
          <a:noFill/>
        </p:spPr>
        <p:txBody>
          <a:bodyPr wrap="square" rtlCol="0">
            <a:spAutoFit/>
          </a:bodyPr>
          <a:lstStyle/>
          <a:p>
            <a:pPr algn="ctr"/>
            <a:r>
              <a:rPr lang="en-US" sz="3600" dirty="0" smtClean="0"/>
              <a:t>Palau </a:t>
            </a:r>
            <a:r>
              <a:rPr lang="en-US" sz="3600" dirty="0"/>
              <a:t>Data Portal</a:t>
            </a:r>
          </a:p>
        </p:txBody>
      </p:sp>
      <p:sp>
        <p:nvSpPr>
          <p:cNvPr id="4" name="Rectangle 3">
            <a:extLst>
              <a:ext uri="{FF2B5EF4-FFF2-40B4-BE49-F238E27FC236}">
                <a16:creationId xmlns="" xmlns:a16="http://schemas.microsoft.com/office/drawing/2014/main" id="{67C2CCCD-692E-43C6-B6F4-3F3FE13468E5}"/>
              </a:ext>
            </a:extLst>
          </p:cNvPr>
          <p:cNvSpPr/>
          <p:nvPr/>
        </p:nvSpPr>
        <p:spPr>
          <a:xfrm>
            <a:off x="2915970" y="927130"/>
            <a:ext cx="3340703" cy="707886"/>
          </a:xfrm>
          <a:prstGeom prst="rect">
            <a:avLst/>
          </a:prstGeom>
        </p:spPr>
        <p:txBody>
          <a:bodyPr wrap="none">
            <a:spAutoFit/>
          </a:bodyPr>
          <a:lstStyle/>
          <a:p>
            <a:r>
              <a:rPr lang="en-US" sz="2000" i="1" dirty="0">
                <a:hlinkClick r:id="rId4"/>
              </a:rPr>
              <a:t>https:/</a:t>
            </a:r>
            <a:r>
              <a:rPr lang="en-US" sz="2000" i="1" dirty="0" smtClean="0">
                <a:hlinkClick r:id="rId4"/>
              </a:rPr>
              <a:t>/palau-</a:t>
            </a:r>
            <a:r>
              <a:rPr lang="en-US" sz="2000" i="1" dirty="0">
                <a:hlinkClick r:id="rId4"/>
              </a:rPr>
              <a:t>data.sprep.org/</a:t>
            </a:r>
            <a:endParaRPr lang="en-US" sz="2000" i="1" dirty="0"/>
          </a:p>
          <a:p>
            <a:endParaRPr lang="en-US" sz="2000" i="1" dirty="0"/>
          </a:p>
        </p:txBody>
      </p:sp>
      <p:pic>
        <p:nvPicPr>
          <p:cNvPr id="7" name="Picture 6" descr="Screenshot (2019-5-22 11.14.53 AM).psd"/>
          <p:cNvPicPr>
            <a:picLocks noChangeAspect="1"/>
          </p:cNvPicPr>
          <p:nvPr/>
        </p:nvPicPr>
        <p:blipFill rotWithShape="1">
          <a:blip r:embed="rId5">
            <a:extLst>
              <a:ext uri="{28A0092B-C50C-407E-A947-70E740481C1C}">
                <a14:useLocalDpi xmlns:a14="http://schemas.microsoft.com/office/drawing/2010/main" val="0"/>
              </a:ext>
            </a:extLst>
          </a:blip>
          <a:srcRect t="12219"/>
          <a:stretch/>
        </p:blipFill>
        <p:spPr>
          <a:xfrm>
            <a:off x="75826" y="1538892"/>
            <a:ext cx="8992350" cy="5016661"/>
          </a:xfrm>
          <a:prstGeom prst="rect">
            <a:avLst/>
          </a:prstGeom>
        </p:spPr>
      </p:pic>
    </p:spTree>
    <p:extLst>
      <p:ext uri="{BB962C8B-B14F-4D97-AF65-F5344CB8AC3E}">
        <p14:creationId xmlns:p14="http://schemas.microsoft.com/office/powerpoint/2010/main" val="22665247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414288-981A-43D5-BD23-F95BEE57D448}"/>
              </a:ext>
            </a:extLst>
          </p:cNvPr>
          <p:cNvSpPr txBox="1"/>
          <p:nvPr/>
        </p:nvSpPr>
        <p:spPr>
          <a:xfrm>
            <a:off x="0" y="389159"/>
            <a:ext cx="9144000" cy="646331"/>
          </a:xfrm>
          <a:prstGeom prst="rect">
            <a:avLst/>
          </a:prstGeom>
          <a:noFill/>
        </p:spPr>
        <p:txBody>
          <a:bodyPr wrap="square" rtlCol="0">
            <a:spAutoFit/>
          </a:bodyPr>
          <a:lstStyle/>
          <a:p>
            <a:pPr algn="ctr"/>
            <a:r>
              <a:rPr lang="en-US" sz="3600" dirty="0" smtClean="0"/>
              <a:t>RMI </a:t>
            </a:r>
            <a:r>
              <a:rPr lang="en-US" sz="3600" dirty="0"/>
              <a:t>Data Portal</a:t>
            </a:r>
          </a:p>
        </p:txBody>
      </p:sp>
      <p:sp>
        <p:nvSpPr>
          <p:cNvPr id="4" name="Rectangle 3">
            <a:extLst>
              <a:ext uri="{FF2B5EF4-FFF2-40B4-BE49-F238E27FC236}">
                <a16:creationId xmlns="" xmlns:a16="http://schemas.microsoft.com/office/drawing/2014/main" id="{06C18E08-4368-431F-80B7-99BA8585DB80}"/>
              </a:ext>
            </a:extLst>
          </p:cNvPr>
          <p:cNvSpPr/>
          <p:nvPr/>
        </p:nvSpPr>
        <p:spPr>
          <a:xfrm>
            <a:off x="3013714" y="982663"/>
            <a:ext cx="3104010" cy="400110"/>
          </a:xfrm>
          <a:prstGeom prst="rect">
            <a:avLst/>
          </a:prstGeom>
        </p:spPr>
        <p:txBody>
          <a:bodyPr wrap="none">
            <a:spAutoFit/>
          </a:bodyPr>
          <a:lstStyle/>
          <a:p>
            <a:r>
              <a:rPr lang="en-US" sz="2000" i="1" dirty="0">
                <a:hlinkClick r:id="rId4"/>
              </a:rPr>
              <a:t>https:/</a:t>
            </a:r>
            <a:r>
              <a:rPr lang="en-US" sz="2000" i="1" dirty="0" smtClean="0">
                <a:hlinkClick r:id="rId4"/>
              </a:rPr>
              <a:t>/</a:t>
            </a:r>
            <a:r>
              <a:rPr lang="en-US" sz="2000" i="1" dirty="0" smtClean="0">
                <a:hlinkClick r:id="rId4"/>
              </a:rPr>
              <a:t>rmi</a:t>
            </a:r>
            <a:r>
              <a:rPr lang="en-US" sz="2000" i="1" dirty="0" smtClean="0">
                <a:hlinkClick r:id="rId4"/>
              </a:rPr>
              <a:t>-</a:t>
            </a:r>
            <a:r>
              <a:rPr lang="en-US" sz="2000" i="1" dirty="0">
                <a:hlinkClick r:id="rId4"/>
              </a:rPr>
              <a:t>data.sprep.org</a:t>
            </a:r>
            <a:r>
              <a:rPr lang="en-US" sz="2000" i="1" dirty="0" smtClean="0">
                <a:hlinkClick r:id="rId4"/>
              </a:rPr>
              <a:t>/</a:t>
            </a:r>
            <a:endParaRPr lang="en-US" sz="2000" i="1" dirty="0"/>
          </a:p>
        </p:txBody>
      </p:sp>
      <p:pic>
        <p:nvPicPr>
          <p:cNvPr id="5" name="Picture 4" descr="Screenshot (2019-5-22 11.19.52 AM).psd"/>
          <p:cNvPicPr>
            <a:picLocks noChangeAspect="1"/>
          </p:cNvPicPr>
          <p:nvPr/>
        </p:nvPicPr>
        <p:blipFill rotWithShape="1">
          <a:blip r:embed="rId5">
            <a:extLst>
              <a:ext uri="{28A0092B-C50C-407E-A947-70E740481C1C}">
                <a14:useLocalDpi xmlns:a14="http://schemas.microsoft.com/office/drawing/2010/main" val="0"/>
              </a:ext>
            </a:extLst>
          </a:blip>
          <a:srcRect t="9754"/>
          <a:stretch/>
        </p:blipFill>
        <p:spPr>
          <a:xfrm>
            <a:off x="75826" y="1687727"/>
            <a:ext cx="8992350" cy="4782374"/>
          </a:xfrm>
          <a:prstGeom prst="rect">
            <a:avLst/>
          </a:prstGeom>
        </p:spPr>
      </p:pic>
    </p:spTree>
    <p:extLst>
      <p:ext uri="{BB962C8B-B14F-4D97-AF65-F5344CB8AC3E}">
        <p14:creationId xmlns:p14="http://schemas.microsoft.com/office/powerpoint/2010/main" val="3338486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9AE1AFA-D17B-437A-9AF4-47448EEBF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pic>
        <p:nvPicPr>
          <p:cNvPr id="2" name="Inform project - v4-1080p">
            <a:hlinkClick r:id="" action="ppaction://media"/>
            <a:extLst>
              <a:ext uri="{FF2B5EF4-FFF2-40B4-BE49-F238E27FC236}">
                <a16:creationId xmlns="" xmlns:a16="http://schemas.microsoft.com/office/drawing/2014/main" id="{B4BA9679-1C54-4539-9D0A-DDA2B3CB1F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563830"/>
            <a:ext cx="9144000" cy="5143500"/>
          </a:xfrm>
          <a:prstGeom prst="rect">
            <a:avLst/>
          </a:prstGeom>
        </p:spPr>
      </p:pic>
    </p:spTree>
    <p:extLst>
      <p:ext uri="{BB962C8B-B14F-4D97-AF65-F5344CB8AC3E}">
        <p14:creationId xmlns:p14="http://schemas.microsoft.com/office/powerpoint/2010/main" val="3607434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9AE1AFA-D17B-437A-9AF4-47448EEB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sp>
        <p:nvSpPr>
          <p:cNvPr id="4" name="Title 1">
            <a:extLst>
              <a:ext uri="{FF2B5EF4-FFF2-40B4-BE49-F238E27FC236}">
                <a16:creationId xmlns="" xmlns:a16="http://schemas.microsoft.com/office/drawing/2014/main" id="{1949D7FF-07DB-49A2-A962-55A7BD87345E}"/>
              </a:ext>
            </a:extLst>
          </p:cNvPr>
          <p:cNvSpPr txBox="1">
            <a:spLocks/>
          </p:cNvSpPr>
          <p:nvPr/>
        </p:nvSpPr>
        <p:spPr>
          <a:xfrm>
            <a:off x="1485898" y="1177624"/>
            <a:ext cx="6172200" cy="1102266"/>
          </a:xfrm>
          <a:prstGeom prst="rect">
            <a:avLst/>
          </a:prstGeom>
        </p:spPr>
        <p:txBody>
          <a:bodyPr>
            <a:normAutofit fontScale="97500"/>
          </a:bodyPr>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r>
              <a:rPr lang="en-NZ" sz="3300" dirty="0"/>
              <a:t>- A national and regional challenge -</a:t>
            </a:r>
          </a:p>
          <a:p>
            <a:r>
              <a:rPr lang="en-NZ" sz="3300" dirty="0"/>
              <a:t>Inform project </a:t>
            </a:r>
          </a:p>
          <a:p>
            <a:endParaRPr lang="en-AU" sz="3300" dirty="0"/>
          </a:p>
        </p:txBody>
      </p:sp>
      <p:sp>
        <p:nvSpPr>
          <p:cNvPr id="7" name="Content Placeholder 2">
            <a:extLst>
              <a:ext uri="{FF2B5EF4-FFF2-40B4-BE49-F238E27FC236}">
                <a16:creationId xmlns="" xmlns:a16="http://schemas.microsoft.com/office/drawing/2014/main" id="{F6528473-7EBB-4AF8-A35D-6E3265FC08E1}"/>
              </a:ext>
            </a:extLst>
          </p:cNvPr>
          <p:cNvSpPr txBox="1">
            <a:spLocks/>
          </p:cNvSpPr>
          <p:nvPr/>
        </p:nvSpPr>
        <p:spPr>
          <a:xfrm>
            <a:off x="675986" y="2635007"/>
            <a:ext cx="7792025" cy="2425899"/>
          </a:xfrm>
          <a:prstGeom prst="rect">
            <a:avLst/>
          </a:prstGeom>
        </p:spPr>
        <p:txBody>
          <a:bodyPr>
            <a:normAutofit/>
          </a:bodyPr>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400" dirty="0"/>
              <a:t>All 14 Pacific Island Countries have data storage management and use issues</a:t>
            </a:r>
          </a:p>
          <a:p>
            <a:r>
              <a:rPr lang="en-NZ" sz="2400" dirty="0"/>
              <a:t>This became clear through the SOE process and others</a:t>
            </a:r>
          </a:p>
          <a:p>
            <a:r>
              <a:rPr lang="en-NZ" sz="2400" dirty="0"/>
              <a:t>SPREP developed a project to address this, called “Inform”</a:t>
            </a:r>
          </a:p>
        </p:txBody>
      </p:sp>
      <p:sp>
        <p:nvSpPr>
          <p:cNvPr id="2" name="Rectangle 1">
            <a:extLst>
              <a:ext uri="{FF2B5EF4-FFF2-40B4-BE49-F238E27FC236}">
                <a16:creationId xmlns="" xmlns:a16="http://schemas.microsoft.com/office/drawing/2014/main" id="{A7E6D1B5-0F09-440C-928D-1CDB436B51BE}"/>
              </a:ext>
            </a:extLst>
          </p:cNvPr>
          <p:cNvSpPr/>
          <p:nvPr/>
        </p:nvSpPr>
        <p:spPr>
          <a:xfrm>
            <a:off x="0" y="408183"/>
            <a:ext cx="9144000" cy="769441"/>
          </a:xfrm>
          <a:prstGeom prst="rect">
            <a:avLst/>
          </a:prstGeom>
        </p:spPr>
        <p:txBody>
          <a:bodyPr wrap="square">
            <a:spAutoFit/>
          </a:bodyPr>
          <a:lstStyle/>
          <a:p>
            <a:pPr algn="ctr"/>
            <a:r>
              <a:rPr lang="en-NZ" sz="4400" dirty="0">
                <a:solidFill>
                  <a:schemeClr val="accent1">
                    <a:lumMod val="75000"/>
                  </a:schemeClr>
                </a:solidFill>
                <a:latin typeface="+mj-lt"/>
              </a:rPr>
              <a:t>Environmental data management </a:t>
            </a:r>
          </a:p>
        </p:txBody>
      </p:sp>
    </p:spTree>
    <p:extLst>
      <p:ext uri="{BB962C8B-B14F-4D97-AF65-F5344CB8AC3E}">
        <p14:creationId xmlns:p14="http://schemas.microsoft.com/office/powerpoint/2010/main" val="17507153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036" y="228600"/>
            <a:ext cx="8229600" cy="1143000"/>
          </a:xfrm>
        </p:spPr>
        <p:txBody>
          <a:bodyPr>
            <a:normAutofit/>
          </a:bodyPr>
          <a:lstStyle/>
          <a:p>
            <a:r>
              <a:rPr lang="en-NZ" dirty="0">
                <a:solidFill>
                  <a:schemeClr val="accent1">
                    <a:lumMod val="75000"/>
                  </a:schemeClr>
                </a:solidFill>
              </a:rPr>
              <a:t>Inform title</a:t>
            </a:r>
            <a:endParaRPr lang="en-AU" dirty="0">
              <a:solidFill>
                <a:schemeClr val="accent1">
                  <a:lumMod val="75000"/>
                </a:schemeClr>
              </a:solidFill>
            </a:endParaRPr>
          </a:p>
        </p:txBody>
      </p:sp>
      <p:sp>
        <p:nvSpPr>
          <p:cNvPr id="3" name="Content Placeholder 2"/>
          <p:cNvSpPr>
            <a:spLocks noGrp="1"/>
          </p:cNvSpPr>
          <p:nvPr>
            <p:ph idx="1"/>
          </p:nvPr>
        </p:nvSpPr>
        <p:spPr>
          <a:xfrm>
            <a:off x="524036" y="1371600"/>
            <a:ext cx="8095928" cy="2868804"/>
          </a:xfrm>
        </p:spPr>
        <p:txBody>
          <a:bodyPr>
            <a:normAutofit/>
          </a:bodyPr>
          <a:lstStyle/>
          <a:p>
            <a:pPr marL="0" indent="0">
              <a:lnSpc>
                <a:spcPct val="107000"/>
              </a:lnSpc>
              <a:spcBef>
                <a:spcPts val="285"/>
              </a:spcBef>
              <a:spcAft>
                <a:spcPts val="0"/>
              </a:spcAft>
              <a:buNone/>
            </a:pPr>
            <a:r>
              <a:rPr lang="en-US" i="1" dirty="0"/>
              <a:t>Building National and Regional Capacity to Implement Multilateral Environmental Agreements by Strengthening Planning and the State of Environmental Assessment and Reporting in the Pacific</a:t>
            </a:r>
            <a:endParaRPr lang="en-AU" i="1" dirty="0"/>
          </a:p>
          <a:p>
            <a:pPr marL="0" indent="0">
              <a:lnSpc>
                <a:spcPct val="107000"/>
              </a:lnSpc>
              <a:spcBef>
                <a:spcPts val="285"/>
              </a:spcBef>
              <a:spcAft>
                <a:spcPts val="0"/>
              </a:spcAft>
              <a:buNone/>
            </a:pPr>
            <a:r>
              <a:rPr lang="en-US" dirty="0"/>
              <a:t>Referred to as the </a:t>
            </a:r>
            <a:r>
              <a:rPr lang="en-US" b="1" u="sng" dirty="0"/>
              <a:t>Inform project</a:t>
            </a:r>
            <a:endParaRPr lang="en-AU" b="1" u="sng" dirty="0">
              <a:latin typeface="Arial" panose="020B0604020202020204" pitchFamily="34" charset="0"/>
              <a:ea typeface="Arial" panose="020B0604020202020204" pitchFamily="34" charset="0"/>
              <a:cs typeface="Times New Roman" panose="02020603050405020304" pitchFamily="18" charset="0"/>
            </a:endParaRPr>
          </a:p>
          <a:p>
            <a:endParaRPr lang="en-AU" i="1" dirty="0"/>
          </a:p>
          <a:p>
            <a:endParaRPr lang="en-AU" dirty="0"/>
          </a:p>
        </p:txBody>
      </p:sp>
      <p:pic>
        <p:nvPicPr>
          <p:cNvPr id="5" name="Picture 4">
            <a:extLst>
              <a:ext uri="{FF2B5EF4-FFF2-40B4-BE49-F238E27FC236}">
                <a16:creationId xmlns="" xmlns:a16="http://schemas.microsoft.com/office/drawing/2014/main" id="{2DBC6E5D-2AAF-4E3B-8C7E-2AD06F33F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37387053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0956541"/>
              </p:ext>
            </p:extLst>
          </p:nvPr>
        </p:nvGraphicFramePr>
        <p:xfrm>
          <a:off x="179512" y="210406"/>
          <a:ext cx="8784976" cy="5615098"/>
        </p:xfrm>
        <a:graphic>
          <a:graphicData uri="http://schemas.openxmlformats.org/drawingml/2006/table">
            <a:tbl>
              <a:tblPr firstRow="1" bandRow="1">
                <a:effectLst/>
                <a:tableStyleId>{5C22544A-7EE6-4342-B048-85BDC9FD1C3A}</a:tableStyleId>
              </a:tblPr>
              <a:tblGrid>
                <a:gridCol w="1762574">
                  <a:extLst>
                    <a:ext uri="{9D8B030D-6E8A-4147-A177-3AD203B41FA5}">
                      <a16:colId xmlns="" xmlns:a16="http://schemas.microsoft.com/office/drawing/2014/main" val="20000"/>
                    </a:ext>
                  </a:extLst>
                </a:gridCol>
                <a:gridCol w="7022402">
                  <a:extLst>
                    <a:ext uri="{9D8B030D-6E8A-4147-A177-3AD203B41FA5}">
                      <a16:colId xmlns="" xmlns:a16="http://schemas.microsoft.com/office/drawing/2014/main" val="20001"/>
                    </a:ext>
                  </a:extLst>
                </a:gridCol>
              </a:tblGrid>
              <a:tr h="1622396">
                <a:tc>
                  <a:txBody>
                    <a:bodyPr/>
                    <a:lstStyle/>
                    <a:p>
                      <a:pPr marL="81911" lvl="0">
                        <a:lnSpc>
                          <a:spcPct val="107000"/>
                        </a:lnSpc>
                        <a:spcBef>
                          <a:spcPts val="790"/>
                        </a:spcBef>
                        <a:spcAft>
                          <a:spcPts val="0"/>
                        </a:spcAft>
                      </a:pPr>
                      <a:endParaRPr lang="en-US" sz="1600" dirty="0">
                        <a:latin typeface="+mn-lt"/>
                      </a:endParaRPr>
                    </a:p>
                    <a:p>
                      <a:pPr marL="81911" lvl="0">
                        <a:lnSpc>
                          <a:spcPct val="107000"/>
                        </a:lnSpc>
                        <a:spcBef>
                          <a:spcPts val="790"/>
                        </a:spcBef>
                        <a:spcAft>
                          <a:spcPts val="0"/>
                        </a:spcAft>
                      </a:pPr>
                      <a:r>
                        <a:rPr lang="en-US" sz="1600" dirty="0">
                          <a:latin typeface="+mn-lt"/>
                        </a:rPr>
                        <a:t>Project Name</a:t>
                      </a:r>
                      <a:endParaRPr lang="en-AU" sz="1600" dirty="0">
                        <a:latin typeface="+mn-lt"/>
                        <a:ea typeface="Arial" pitchFamily="34"/>
                        <a:cs typeface="Times New Roman" pitchFamily="18"/>
                      </a:endParaRPr>
                    </a:p>
                  </a:txBody>
                  <a:tcPr marL="0" marR="0" marT="0" marB="0"/>
                </a:tc>
                <a:tc>
                  <a:txBody>
                    <a:bodyPr/>
                    <a:lstStyle/>
                    <a:p>
                      <a:pPr marL="69851" lvl="0">
                        <a:lnSpc>
                          <a:spcPct val="107000"/>
                        </a:lnSpc>
                        <a:spcBef>
                          <a:spcPts val="600"/>
                        </a:spcBef>
                        <a:spcAft>
                          <a:spcPts val="600"/>
                        </a:spcAft>
                      </a:pPr>
                      <a:endParaRPr lang="en-US" sz="400" b="0" i="1" dirty="0">
                        <a:latin typeface="+mn-lt"/>
                      </a:endParaRPr>
                    </a:p>
                    <a:p>
                      <a:pPr marL="69851" lvl="0">
                        <a:lnSpc>
                          <a:spcPct val="107000"/>
                        </a:lnSpc>
                        <a:spcBef>
                          <a:spcPts val="600"/>
                        </a:spcBef>
                        <a:spcAft>
                          <a:spcPts val="600"/>
                        </a:spcAft>
                      </a:pPr>
                      <a:r>
                        <a:rPr lang="en-US" sz="1800" b="0" i="1" dirty="0">
                          <a:latin typeface="+mn-lt"/>
                        </a:rPr>
                        <a:t>Building National and Regional Capacity to Implement Multilateral Environmental Agreements by Strengthening Planning and the State of Environmental Assessment and Reporting in the Pacific</a:t>
                      </a:r>
                      <a:endParaRPr lang="en-AU" sz="1800" b="0" i="1" dirty="0">
                        <a:latin typeface="+mn-lt"/>
                      </a:endParaRPr>
                    </a:p>
                    <a:p>
                      <a:pPr marL="69851" lvl="0">
                        <a:lnSpc>
                          <a:spcPct val="107000"/>
                        </a:lnSpc>
                        <a:spcBef>
                          <a:spcPts val="600"/>
                        </a:spcBef>
                        <a:spcAft>
                          <a:spcPts val="600"/>
                        </a:spcAft>
                      </a:pPr>
                      <a:r>
                        <a:rPr lang="en-US" sz="1800" b="0" dirty="0">
                          <a:latin typeface="+mn-lt"/>
                        </a:rPr>
                        <a:t>Referred to as the </a:t>
                      </a:r>
                      <a:r>
                        <a:rPr lang="en-US" sz="1800" b="1" u="sng" dirty="0">
                          <a:latin typeface="+mn-lt"/>
                        </a:rPr>
                        <a:t>Inform project</a:t>
                      </a:r>
                    </a:p>
                  </a:txBody>
                  <a:tcPr marL="0" marR="0" marT="0" marB="0"/>
                </a:tc>
                <a:extLst>
                  <a:ext uri="{0D108BD9-81ED-4DB2-BD59-A6C34878D82A}">
                    <a16:rowId xmlns="" xmlns:a16="http://schemas.microsoft.com/office/drawing/2014/main" val="10000"/>
                  </a:ext>
                </a:extLst>
              </a:tr>
              <a:tr h="1070278">
                <a:tc>
                  <a:txBody>
                    <a:bodyPr/>
                    <a:lstStyle/>
                    <a:p>
                      <a:pPr marL="66678" lvl="0">
                        <a:lnSpc>
                          <a:spcPct val="107000"/>
                        </a:lnSpc>
                        <a:spcBef>
                          <a:spcPts val="40"/>
                        </a:spcBef>
                        <a:spcAft>
                          <a:spcPts val="0"/>
                        </a:spcAft>
                      </a:pPr>
                      <a:r>
                        <a:rPr lang="en-US" sz="1600" dirty="0">
                          <a:latin typeface="+mn-lt"/>
                        </a:rPr>
                        <a:t> </a:t>
                      </a:r>
                      <a:endParaRPr lang="en-AU" sz="1600" dirty="0">
                        <a:latin typeface="+mn-lt"/>
                      </a:endParaRPr>
                    </a:p>
                    <a:p>
                      <a:pPr marL="81911" lvl="0">
                        <a:lnSpc>
                          <a:spcPct val="107000"/>
                        </a:lnSpc>
                        <a:spcBef>
                          <a:spcPts val="5"/>
                        </a:spcBef>
                        <a:spcAft>
                          <a:spcPts val="0"/>
                        </a:spcAft>
                      </a:pPr>
                      <a:r>
                        <a:rPr lang="en-US" sz="1600" b="0" dirty="0">
                          <a:latin typeface="+mn-lt"/>
                        </a:rPr>
                        <a:t>Objective</a:t>
                      </a:r>
                      <a:endParaRPr lang="en-AU" sz="1600" b="0" dirty="0">
                        <a:latin typeface="+mn-lt"/>
                        <a:ea typeface="Arial" pitchFamily="34"/>
                        <a:cs typeface="Times New Roman" pitchFamily="18"/>
                      </a:endParaRPr>
                    </a:p>
                  </a:txBody>
                  <a:tcPr marL="0" marR="0" marT="0" marB="0"/>
                </a:tc>
                <a:tc>
                  <a:txBody>
                    <a:bodyPr/>
                    <a:lstStyle/>
                    <a:p>
                      <a:pPr marL="285750" lvl="0" indent="-285750">
                        <a:spcBef>
                          <a:spcPts val="1200"/>
                        </a:spcBef>
                        <a:spcAft>
                          <a:spcPts val="0"/>
                        </a:spcAft>
                        <a:buSzPct val="100000"/>
                        <a:buFont typeface="Arial" panose="020B0604020202020204" pitchFamily="34" charset="0"/>
                        <a:buChar char="•"/>
                      </a:pPr>
                      <a:r>
                        <a:rPr lang="en-GB" sz="1800" b="0" kern="1200" dirty="0">
                          <a:solidFill>
                            <a:srgbClr val="000000"/>
                          </a:solidFill>
                          <a:latin typeface="+mj-lt"/>
                        </a:rPr>
                        <a:t>National Reporting System that stores data and/or connects to existing databases. </a:t>
                      </a:r>
                      <a:endParaRPr lang="en-AU" sz="1800" b="0" kern="1200" dirty="0">
                        <a:solidFill>
                          <a:srgbClr val="000000"/>
                        </a:solidFill>
                        <a:latin typeface="+mj-lt"/>
                      </a:endParaRPr>
                    </a:p>
                    <a:p>
                      <a:pPr marL="285750" lvl="0" indent="-285750">
                        <a:spcBef>
                          <a:spcPts val="0"/>
                        </a:spcBef>
                        <a:spcAft>
                          <a:spcPts val="0"/>
                        </a:spcAft>
                        <a:buSzPct val="100000"/>
                        <a:buFont typeface="Arial" panose="020B0604020202020204" pitchFamily="34" charset="0"/>
                        <a:buChar char="•"/>
                      </a:pPr>
                      <a:r>
                        <a:rPr lang="en-GB" sz="1800" b="0" kern="1200" dirty="0">
                          <a:solidFill>
                            <a:srgbClr val="000000"/>
                          </a:solidFill>
                          <a:latin typeface="+mj-lt"/>
                        </a:rPr>
                        <a:t>Improvements in monitoring and reporting.</a:t>
                      </a:r>
                      <a:endParaRPr lang="en-AU" sz="1800" b="0" kern="1200" dirty="0">
                        <a:solidFill>
                          <a:srgbClr val="000000"/>
                        </a:solidFill>
                        <a:latin typeface="+mj-lt"/>
                      </a:endParaRPr>
                    </a:p>
                    <a:p>
                      <a:pPr marL="285750" lvl="0" indent="-285750">
                        <a:spcBef>
                          <a:spcPts val="0"/>
                        </a:spcBef>
                        <a:spcAft>
                          <a:spcPts val="0"/>
                        </a:spcAft>
                        <a:buSzPct val="100000"/>
                        <a:buFont typeface="Arial" panose="020B0604020202020204" pitchFamily="34" charset="0"/>
                        <a:buChar char="•"/>
                      </a:pPr>
                      <a:r>
                        <a:rPr lang="en-GB" sz="1800" b="0" kern="1200" dirty="0">
                          <a:solidFill>
                            <a:srgbClr val="000000"/>
                          </a:solidFill>
                          <a:latin typeface="+mj-lt"/>
                        </a:rPr>
                        <a:t>Improvement of capacity of Pacific Island Countries (PICs).</a:t>
                      </a:r>
                      <a:endParaRPr lang="en-AU" sz="1800" b="0" kern="1200" dirty="0">
                        <a:solidFill>
                          <a:srgbClr val="000000"/>
                        </a:solidFill>
                        <a:latin typeface="+mj-lt"/>
                      </a:endParaRPr>
                    </a:p>
                  </a:txBody>
                  <a:tcPr marL="0" marR="0" marT="0" marB="0"/>
                </a:tc>
                <a:extLst>
                  <a:ext uri="{0D108BD9-81ED-4DB2-BD59-A6C34878D82A}">
                    <a16:rowId xmlns="" xmlns:a16="http://schemas.microsoft.com/office/drawing/2014/main" val="10001"/>
                  </a:ext>
                </a:extLst>
              </a:tr>
              <a:tr h="1081062">
                <a:tc>
                  <a:txBody>
                    <a:bodyPr/>
                    <a:lstStyle/>
                    <a:p>
                      <a:pPr lvl="0"/>
                      <a:r>
                        <a:rPr lang="en-US" sz="1600" kern="1200" dirty="0">
                          <a:solidFill>
                            <a:srgbClr val="000000"/>
                          </a:solidFill>
                          <a:latin typeface="+mn-lt"/>
                        </a:rPr>
                        <a:t>Summary </a:t>
                      </a:r>
                      <a:endParaRPr lang="en-AU" sz="1600" kern="1200" dirty="0">
                        <a:solidFill>
                          <a:srgbClr val="000000"/>
                        </a:solidFill>
                        <a:latin typeface="+mn-lt"/>
                      </a:endParaRPr>
                    </a:p>
                  </a:txBody>
                  <a:tcPr marL="68580" marR="68580" marT="34290" marB="34290"/>
                </a:tc>
                <a:tc>
                  <a:txBody>
                    <a:bodyPr/>
                    <a:lstStyle/>
                    <a:p>
                      <a:pPr marL="0" marR="0" lvl="0" indent="0" algn="l" defTabSz="457200" rtl="0" fontAlgn="auto" hangingPunct="1">
                        <a:lnSpc>
                          <a:spcPct val="100000"/>
                        </a:lnSpc>
                        <a:spcBef>
                          <a:spcPts val="600"/>
                        </a:spcBef>
                        <a:spcAft>
                          <a:spcPts val="600"/>
                        </a:spcAft>
                        <a:buNone/>
                        <a:tabLst/>
                      </a:pPr>
                      <a:r>
                        <a:rPr lang="en-GB" sz="1800" b="0" kern="1200" dirty="0">
                          <a:solidFill>
                            <a:srgbClr val="000000"/>
                          </a:solidFill>
                          <a:latin typeface="+mj-lt"/>
                        </a:rPr>
                        <a:t>Establish a </a:t>
                      </a:r>
                      <a:r>
                        <a:rPr lang="en-GB" sz="1800" b="1" kern="1200" dirty="0">
                          <a:solidFill>
                            <a:srgbClr val="000000"/>
                          </a:solidFill>
                          <a:latin typeface="+mj-lt"/>
                        </a:rPr>
                        <a:t>Pacific Island Country network of national and regional databases</a:t>
                      </a:r>
                      <a:r>
                        <a:rPr lang="en-GB" sz="1800" b="0" kern="1200" dirty="0">
                          <a:solidFill>
                            <a:srgbClr val="000000"/>
                          </a:solidFill>
                          <a:latin typeface="+mj-lt"/>
                        </a:rPr>
                        <a:t> for monitoring, evaluating, and analysing environmental information to support environmental planning, forecasting, and reporting requirements at all levels.</a:t>
                      </a:r>
                      <a:endParaRPr lang="en-AU" sz="1800" b="0" kern="1200" dirty="0">
                        <a:solidFill>
                          <a:srgbClr val="000000"/>
                        </a:solidFill>
                        <a:latin typeface="+mj-lt"/>
                      </a:endParaRPr>
                    </a:p>
                  </a:txBody>
                  <a:tcPr marL="68580" marR="68580" marT="34290" marB="34290"/>
                </a:tc>
                <a:extLst>
                  <a:ext uri="{0D108BD9-81ED-4DB2-BD59-A6C34878D82A}">
                    <a16:rowId xmlns="" xmlns:a16="http://schemas.microsoft.com/office/drawing/2014/main" val="10002"/>
                  </a:ext>
                </a:extLst>
              </a:tr>
              <a:tr h="456679">
                <a:tc>
                  <a:txBody>
                    <a:bodyPr/>
                    <a:lstStyle/>
                    <a:p>
                      <a:pPr lvl="0"/>
                      <a:r>
                        <a:rPr lang="en-US" sz="1600" dirty="0">
                          <a:latin typeface="+mn-lt"/>
                        </a:rPr>
                        <a:t>Project funding</a:t>
                      </a:r>
                      <a:endParaRPr lang="en-AU" sz="1600" dirty="0">
                        <a:latin typeface="+mn-lt"/>
                      </a:endParaRPr>
                    </a:p>
                  </a:txBody>
                  <a:tcPr marL="68580" marR="68580" marT="34290" marB="34290"/>
                </a:tc>
                <a:tc>
                  <a:txBody>
                    <a:bodyPr/>
                    <a:lstStyle/>
                    <a:p>
                      <a:pPr lvl="0">
                        <a:spcBef>
                          <a:spcPts val="600"/>
                        </a:spcBef>
                        <a:spcAft>
                          <a:spcPts val="600"/>
                        </a:spcAft>
                      </a:pPr>
                      <a:r>
                        <a:rPr lang="en-US" sz="1800" b="0" u="none" kern="1200" baseline="0" dirty="0">
                          <a:solidFill>
                            <a:srgbClr val="000000"/>
                          </a:solidFill>
                          <a:latin typeface="+mj-lt"/>
                        </a:rPr>
                        <a:t>$4,319,635 GEF grant, including </a:t>
                      </a:r>
                      <a:r>
                        <a:rPr lang="en-US" sz="1800" b="1" u="none" kern="1200" baseline="0" dirty="0">
                          <a:solidFill>
                            <a:srgbClr val="000000"/>
                          </a:solidFill>
                          <a:latin typeface="+mj-lt"/>
                        </a:rPr>
                        <a:t>co-financing from PICs  @200,000 each</a:t>
                      </a:r>
                      <a:endParaRPr lang="en-AU" sz="1800" u="none" dirty="0">
                        <a:latin typeface="+mj-lt"/>
                      </a:endParaRPr>
                    </a:p>
                  </a:txBody>
                  <a:tcPr marL="68580" marR="68580" marT="34290" marB="34290"/>
                </a:tc>
                <a:extLst>
                  <a:ext uri="{0D108BD9-81ED-4DB2-BD59-A6C34878D82A}">
                    <a16:rowId xmlns="" xmlns:a16="http://schemas.microsoft.com/office/drawing/2014/main" val="10003"/>
                  </a:ext>
                </a:extLst>
              </a:tr>
              <a:tr h="860848">
                <a:tc>
                  <a:txBody>
                    <a:bodyPr/>
                    <a:lstStyle/>
                    <a:p>
                      <a:pPr marL="0" marR="0" lvl="0" indent="0" algn="l" defTabSz="457200" rtl="0" fontAlgn="auto" hangingPunct="1">
                        <a:lnSpc>
                          <a:spcPct val="100000"/>
                        </a:lnSpc>
                        <a:spcBef>
                          <a:spcPts val="0"/>
                        </a:spcBef>
                        <a:spcAft>
                          <a:spcPts val="0"/>
                        </a:spcAft>
                        <a:buNone/>
                        <a:tabLst/>
                      </a:pPr>
                      <a:r>
                        <a:rPr lang="en-US" sz="1600" b="0" kern="1200" dirty="0">
                          <a:solidFill>
                            <a:srgbClr val="000000"/>
                          </a:solidFill>
                          <a:latin typeface="+mn-lt"/>
                        </a:rPr>
                        <a:t>Geographical scope</a:t>
                      </a:r>
                      <a:endParaRPr lang="en-AU" sz="1600" b="0" kern="1200" dirty="0">
                        <a:solidFill>
                          <a:srgbClr val="000000"/>
                        </a:solidFill>
                        <a:latin typeface="+mn-lt"/>
                      </a:endParaRPr>
                    </a:p>
                    <a:p>
                      <a:pPr lvl="0"/>
                      <a:endParaRPr lang="en-AU" sz="1600" dirty="0">
                        <a:latin typeface="+mn-lt"/>
                      </a:endParaRPr>
                    </a:p>
                  </a:txBody>
                  <a:tcPr marL="68580" marR="68580" marT="34290" marB="34290"/>
                </a:tc>
                <a:tc>
                  <a:txBody>
                    <a:bodyPr/>
                    <a:lstStyle/>
                    <a:p>
                      <a:pPr lvl="0">
                        <a:spcBef>
                          <a:spcPts val="600"/>
                        </a:spcBef>
                        <a:spcAft>
                          <a:spcPts val="600"/>
                        </a:spcAft>
                      </a:pPr>
                      <a:r>
                        <a:rPr lang="en-NZ" sz="1800" b="1" kern="1200" dirty="0">
                          <a:solidFill>
                            <a:srgbClr val="000000"/>
                          </a:solidFill>
                          <a:latin typeface="+mj-lt"/>
                        </a:rPr>
                        <a:t>Regional Multi-Country</a:t>
                      </a:r>
                      <a:r>
                        <a:rPr lang="en-NZ" sz="1800" kern="1200" dirty="0">
                          <a:solidFill>
                            <a:srgbClr val="000000"/>
                          </a:solidFill>
                          <a:latin typeface="+mj-lt"/>
                        </a:rPr>
                        <a:t>: Cook Islands, Federated States of Micronesia, Fiji, Kiribati, Republic of the Marshall Islands, Nauru, PNG, Palau, Papua New Guinea, Samoa, Solomon Islands, Tonga, Tuvalu, and Vanuatu </a:t>
                      </a:r>
                      <a:endParaRPr lang="en-AU" sz="1800" dirty="0">
                        <a:latin typeface="+mj-lt"/>
                      </a:endParaRPr>
                    </a:p>
                  </a:txBody>
                  <a:tcPr marL="68580" marR="68580" marT="34290" marB="34290"/>
                </a:tc>
                <a:extLst>
                  <a:ext uri="{0D108BD9-81ED-4DB2-BD59-A6C34878D82A}">
                    <a16:rowId xmlns="" xmlns:a16="http://schemas.microsoft.com/office/drawing/2014/main" val="10004"/>
                  </a:ext>
                </a:extLst>
              </a:tr>
              <a:tr h="381344">
                <a:tc>
                  <a:txBody>
                    <a:bodyPr/>
                    <a:lstStyle/>
                    <a:p>
                      <a:pPr marL="81911" lvl="0">
                        <a:lnSpc>
                          <a:spcPct val="107000"/>
                        </a:lnSpc>
                        <a:spcBef>
                          <a:spcPts val="285"/>
                        </a:spcBef>
                        <a:spcAft>
                          <a:spcPts val="0"/>
                        </a:spcAft>
                      </a:pPr>
                      <a:r>
                        <a:rPr lang="en-US" sz="1600" dirty="0">
                          <a:latin typeface="+mn-lt"/>
                        </a:rPr>
                        <a:t>Duration</a:t>
                      </a:r>
                      <a:endParaRPr lang="en-AU" sz="1600" dirty="0">
                        <a:latin typeface="+mn-lt"/>
                        <a:ea typeface="Arial" pitchFamily="34"/>
                        <a:cs typeface="Times New Roman" pitchFamily="18"/>
                      </a:endParaRPr>
                    </a:p>
                  </a:txBody>
                  <a:tcPr marL="0" marR="0" marT="0" marB="0"/>
                </a:tc>
                <a:tc>
                  <a:txBody>
                    <a:bodyPr/>
                    <a:lstStyle/>
                    <a:p>
                      <a:pPr marL="69851" lvl="0">
                        <a:lnSpc>
                          <a:spcPct val="107000"/>
                        </a:lnSpc>
                        <a:spcBef>
                          <a:spcPts val="600"/>
                        </a:spcBef>
                        <a:spcAft>
                          <a:spcPts val="600"/>
                        </a:spcAft>
                      </a:pPr>
                      <a:r>
                        <a:rPr lang="en-US" sz="1800" b="1" dirty="0">
                          <a:latin typeface="+mj-lt"/>
                        </a:rPr>
                        <a:t>Four years</a:t>
                      </a:r>
                      <a:r>
                        <a:rPr lang="en-US" sz="1800" dirty="0">
                          <a:latin typeface="+mj-lt"/>
                        </a:rPr>
                        <a:t>,</a:t>
                      </a:r>
                      <a:r>
                        <a:rPr lang="en-US" sz="1800" baseline="0" dirty="0">
                          <a:latin typeface="+mj-lt"/>
                        </a:rPr>
                        <a:t> starting January 2017</a:t>
                      </a:r>
                      <a:endParaRPr lang="en-AU" sz="1800" dirty="0">
                        <a:latin typeface="+mj-lt"/>
                        <a:ea typeface="Arial" pitchFamily="34"/>
                        <a:cs typeface="Times New Roman" pitchFamily="18"/>
                      </a:endParaRPr>
                    </a:p>
                  </a:txBody>
                  <a:tcPr marL="0" marR="0" marT="0" marB="0"/>
                </a:tc>
                <a:extLst>
                  <a:ext uri="{0D108BD9-81ED-4DB2-BD59-A6C34878D82A}">
                    <a16:rowId xmlns="" xmlns:a16="http://schemas.microsoft.com/office/drawing/2014/main" val="10005"/>
                  </a:ext>
                </a:extLst>
              </a:tr>
            </a:tbl>
          </a:graphicData>
        </a:graphic>
      </p:graphicFrame>
      <p:pic>
        <p:nvPicPr>
          <p:cNvPr id="3" name="Picture 2">
            <a:extLst>
              <a:ext uri="{FF2B5EF4-FFF2-40B4-BE49-F238E27FC236}">
                <a16:creationId xmlns="" xmlns:a16="http://schemas.microsoft.com/office/drawing/2014/main" id="{563AAD7C-C05A-4D92-BC69-163F854A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37275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37167"/>
            <a:ext cx="8229600" cy="1143000"/>
          </a:xfrm>
        </p:spPr>
        <p:txBody>
          <a:bodyPr>
            <a:normAutofit/>
          </a:bodyPr>
          <a:lstStyle/>
          <a:p>
            <a:r>
              <a:rPr lang="en-NZ" dirty="0">
                <a:solidFill>
                  <a:schemeClr val="accent1">
                    <a:lumMod val="75000"/>
                  </a:schemeClr>
                </a:solidFill>
              </a:rPr>
              <a:t>Inform goal</a:t>
            </a:r>
            <a:endParaRPr lang="en-AU" dirty="0">
              <a:solidFill>
                <a:schemeClr val="accent1">
                  <a:lumMod val="75000"/>
                </a:schemeClr>
              </a:solidFill>
            </a:endParaRPr>
          </a:p>
        </p:txBody>
      </p:sp>
      <p:sp>
        <p:nvSpPr>
          <p:cNvPr id="3" name="Content Placeholder 2"/>
          <p:cNvSpPr>
            <a:spLocks noGrp="1"/>
          </p:cNvSpPr>
          <p:nvPr>
            <p:ph idx="1"/>
          </p:nvPr>
        </p:nvSpPr>
        <p:spPr>
          <a:xfrm>
            <a:off x="5520906" y="1637210"/>
            <a:ext cx="3253286" cy="1035652"/>
          </a:xfrm>
        </p:spPr>
        <p:txBody>
          <a:bodyPr>
            <a:noAutofit/>
          </a:bodyPr>
          <a:lstStyle/>
          <a:p>
            <a:pPr marL="0" indent="0" algn="ctr">
              <a:buNone/>
            </a:pPr>
            <a:r>
              <a:rPr lang="en-US" sz="3200" dirty="0">
                <a:solidFill>
                  <a:srgbClr val="000000"/>
                </a:solidFill>
                <a:latin typeface="Calibri"/>
              </a:rPr>
              <a:t>Environmental data used for decision making</a:t>
            </a:r>
            <a:endParaRPr lang="en-AU" sz="3200" dirty="0">
              <a:solidFill>
                <a:srgbClr val="000000"/>
              </a:solidFill>
              <a:latin typeface="Calibri"/>
            </a:endParaRPr>
          </a:p>
        </p:txBody>
      </p:sp>
      <p:pic>
        <p:nvPicPr>
          <p:cNvPr id="7" name="Picture 1">
            <a:extLst>
              <a:ext uri="{FF2B5EF4-FFF2-40B4-BE49-F238E27FC236}">
                <a16:creationId xmlns="" xmlns:a16="http://schemas.microsoft.com/office/drawing/2014/main" id="{F8053F47-A399-4411-A603-856073306783}"/>
              </a:ext>
            </a:extLst>
          </p:cNvPr>
          <p:cNvPicPr>
            <a:picLocks noChangeAspect="1"/>
          </p:cNvPicPr>
          <p:nvPr/>
        </p:nvPicPr>
        <p:blipFill>
          <a:blip r:embed="rId4"/>
          <a:stretch>
            <a:fillRect/>
          </a:stretch>
        </p:blipFill>
        <p:spPr>
          <a:xfrm>
            <a:off x="1191056" y="1051901"/>
            <a:ext cx="3903459" cy="5558664"/>
          </a:xfrm>
          <a:prstGeom prst="rect">
            <a:avLst/>
          </a:prstGeom>
          <a:noFill/>
          <a:ln cap="flat">
            <a:noFill/>
          </a:ln>
        </p:spPr>
      </p:pic>
      <p:pic>
        <p:nvPicPr>
          <p:cNvPr id="8" name="Picture 7">
            <a:extLst>
              <a:ext uri="{FF2B5EF4-FFF2-40B4-BE49-F238E27FC236}">
                <a16:creationId xmlns="" xmlns:a16="http://schemas.microsoft.com/office/drawing/2014/main" id="{0AE9EE8C-43CD-4A58-8548-CD7B33F3C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29476552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167"/>
            <a:ext cx="8095928" cy="1143000"/>
          </a:xfrm>
        </p:spPr>
        <p:txBody>
          <a:bodyPr>
            <a:normAutofit/>
          </a:bodyPr>
          <a:lstStyle/>
          <a:p>
            <a:r>
              <a:rPr lang="en-NZ" dirty="0">
                <a:solidFill>
                  <a:schemeClr val="accent1">
                    <a:lumMod val="75000"/>
                  </a:schemeClr>
                </a:solidFill>
              </a:rPr>
              <a:t>History</a:t>
            </a:r>
            <a:endParaRPr lang="en-AU" dirty="0">
              <a:solidFill>
                <a:schemeClr val="accent1">
                  <a:lumMod val="75000"/>
                </a:schemeClr>
              </a:solidFill>
            </a:endParaRPr>
          </a:p>
        </p:txBody>
      </p:sp>
      <p:sp>
        <p:nvSpPr>
          <p:cNvPr id="3" name="Content Placeholder 2"/>
          <p:cNvSpPr>
            <a:spLocks noGrp="1"/>
          </p:cNvSpPr>
          <p:nvPr>
            <p:ph idx="1"/>
          </p:nvPr>
        </p:nvSpPr>
        <p:spPr>
          <a:xfrm>
            <a:off x="457200" y="1124744"/>
            <a:ext cx="8507288" cy="4114800"/>
          </a:xfrm>
        </p:spPr>
        <p:txBody>
          <a:bodyPr>
            <a:normAutofit lnSpcReduction="10000"/>
          </a:bodyPr>
          <a:lstStyle/>
          <a:p>
            <a:pPr marL="0" indent="0">
              <a:buNone/>
            </a:pPr>
            <a:r>
              <a:rPr lang="en-US" i="1" dirty="0"/>
              <a:t>NCSA – National Capacity Self-Assessment</a:t>
            </a:r>
          </a:p>
          <a:p>
            <a:pPr lvl="1"/>
            <a:r>
              <a:rPr lang="en-US" sz="2800" i="1" dirty="0"/>
              <a:t>Issues gathering and using environmental data recognized as a regional issue</a:t>
            </a:r>
          </a:p>
          <a:p>
            <a:pPr lvl="1"/>
            <a:r>
              <a:rPr lang="en-US" sz="2800" i="1" dirty="0"/>
              <a:t>MEAs recognize the reporting obligations can be a burden</a:t>
            </a:r>
          </a:p>
          <a:p>
            <a:pPr lvl="1"/>
            <a:r>
              <a:rPr lang="en-US" sz="2800" i="1" dirty="0"/>
              <a:t>MDGs had 60 indicators – SDGs 242</a:t>
            </a:r>
          </a:p>
          <a:p>
            <a:pPr lvl="1"/>
            <a:r>
              <a:rPr lang="en-US" sz="2800" i="1" dirty="0"/>
              <a:t>SPREP/EMG team has documented the challenge – recent experience with SOEs/NEMS</a:t>
            </a:r>
          </a:p>
          <a:p>
            <a:pPr lvl="1"/>
            <a:r>
              <a:rPr lang="en-US" sz="2800" i="1" dirty="0"/>
              <a:t>Many here recognize it form the standard requirement for a “desktop review “ for every project </a:t>
            </a:r>
          </a:p>
          <a:p>
            <a:endParaRPr lang="en-AU" i="1" dirty="0"/>
          </a:p>
          <a:p>
            <a:endParaRPr lang="en-AU" dirty="0"/>
          </a:p>
        </p:txBody>
      </p:sp>
      <p:pic>
        <p:nvPicPr>
          <p:cNvPr id="5" name="Picture 4">
            <a:extLst>
              <a:ext uri="{FF2B5EF4-FFF2-40B4-BE49-F238E27FC236}">
                <a16:creationId xmlns="" xmlns:a16="http://schemas.microsoft.com/office/drawing/2014/main" id="{49ED2860-32B1-4DAA-B223-225E385C9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23751714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3074" name="Picture 2" descr="C:\Users\Stuartc\Desktop\Desktop\Diagrams\Excessive-reporting.jpg"/>
          <p:cNvPicPr>
            <a:picLocks noChangeAspect="1" noChangeArrowheads="1"/>
          </p:cNvPicPr>
          <p:nvPr/>
        </p:nvPicPr>
        <p:blipFill>
          <a:blip r:embed="rId4" cstate="print"/>
          <a:srcRect/>
          <a:stretch>
            <a:fillRect/>
          </a:stretch>
        </p:blipFill>
        <p:spPr bwMode="auto">
          <a:xfrm>
            <a:off x="428595" y="385987"/>
            <a:ext cx="8282840" cy="595180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167"/>
            <a:ext cx="8095928" cy="1143000"/>
          </a:xfrm>
        </p:spPr>
        <p:txBody>
          <a:bodyPr>
            <a:normAutofit/>
          </a:bodyPr>
          <a:lstStyle/>
          <a:p>
            <a:r>
              <a:rPr lang="en-NZ" dirty="0">
                <a:solidFill>
                  <a:schemeClr val="accent1">
                    <a:lumMod val="75000"/>
                  </a:schemeClr>
                </a:solidFill>
              </a:rPr>
              <a:t>Response</a:t>
            </a:r>
            <a:r>
              <a:rPr lang="en-NZ" dirty="0"/>
              <a:t> 	</a:t>
            </a:r>
            <a:endParaRPr lang="en-AU" dirty="0"/>
          </a:p>
        </p:txBody>
      </p:sp>
      <p:sp>
        <p:nvSpPr>
          <p:cNvPr id="3" name="Content Placeholder 2"/>
          <p:cNvSpPr>
            <a:spLocks noGrp="1"/>
          </p:cNvSpPr>
          <p:nvPr>
            <p:ph idx="1"/>
          </p:nvPr>
        </p:nvSpPr>
        <p:spPr>
          <a:xfrm>
            <a:off x="590872" y="1124744"/>
            <a:ext cx="8095928" cy="4114800"/>
          </a:xfrm>
        </p:spPr>
        <p:txBody>
          <a:bodyPr>
            <a:normAutofit/>
          </a:bodyPr>
          <a:lstStyle/>
          <a:p>
            <a:pPr marL="0" indent="0">
              <a:buNone/>
            </a:pPr>
            <a:r>
              <a:rPr lang="en-US" i="1" dirty="0"/>
              <a:t>SPREP members, developed this project in response – to address the systemic issue of environmental data management and use. </a:t>
            </a:r>
          </a:p>
          <a:p>
            <a:pPr marL="514350" indent="-514350">
              <a:buFont typeface="+mj-lt"/>
              <a:buAutoNum type="arabicPeriod"/>
            </a:pPr>
            <a:r>
              <a:rPr lang="en-US" i="1" dirty="0"/>
              <a:t>Data management</a:t>
            </a:r>
          </a:p>
          <a:p>
            <a:pPr marL="514350" indent="-514350">
              <a:buFont typeface="+mj-lt"/>
              <a:buAutoNum type="arabicPeriod"/>
            </a:pPr>
            <a:r>
              <a:rPr lang="en-US" i="1" dirty="0"/>
              <a:t>Data analysis </a:t>
            </a:r>
          </a:p>
          <a:p>
            <a:pPr marL="514350" indent="-514350">
              <a:buFont typeface="+mj-lt"/>
              <a:buAutoNum type="arabicPeriod"/>
            </a:pPr>
            <a:r>
              <a:rPr lang="en-US" i="1" dirty="0"/>
              <a:t>Multiple reporting obligations/needs </a:t>
            </a:r>
          </a:p>
          <a:p>
            <a:pPr marL="0" indent="0">
              <a:buNone/>
            </a:pPr>
            <a:r>
              <a:rPr lang="en-US" i="1" dirty="0"/>
              <a:t>	</a:t>
            </a:r>
            <a:r>
              <a:rPr lang="en-US" sz="2400" i="1" dirty="0"/>
              <a:t>(MDGs: 60 indicators – SDGs: 242 indicators)</a:t>
            </a:r>
          </a:p>
          <a:p>
            <a:pPr marL="0" indent="0">
              <a:buNone/>
            </a:pPr>
            <a:r>
              <a:rPr lang="en-US" i="1" dirty="0"/>
              <a:t>4.  Shift in business practices </a:t>
            </a:r>
            <a:endParaRPr lang="en-AU" i="1" dirty="0"/>
          </a:p>
          <a:p>
            <a:endParaRPr lang="en-AU" dirty="0"/>
          </a:p>
        </p:txBody>
      </p:sp>
      <p:pic>
        <p:nvPicPr>
          <p:cNvPr id="5" name="Picture 4">
            <a:extLst>
              <a:ext uri="{FF2B5EF4-FFF2-40B4-BE49-F238E27FC236}">
                <a16:creationId xmlns="" xmlns:a16="http://schemas.microsoft.com/office/drawing/2014/main" id="{1BBBF585-A211-4DB3-B1E5-D3C6C4EAC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7447985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5 SPREP PYOCR">
  <a:themeElements>
    <a:clrScheme name="SPREP">
      <a:dk1>
        <a:srgbClr val="000000"/>
      </a:dk1>
      <a:lt1>
        <a:sysClr val="window" lastClr="FFFFFF"/>
      </a:lt1>
      <a:dk2>
        <a:srgbClr val="063F93"/>
      </a:dk2>
      <a:lt2>
        <a:srgbClr val="D0E8F7"/>
      </a:lt2>
      <a:accent1>
        <a:srgbClr val="6283AD"/>
      </a:accent1>
      <a:accent2>
        <a:srgbClr val="324966"/>
      </a:accent2>
      <a:accent3>
        <a:srgbClr val="3A759E"/>
      </a:accent3>
      <a:accent4>
        <a:srgbClr val="3CA19C"/>
      </a:accent4>
      <a:accent5>
        <a:srgbClr val="053780"/>
      </a:accent5>
      <a:accent6>
        <a:srgbClr val="2D577E"/>
      </a:accent6>
      <a:hlink>
        <a:srgbClr val="E75B07"/>
      </a:hlink>
      <a:folHlink>
        <a:srgbClr val="063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4058</TotalTime>
  <Words>884</Words>
  <Application>Microsoft Macintosh PowerPoint</Application>
  <PresentationFormat>On-screen Show (4:3)</PresentationFormat>
  <Paragraphs>123</Paragraphs>
  <Slides>19</Slides>
  <Notes>15</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25 SPREP PYOCR</vt:lpstr>
      <vt:lpstr>Inform Project</vt:lpstr>
      <vt:lpstr>PowerPoint Presentation</vt:lpstr>
      <vt:lpstr>PowerPoint Presentation</vt:lpstr>
      <vt:lpstr>Inform title</vt:lpstr>
      <vt:lpstr>PowerPoint Presentation</vt:lpstr>
      <vt:lpstr>Inform goal</vt:lpstr>
      <vt:lpstr>History</vt:lpstr>
      <vt:lpstr>PowerPoint Presentation</vt:lpstr>
      <vt:lpstr>Response  </vt:lpstr>
      <vt:lpstr>Implementation modality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McDonald</dc:creator>
  <cp:lastModifiedBy>Information Technology</cp:lastModifiedBy>
  <cp:revision>334</cp:revision>
  <dcterms:created xsi:type="dcterms:W3CDTF">2018-08-29T19:42:21Z</dcterms:created>
  <dcterms:modified xsi:type="dcterms:W3CDTF">2019-05-23T02:43:22Z</dcterms:modified>
</cp:coreProperties>
</file>