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9" r:id="rId4"/>
    <p:sldMasterId id="2147483706" r:id="rId5"/>
    <p:sldMasterId id="2147483721" r:id="rId6"/>
  </p:sldMasterIdLst>
  <p:notesMasterIdLst>
    <p:notesMasterId r:id="rId27"/>
  </p:notesMasterIdLst>
  <p:sldIdLst>
    <p:sldId id="526" r:id="rId7"/>
    <p:sldId id="2145706230" r:id="rId8"/>
    <p:sldId id="834" r:id="rId9"/>
    <p:sldId id="2145706224" r:id="rId10"/>
    <p:sldId id="265" r:id="rId11"/>
    <p:sldId id="2145706235" r:id="rId12"/>
    <p:sldId id="2145706236" r:id="rId13"/>
    <p:sldId id="2145706238" r:id="rId14"/>
    <p:sldId id="2145706244" r:id="rId15"/>
    <p:sldId id="2145706240" r:id="rId16"/>
    <p:sldId id="274" r:id="rId17"/>
    <p:sldId id="2145706241" r:id="rId18"/>
    <p:sldId id="2145706233" r:id="rId19"/>
    <p:sldId id="2145706239" r:id="rId20"/>
    <p:sldId id="2145706243" r:id="rId21"/>
    <p:sldId id="2145706228" r:id="rId22"/>
    <p:sldId id="2145706242" r:id="rId23"/>
    <p:sldId id="2145706229" r:id="rId24"/>
    <p:sldId id="802" r:id="rId25"/>
    <p:sldId id="780" r:id="rId26"/>
  </p:sldIdLst>
  <p:sldSz cx="9144000" cy="5143500" type="screen16x9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45">
          <p15:clr>
            <a:srgbClr val="A4A3A4"/>
          </p15:clr>
        </p15:guide>
        <p15:guide id="2" orient="horz" pos="599">
          <p15:clr>
            <a:srgbClr val="A4A3A4"/>
          </p15:clr>
        </p15:guide>
        <p15:guide id="3" pos="2880">
          <p15:clr>
            <a:srgbClr val="A4A3A4"/>
          </p15:clr>
        </p15:guide>
        <p15:guide id="4" pos="5602">
          <p15:clr>
            <a:srgbClr val="A4A3A4"/>
          </p15:clr>
        </p15:guide>
        <p15:guide id="5" pos="15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A712315-9AE0-66F4-CFE8-A89F1C83222A}" name="Hennessy, Kevin (Environment, Aspendale)" initials="HA" userId="S::hen160@csiro.au::ff2b8bcf-1462-4aa0-95d7-5c939bf3043e" providerId="AD"/>
  <p188:author id="{5CEE889C-EE83-71DB-E629-F016C6CAC2EC}" name="Alexei Trundle" initials="AT" userId="S::alexei.trundle_unimelb.edu.au#ext#@csiroau.onmicrosoft.com::80ad8203-b83f-4493-ba5b-db0e494bbca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4E5"/>
    <a:srgbClr val="FFFFFF"/>
    <a:srgbClr val="1A1AFF"/>
    <a:srgbClr val="3D3DFF"/>
    <a:srgbClr val="FF8C00"/>
    <a:srgbClr val="59FF00"/>
    <a:srgbClr val="EA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98CCA4-16EE-4220-9D07-310658792AAA}" v="1175" dt="2024-08-25T20:34:11.974"/>
    <p1510:client id="{1E790572-EE02-4945-A3F8-1AAF82F41AB4}" v="631" dt="2024-08-25T20:42:42.835"/>
    <p1510:client id="{60516FD0-1098-0242-9C08-69D1174E66B2}" v="403" dt="2024-08-25T10:34:38.8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94"/>
  </p:normalViewPr>
  <p:slideViewPr>
    <p:cSldViewPr snapToGrid="0">
      <p:cViewPr varScale="1">
        <p:scale>
          <a:sx n="161" d="100"/>
          <a:sy n="161" d="100"/>
        </p:scale>
        <p:origin x="480" y="200"/>
      </p:cViewPr>
      <p:guideLst>
        <p:guide orient="horz" pos="2845"/>
        <p:guide orient="horz" pos="599"/>
        <p:guide pos="2880"/>
        <p:guide pos="5602"/>
        <p:guide pos="15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2949786" cy="496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45775" rIns="91550" bIns="457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5839" y="0"/>
            <a:ext cx="2949786" cy="496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45775" rIns="91550" bIns="457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0488" y="746125"/>
            <a:ext cx="6626225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0721" y="4721186"/>
            <a:ext cx="5445760" cy="447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45775" rIns="91550" bIns="457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9440646"/>
            <a:ext cx="2949786" cy="496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45775" rIns="91550" bIns="457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5839" y="9440646"/>
            <a:ext cx="2949786" cy="496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45775" rIns="91550" bIns="457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496215-5E4C-414D-A8DB-C38AA7CF7C2A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53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a68f32b345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26225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a68f32b345_0_72:notes"/>
          <p:cNvSpPr txBox="1">
            <a:spLocks noGrp="1"/>
          </p:cNvSpPr>
          <p:nvPr>
            <p:ph type="body" idx="1"/>
          </p:nvPr>
        </p:nvSpPr>
        <p:spPr>
          <a:xfrm>
            <a:off x="680721" y="4721186"/>
            <a:ext cx="5445900" cy="4472700"/>
          </a:xfrm>
          <a:prstGeom prst="rect">
            <a:avLst/>
          </a:prstGeom>
        </p:spPr>
        <p:txBody>
          <a:bodyPr spcFirstLastPara="1" wrap="square" lIns="91550" tIns="45775" rIns="91550" bIns="45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2a68f32b345_0_72:notes"/>
          <p:cNvSpPr txBox="1">
            <a:spLocks noGrp="1"/>
          </p:cNvSpPr>
          <p:nvPr>
            <p:ph type="sldNum" idx="12"/>
          </p:nvPr>
        </p:nvSpPr>
        <p:spPr>
          <a:xfrm>
            <a:off x="3855839" y="9440646"/>
            <a:ext cx="2949900" cy="497100"/>
          </a:xfrm>
          <a:prstGeom prst="rect">
            <a:avLst/>
          </a:prstGeom>
        </p:spPr>
        <p:txBody>
          <a:bodyPr spcFirstLastPara="1" wrap="square" lIns="91550" tIns="45775" rIns="91550" bIns="457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U"/>
              <a:t>5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a68f32b345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26225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a68f32b345_0_72:notes"/>
          <p:cNvSpPr txBox="1">
            <a:spLocks noGrp="1"/>
          </p:cNvSpPr>
          <p:nvPr>
            <p:ph type="body" idx="1"/>
          </p:nvPr>
        </p:nvSpPr>
        <p:spPr>
          <a:xfrm>
            <a:off x="680721" y="4721186"/>
            <a:ext cx="5445900" cy="4472700"/>
          </a:xfrm>
          <a:prstGeom prst="rect">
            <a:avLst/>
          </a:prstGeom>
        </p:spPr>
        <p:txBody>
          <a:bodyPr spcFirstLastPara="1" wrap="square" lIns="91550" tIns="45775" rIns="91550" bIns="45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2a68f32b345_0_72:notes"/>
          <p:cNvSpPr txBox="1">
            <a:spLocks noGrp="1"/>
          </p:cNvSpPr>
          <p:nvPr>
            <p:ph type="sldNum" idx="12"/>
          </p:nvPr>
        </p:nvSpPr>
        <p:spPr>
          <a:xfrm>
            <a:off x="3855839" y="9440646"/>
            <a:ext cx="2949900" cy="497100"/>
          </a:xfrm>
          <a:prstGeom prst="rect">
            <a:avLst/>
          </a:prstGeom>
        </p:spPr>
        <p:txBody>
          <a:bodyPr spcFirstLastPara="1" wrap="square" lIns="91550" tIns="45775" rIns="91550" bIns="457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U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0369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69FF1-02C1-A344-8C24-735191C8FA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87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69FF1-02C1-A344-8C24-735191C8FA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04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A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1088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6376e05094_0_292:notes"/>
          <p:cNvSpPr txBox="1">
            <a:spLocks noGrp="1"/>
          </p:cNvSpPr>
          <p:nvPr>
            <p:ph type="body" idx="1"/>
          </p:nvPr>
        </p:nvSpPr>
        <p:spPr>
          <a:xfrm>
            <a:off x="680721" y="4721186"/>
            <a:ext cx="5445900" cy="4472700"/>
          </a:xfrm>
          <a:prstGeom prst="rect">
            <a:avLst/>
          </a:prstGeom>
        </p:spPr>
        <p:txBody>
          <a:bodyPr spcFirstLastPara="1" wrap="square" lIns="91550" tIns="45775" rIns="91550" bIns="45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400"/>
              <a:t>Sources:</a:t>
            </a:r>
            <a:endParaRPr sz="14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-AU" sz="13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CIH_BusinessPlansSlides_draft_20230814</a:t>
            </a:r>
            <a:endParaRPr sz="1400"/>
          </a:p>
        </p:txBody>
      </p:sp>
      <p:sp>
        <p:nvSpPr>
          <p:cNvPr id="339" name="Google Shape;339;g26376e05094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26225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7946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jpeg"/><Relationship Id="rId5" Type="http://schemas.openxmlformats.org/officeDocument/2006/relationships/image" Target="../media/image6.emf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609" y="4125239"/>
            <a:ext cx="9167813" cy="747713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2341960"/>
            <a:ext cx="8467494" cy="810000"/>
          </a:xfrm>
        </p:spPr>
        <p:txBody>
          <a:bodyPr anchor="b" anchorCtr="0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3192819"/>
            <a:ext cx="8475710" cy="270030"/>
          </a:xfrm>
        </p:spPr>
        <p:txBody>
          <a:bodyPr>
            <a:normAutofit/>
          </a:bodyPr>
          <a:lstStyle>
            <a:lvl1pPr marL="0" indent="0" algn="l">
              <a:buNone/>
              <a:defRPr sz="1650" b="1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19469"/>
            <a:ext cx="4752000" cy="108000"/>
          </a:xfrm>
        </p:spPr>
        <p:txBody>
          <a:bodyPr anchor="ctr">
            <a:noAutofit/>
          </a:bodyPr>
          <a:lstStyle>
            <a:lvl1pPr>
              <a:buFontTx/>
              <a:buNone/>
              <a:defRPr sz="9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9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9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9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9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9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9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9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900">
                <a:solidFill>
                  <a:schemeClr val="bg2"/>
                </a:solidFill>
              </a:defRPr>
            </a:lvl9pPr>
          </a:lstStyle>
          <a:p>
            <a:r>
              <a:rPr lang="en-AU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390903891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4878249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4021768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000" y="957263"/>
            <a:ext cx="8460000" cy="3419475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3000" b="1">
                <a:solidFill>
                  <a:schemeClr val="accent1">
                    <a:lumMod val="75000"/>
                  </a:schemeClr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3000" b="1">
                <a:solidFill>
                  <a:schemeClr val="accent2"/>
                </a:solidFill>
              </a:defRPr>
            </a:lvl2pPr>
            <a:lvl3pPr marL="0" indent="0">
              <a:spcBef>
                <a:spcPts val="165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4878249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r>
              <a:rPr lang="en-AU"/>
              <a:t>  |</a:t>
            </a:r>
            <a:endParaRPr lang="en-AU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492065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7937" y="4542236"/>
            <a:ext cx="9161463" cy="601265"/>
            <a:chOff x="-7938" y="6056313"/>
            <a:chExt cx="9161463" cy="801687"/>
          </a:xfrm>
        </p:grpSpPr>
        <p:sp>
          <p:nvSpPr>
            <p:cNvPr id="32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grpSp>
          <p:nvGrpSpPr>
            <p:cNvPr id="33" name="Group 1"/>
            <p:cNvGrpSpPr>
              <a:grpSpLocks/>
            </p:cNvGrpSpPr>
            <p:nvPr userDrawn="1"/>
          </p:nvGrpSpPr>
          <p:grpSpPr bwMode="auto">
            <a:xfrm>
              <a:off x="1588" y="6065838"/>
              <a:ext cx="9142412" cy="690562"/>
              <a:chOff x="1495" y="6065893"/>
              <a:chExt cx="9143026" cy="690563"/>
            </a:xfrm>
          </p:grpSpPr>
          <p:sp>
            <p:nvSpPr>
              <p:cNvPr id="35" name="Freeform 8"/>
              <p:cNvSpPr>
                <a:spLocks noEditPoints="1"/>
              </p:cNvSpPr>
              <p:nvPr userDrawn="1"/>
            </p:nvSpPr>
            <p:spPr bwMode="auto">
              <a:xfrm>
                <a:off x="1495" y="6065893"/>
                <a:ext cx="9143026" cy="690563"/>
              </a:xfrm>
              <a:custGeom>
                <a:avLst/>
                <a:gdLst>
                  <a:gd name="T0" fmla="*/ 2880 w 2880"/>
                  <a:gd name="T1" fmla="*/ 14 h 217"/>
                  <a:gd name="T2" fmla="*/ 2817 w 2880"/>
                  <a:gd name="T3" fmla="*/ 14 h 217"/>
                  <a:gd name="T4" fmla="*/ 2486 w 2880"/>
                  <a:gd name="T5" fmla="*/ 95 h 217"/>
                  <a:gd name="T6" fmla="*/ 2486 w 2880"/>
                  <a:gd name="T7" fmla="*/ 95 h 217"/>
                  <a:gd name="T8" fmla="*/ 2880 w 2880"/>
                  <a:gd name="T9" fmla="*/ 95 h 217"/>
                  <a:gd name="T10" fmla="*/ 2880 w 2880"/>
                  <a:gd name="T11" fmla="*/ 217 h 217"/>
                  <a:gd name="T12" fmla="*/ 2880 w 2880"/>
                  <a:gd name="T13" fmla="*/ 217 h 217"/>
                  <a:gd name="T14" fmla="*/ 2880 w 2880"/>
                  <a:gd name="T15" fmla="*/ 14 h 217"/>
                  <a:gd name="T16" fmla="*/ 2171 w 2880"/>
                  <a:gd name="T17" fmla="*/ 0 h 217"/>
                  <a:gd name="T18" fmla="*/ 0 w 2880"/>
                  <a:gd name="T19" fmla="*/ 0 h 217"/>
                  <a:gd name="T20" fmla="*/ 0 w 2880"/>
                  <a:gd name="T21" fmla="*/ 95 h 217"/>
                  <a:gd name="T22" fmla="*/ 2486 w 2880"/>
                  <a:gd name="T23" fmla="*/ 95 h 217"/>
                  <a:gd name="T24" fmla="*/ 2486 w 2880"/>
                  <a:gd name="T25" fmla="*/ 95 h 217"/>
                  <a:gd name="T26" fmla="*/ 2486 w 2880"/>
                  <a:gd name="T27" fmla="*/ 95 h 217"/>
                  <a:gd name="T28" fmla="*/ 2486 w 2880"/>
                  <a:gd name="T29" fmla="*/ 95 h 217"/>
                  <a:gd name="T30" fmla="*/ 2171 w 2880"/>
                  <a:gd name="T31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80" h="217">
                    <a:moveTo>
                      <a:pt x="2880" y="14"/>
                    </a:moveTo>
                    <a:cubicBezTo>
                      <a:pt x="2817" y="14"/>
                      <a:pt x="2817" y="14"/>
                      <a:pt x="2817" y="14"/>
                    </a:cubicBezTo>
                    <a:cubicBezTo>
                      <a:pt x="2616" y="14"/>
                      <a:pt x="2542" y="74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880" y="95"/>
                      <a:pt x="2880" y="95"/>
                      <a:pt x="2880" y="95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14"/>
                      <a:pt x="2880" y="14"/>
                      <a:pt x="2880" y="14"/>
                    </a:cubicBezTo>
                    <a:moveTo>
                      <a:pt x="21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19" y="39"/>
                      <a:pt x="2306" y="0"/>
                      <a:pt x="2171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36" name="Freeform 9"/>
              <p:cNvSpPr>
                <a:spLocks noEditPoints="1"/>
              </p:cNvSpPr>
              <p:nvPr userDrawn="1"/>
            </p:nvSpPr>
            <p:spPr bwMode="auto">
              <a:xfrm>
                <a:off x="1495" y="6367518"/>
                <a:ext cx="9143026" cy="388938"/>
              </a:xfrm>
              <a:custGeom>
                <a:avLst/>
                <a:gdLst>
                  <a:gd name="T0" fmla="*/ 2486 w 2880"/>
                  <a:gd name="T1" fmla="*/ 0 h 122"/>
                  <a:gd name="T2" fmla="*/ 0 w 2880"/>
                  <a:gd name="T3" fmla="*/ 0 h 122"/>
                  <a:gd name="T4" fmla="*/ 0 w 2880"/>
                  <a:gd name="T5" fmla="*/ 13 h 122"/>
                  <a:gd name="T6" fmla="*/ 2289 w 2880"/>
                  <a:gd name="T7" fmla="*/ 13 h 122"/>
                  <a:gd name="T8" fmla="*/ 2486 w 2880"/>
                  <a:gd name="T9" fmla="*/ 0 h 122"/>
                  <a:gd name="T10" fmla="*/ 2880 w 2880"/>
                  <a:gd name="T11" fmla="*/ 0 h 122"/>
                  <a:gd name="T12" fmla="*/ 2486 w 2880"/>
                  <a:gd name="T13" fmla="*/ 0 h 122"/>
                  <a:gd name="T14" fmla="*/ 2813 w 2880"/>
                  <a:gd name="T15" fmla="*/ 122 h 122"/>
                  <a:gd name="T16" fmla="*/ 2880 w 2880"/>
                  <a:gd name="T17" fmla="*/ 122 h 122"/>
                  <a:gd name="T18" fmla="*/ 2880 w 2880"/>
                  <a:gd name="T1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0" h="122">
                    <a:moveTo>
                      <a:pt x="24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89" y="13"/>
                      <a:pt x="2289" y="13"/>
                      <a:pt x="2289" y="13"/>
                    </a:cubicBezTo>
                    <a:cubicBezTo>
                      <a:pt x="2418" y="13"/>
                      <a:pt x="2459" y="10"/>
                      <a:pt x="2486" y="0"/>
                    </a:cubicBezTo>
                    <a:moveTo>
                      <a:pt x="2880" y="0"/>
                    </a:moveTo>
                    <a:cubicBezTo>
                      <a:pt x="2486" y="0"/>
                      <a:pt x="2486" y="0"/>
                      <a:pt x="2486" y="0"/>
                    </a:cubicBezTo>
                    <a:cubicBezTo>
                      <a:pt x="2554" y="56"/>
                      <a:pt x="2645" y="122"/>
                      <a:pt x="2813" y="122"/>
                    </a:cubicBezTo>
                    <a:cubicBezTo>
                      <a:pt x="2854" y="122"/>
                      <a:pt x="2880" y="122"/>
                      <a:pt x="2880" y="122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37" name="Freeform 10"/>
              <p:cNvSpPr>
                <a:spLocks/>
              </p:cNvSpPr>
              <p:nvPr userDrawn="1"/>
            </p:nvSpPr>
            <p:spPr bwMode="auto">
              <a:xfrm>
                <a:off x="1495" y="6110343"/>
                <a:ext cx="7891992" cy="298450"/>
              </a:xfrm>
              <a:custGeom>
                <a:avLst/>
                <a:gdLst>
                  <a:gd name="T0" fmla="*/ 2486 w 2486"/>
                  <a:gd name="T1" fmla="*/ 81 h 94"/>
                  <a:gd name="T2" fmla="*/ 2171 w 2486"/>
                  <a:gd name="T3" fmla="*/ 0 h 94"/>
                  <a:gd name="T4" fmla="*/ 0 w 2486"/>
                  <a:gd name="T5" fmla="*/ 0 h 94"/>
                  <a:gd name="T6" fmla="*/ 0 w 2486"/>
                  <a:gd name="T7" fmla="*/ 94 h 94"/>
                  <a:gd name="T8" fmla="*/ 2289 w 2486"/>
                  <a:gd name="T9" fmla="*/ 94 h 94"/>
                  <a:gd name="T10" fmla="*/ 2486 w 2486"/>
                  <a:gd name="T11" fmla="*/ 8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6" h="94">
                    <a:moveTo>
                      <a:pt x="2486" y="81"/>
                    </a:moveTo>
                    <a:cubicBezTo>
                      <a:pt x="2410" y="38"/>
                      <a:pt x="2306" y="0"/>
                      <a:pt x="217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289" y="94"/>
                      <a:pt x="2289" y="94"/>
                      <a:pt x="2289" y="94"/>
                    </a:cubicBezTo>
                    <a:cubicBezTo>
                      <a:pt x="2418" y="94"/>
                      <a:pt x="2459" y="91"/>
                      <a:pt x="2486" y="8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38" name="Freeform 11"/>
              <p:cNvSpPr>
                <a:spLocks/>
              </p:cNvSpPr>
              <p:nvPr userDrawn="1"/>
            </p:nvSpPr>
            <p:spPr bwMode="auto">
              <a:xfrm>
                <a:off x="7893487" y="6110343"/>
                <a:ext cx="1251034" cy="601663"/>
              </a:xfrm>
              <a:custGeom>
                <a:avLst/>
                <a:gdLst>
                  <a:gd name="T0" fmla="*/ 331 w 394"/>
                  <a:gd name="T1" fmla="*/ 0 h 189"/>
                  <a:gd name="T2" fmla="*/ 0 w 394"/>
                  <a:gd name="T3" fmla="*/ 81 h 189"/>
                  <a:gd name="T4" fmla="*/ 327 w 394"/>
                  <a:gd name="T5" fmla="*/ 189 h 189"/>
                  <a:gd name="T6" fmla="*/ 394 w 394"/>
                  <a:gd name="T7" fmla="*/ 189 h 189"/>
                  <a:gd name="T8" fmla="*/ 394 w 394"/>
                  <a:gd name="T9" fmla="*/ 0 h 189"/>
                  <a:gd name="T10" fmla="*/ 331 w 394"/>
                  <a:gd name="T11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" h="189">
                    <a:moveTo>
                      <a:pt x="331" y="0"/>
                    </a:moveTo>
                    <a:cubicBezTo>
                      <a:pt x="130" y="0"/>
                      <a:pt x="56" y="60"/>
                      <a:pt x="0" y="81"/>
                    </a:cubicBezTo>
                    <a:cubicBezTo>
                      <a:pt x="89" y="131"/>
                      <a:pt x="159" y="189"/>
                      <a:pt x="327" y="189"/>
                    </a:cubicBezTo>
                    <a:cubicBezTo>
                      <a:pt x="368" y="189"/>
                      <a:pt x="394" y="189"/>
                      <a:pt x="394" y="189"/>
                    </a:cubicBezTo>
                    <a:cubicBezTo>
                      <a:pt x="394" y="0"/>
                      <a:pt x="394" y="0"/>
                      <a:pt x="394" y="0"/>
                    </a:cubicBezTo>
                    <a:lnTo>
                      <a:pt x="3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</p:grpSp>
        <p:pic>
          <p:nvPicPr>
            <p:cNvPr id="3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0001" y="957263"/>
            <a:ext cx="7477125" cy="3419476"/>
          </a:xfrm>
        </p:spPr>
        <p:txBody>
          <a:bodyPr/>
          <a:lstStyle>
            <a:lvl1pPr>
              <a:spcAft>
                <a:spcPts val="0"/>
              </a:spcAft>
              <a:buFontTx/>
              <a:buNone/>
              <a:defRPr sz="3300" b="1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638"/>
              </a:spcAft>
              <a:buNone/>
              <a:defRPr sz="3300" b="1">
                <a:solidFill>
                  <a:schemeClr val="bg1"/>
                </a:solidFill>
              </a:defRPr>
            </a:lvl2pPr>
            <a:lvl3pPr marL="0" indent="0">
              <a:buNone/>
              <a:defRPr sz="165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992" y="4878249"/>
            <a:ext cx="6083845" cy="93206"/>
          </a:xfrm>
        </p:spPr>
        <p:txBody>
          <a:bodyPr/>
          <a:lstStyle/>
          <a:p>
            <a:endParaRPr lang="en-AU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4878249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r>
              <a:rPr lang="en-AU"/>
              <a:t>  |</a:t>
            </a:r>
            <a:endParaRPr lang="en-AU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540107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/>
        </p:nvGrpSpPr>
        <p:grpSpPr>
          <a:xfrm>
            <a:off x="609" y="4125239"/>
            <a:ext cx="9167813" cy="747713"/>
            <a:chOff x="608" y="5500319"/>
            <a:chExt cx="9167813" cy="996950"/>
          </a:xfrm>
        </p:grpSpPr>
        <p:grpSp>
          <p:nvGrpSpPr>
            <p:cNvPr id="4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5" y="2787774"/>
            <a:ext cx="6121438" cy="115440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225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422"/>
              </a:spcAft>
              <a:buNone/>
              <a:defRPr sz="1200">
                <a:solidFill>
                  <a:schemeClr val="bg1"/>
                </a:solidFill>
              </a:defRPr>
            </a:lvl2pPr>
            <a:lvl3pPr marL="199800" indent="-199800" algn="l">
              <a:lnSpc>
                <a:spcPct val="90000"/>
              </a:lnSpc>
              <a:spcBef>
                <a:spcPts val="0"/>
              </a:spcBef>
              <a:buNone/>
              <a:tabLst>
                <a:tab pos="267300" algn="l"/>
              </a:tabLst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19469"/>
            <a:ext cx="4752000" cy="108000"/>
          </a:xfrm>
        </p:spPr>
        <p:txBody>
          <a:bodyPr anchor="ctr">
            <a:noAutofit/>
          </a:bodyPr>
          <a:lstStyle>
            <a:lvl1pPr marL="162000" marR="0" indent="-16200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9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9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9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9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9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9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9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900">
                <a:solidFill>
                  <a:schemeClr val="bg2"/>
                </a:solidFill>
              </a:defRPr>
            </a:lvl9pPr>
          </a:lstStyle>
          <a:p>
            <a:r>
              <a:rPr lang="en-AU"/>
              <a:t>Click to Add Business Unit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58776" y="2058694"/>
            <a:ext cx="8461374" cy="639365"/>
          </a:xfrm>
        </p:spPr>
        <p:txBody>
          <a:bodyPr>
            <a:noAutofit/>
          </a:bodyPr>
          <a:lstStyle>
            <a:lvl1pPr>
              <a:defRPr sz="412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661303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609" y="4125239"/>
            <a:ext cx="9167813" cy="747713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5" y="1626645"/>
            <a:ext cx="6121438" cy="231552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225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422"/>
              </a:spcAft>
              <a:buNone/>
              <a:defRPr sz="1200">
                <a:solidFill>
                  <a:schemeClr val="bg1"/>
                </a:solidFill>
              </a:defRPr>
            </a:lvl2pPr>
            <a:lvl3pPr marL="199800" indent="-199800" algn="l">
              <a:lnSpc>
                <a:spcPct val="90000"/>
              </a:lnSpc>
              <a:spcBef>
                <a:spcPts val="0"/>
              </a:spcBef>
              <a:buNone/>
              <a:tabLst>
                <a:tab pos="267300" algn="l"/>
              </a:tabLst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19469"/>
            <a:ext cx="4752000" cy="108000"/>
          </a:xfrm>
        </p:spPr>
        <p:txBody>
          <a:bodyPr anchor="ctr">
            <a:noAutofit/>
          </a:bodyPr>
          <a:lstStyle>
            <a:lvl1pPr marL="162000" marR="0" indent="-16200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9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9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9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9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9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9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9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900">
                <a:solidFill>
                  <a:schemeClr val="bg2"/>
                </a:solidFill>
              </a:defRPr>
            </a:lvl9pPr>
          </a:lstStyle>
          <a:p>
            <a:r>
              <a:rPr lang="en-AU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293278362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trapline &amp; Body">
  <p:cSld name="Title, Strapline &amp; Bod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>
            <a:spLocks noGrp="1"/>
          </p:cNvSpPr>
          <p:nvPr>
            <p:ph type="title"/>
          </p:nvPr>
        </p:nvSpPr>
        <p:spPr>
          <a:xfrm>
            <a:off x="251520" y="242243"/>
            <a:ext cx="8640960" cy="317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250826" y="559744"/>
            <a:ext cx="8640958" cy="446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Calibri"/>
              <a:buNone/>
              <a:defRPr sz="16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8045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784694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609" y="4125239"/>
            <a:ext cx="9167813" cy="747713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44440" y="2341960"/>
            <a:ext cx="8467494" cy="810000"/>
          </a:xfrm>
        </p:spPr>
        <p:txBody>
          <a:bodyPr anchor="b" anchorCtr="0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4440" y="3192819"/>
            <a:ext cx="8475710" cy="270030"/>
          </a:xfrm>
        </p:spPr>
        <p:txBody>
          <a:bodyPr>
            <a:normAutofit/>
          </a:bodyPr>
          <a:lstStyle>
            <a:lvl1pPr marL="0" indent="0" algn="l">
              <a:buNone/>
              <a:defRPr sz="1650" b="1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60000" y="4219469"/>
            <a:ext cx="4752000" cy="108000"/>
          </a:xfrm>
        </p:spPr>
        <p:txBody>
          <a:bodyPr anchor="ctr">
            <a:noAutofit/>
          </a:bodyPr>
          <a:lstStyle>
            <a:lvl1pPr>
              <a:buFontTx/>
              <a:buNone/>
              <a:defRPr sz="9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9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9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9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9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9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9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9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900">
                <a:solidFill>
                  <a:schemeClr val="bg2"/>
                </a:solidFill>
              </a:defRPr>
            </a:lvl9pPr>
          </a:lstStyle>
          <a:p>
            <a:r>
              <a:rPr lang="en-AU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901038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26987" y="267892"/>
            <a:ext cx="9195409" cy="4605061"/>
            <a:chOff x="-26988" y="357188"/>
            <a:chExt cx="9195409" cy="6140081"/>
          </a:xfrm>
        </p:grpSpPr>
        <p:grpSp>
          <p:nvGrpSpPr>
            <p:cNvPr id="29" name="Group 28"/>
            <p:cNvGrpSpPr/>
            <p:nvPr userDrawn="1"/>
          </p:nvGrpSpPr>
          <p:grpSpPr>
            <a:xfrm>
              <a:off x="608" y="5500319"/>
              <a:ext cx="9167813" cy="996950"/>
              <a:chOff x="608" y="5500319"/>
              <a:chExt cx="9167813" cy="996950"/>
            </a:xfrm>
          </p:grpSpPr>
          <p:grpSp>
            <p:nvGrpSpPr>
              <p:cNvPr id="43" name="Group 22"/>
              <p:cNvGrpSpPr>
                <a:grpSpLocks/>
              </p:cNvGrpSpPr>
              <p:nvPr userDrawn="1"/>
            </p:nvGrpSpPr>
            <p:grpSpPr bwMode="auto">
              <a:xfrm>
                <a:off x="608" y="5500319"/>
                <a:ext cx="9167813" cy="996950"/>
                <a:chOff x="-7938" y="5668963"/>
                <a:chExt cx="9167813" cy="996950"/>
              </a:xfrm>
            </p:grpSpPr>
            <p:sp>
              <p:nvSpPr>
                <p:cNvPr id="58" name="Freeform 11"/>
                <p:cNvSpPr>
                  <a:spLocks noEditPoints="1"/>
                </p:cNvSpPr>
                <p:nvPr userDrawn="1"/>
              </p:nvSpPr>
              <p:spPr bwMode="auto">
                <a:xfrm>
                  <a:off x="-7938" y="5668963"/>
                  <a:ext cx="9167813" cy="996950"/>
                </a:xfrm>
                <a:custGeom>
                  <a:avLst/>
                  <a:gdLst>
                    <a:gd name="T0" fmla="*/ 2880 w 2880"/>
                    <a:gd name="T1" fmla="*/ 20 h 313"/>
                    <a:gd name="T2" fmla="*/ 2789 w 2880"/>
                    <a:gd name="T3" fmla="*/ 20 h 313"/>
                    <a:gd name="T4" fmla="*/ 2313 w 2880"/>
                    <a:gd name="T5" fmla="*/ 137 h 313"/>
                    <a:gd name="T6" fmla="*/ 2784 w 2880"/>
                    <a:gd name="T7" fmla="*/ 313 h 313"/>
                    <a:gd name="T8" fmla="*/ 2880 w 2880"/>
                    <a:gd name="T9" fmla="*/ 313 h 313"/>
                    <a:gd name="T10" fmla="*/ 2880 w 2880"/>
                    <a:gd name="T11" fmla="*/ 20 h 313"/>
                    <a:gd name="T12" fmla="*/ 1860 w 2880"/>
                    <a:gd name="T13" fmla="*/ 0 h 313"/>
                    <a:gd name="T14" fmla="*/ 0 w 2880"/>
                    <a:gd name="T15" fmla="*/ 0 h 313"/>
                    <a:gd name="T16" fmla="*/ 0 w 2880"/>
                    <a:gd name="T17" fmla="*/ 157 h 313"/>
                    <a:gd name="T18" fmla="*/ 2030 w 2880"/>
                    <a:gd name="T19" fmla="*/ 157 h 313"/>
                    <a:gd name="T20" fmla="*/ 2313 w 2880"/>
                    <a:gd name="T21" fmla="*/ 137 h 313"/>
                    <a:gd name="T22" fmla="*/ 2313 w 2880"/>
                    <a:gd name="T23" fmla="*/ 137 h 313"/>
                    <a:gd name="T24" fmla="*/ 2313 w 2880"/>
                    <a:gd name="T25" fmla="*/ 137 h 313"/>
                    <a:gd name="T26" fmla="*/ 1860 w 2880"/>
                    <a:gd name="T27" fmla="*/ 0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80" h="313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411" y="217"/>
                        <a:pt x="2542" y="313"/>
                        <a:pt x="2784" y="313"/>
                      </a:cubicBezTo>
                      <a:cubicBezTo>
                        <a:pt x="2842" y="313"/>
                        <a:pt x="2880" y="313"/>
                        <a:pt x="2880" y="313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57"/>
                        <a:pt x="0" y="157"/>
                        <a:pt x="0" y="157"/>
                      </a:cubicBezTo>
                      <a:cubicBezTo>
                        <a:pt x="2030" y="157"/>
                        <a:pt x="2030" y="157"/>
                        <a:pt x="2030" y="157"/>
                      </a:cubicBezTo>
                      <a:cubicBezTo>
                        <a:pt x="2214" y="157"/>
                        <a:pt x="2274" y="152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59" name="Freeform 24"/>
                <p:cNvSpPr>
                  <a:spLocks/>
                </p:cNvSpPr>
                <p:nvPr userDrawn="1"/>
              </p:nvSpPr>
              <p:spPr bwMode="auto">
                <a:xfrm>
                  <a:off x="-7938" y="5732463"/>
                  <a:ext cx="7362826" cy="433387"/>
                </a:xfrm>
                <a:custGeom>
                  <a:avLst/>
                  <a:gdLst>
                    <a:gd name="T0" fmla="*/ 2313 w 2313"/>
                    <a:gd name="T1" fmla="*/ 117 h 136"/>
                    <a:gd name="T2" fmla="*/ 1860 w 2313"/>
                    <a:gd name="T3" fmla="*/ 0 h 136"/>
                    <a:gd name="T4" fmla="*/ 0 w 2313"/>
                    <a:gd name="T5" fmla="*/ 0 h 136"/>
                    <a:gd name="T6" fmla="*/ 0 w 2313"/>
                    <a:gd name="T7" fmla="*/ 136 h 136"/>
                    <a:gd name="T8" fmla="*/ 2030 w 2313"/>
                    <a:gd name="T9" fmla="*/ 136 h 136"/>
                    <a:gd name="T10" fmla="*/ 2313 w 2313"/>
                    <a:gd name="T11" fmla="*/ 117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60" name="Freeform 25"/>
                <p:cNvSpPr>
                  <a:spLocks/>
                </p:cNvSpPr>
                <p:nvPr userDrawn="1"/>
              </p:nvSpPr>
              <p:spPr bwMode="auto">
                <a:xfrm>
                  <a:off x="7354888" y="5732463"/>
                  <a:ext cx="1804987" cy="869950"/>
                </a:xfrm>
                <a:custGeom>
                  <a:avLst/>
                  <a:gdLst>
                    <a:gd name="T0" fmla="*/ 476 w 567"/>
                    <a:gd name="T1" fmla="*/ 0 h 273"/>
                    <a:gd name="T2" fmla="*/ 0 w 567"/>
                    <a:gd name="T3" fmla="*/ 117 h 273"/>
                    <a:gd name="T4" fmla="*/ 471 w 567"/>
                    <a:gd name="T5" fmla="*/ 273 h 273"/>
                    <a:gd name="T6" fmla="*/ 567 w 567"/>
                    <a:gd name="T7" fmla="*/ 273 h 273"/>
                    <a:gd name="T8" fmla="*/ 567 w 567"/>
                    <a:gd name="T9" fmla="*/ 0 h 273"/>
                    <a:gd name="T10" fmla="*/ 476 w 567"/>
                    <a:gd name="T11" fmla="*/ 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</p:grpSp>
          <p:pic>
            <p:nvPicPr>
              <p:cNvPr id="44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5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46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47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48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49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50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51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52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53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54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55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56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57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</p:grpSp>
        </p:grpSp>
        <p:grpSp>
          <p:nvGrpSpPr>
            <p:cNvPr id="30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31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32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33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34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35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36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37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38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39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40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41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42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2341960"/>
            <a:ext cx="8467494" cy="810000"/>
          </a:xfrm>
        </p:spPr>
        <p:txBody>
          <a:bodyPr anchor="b" anchorCtr="0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3192819"/>
            <a:ext cx="8475710" cy="270030"/>
          </a:xfrm>
        </p:spPr>
        <p:txBody>
          <a:bodyPr>
            <a:normAutofit/>
          </a:bodyPr>
          <a:lstStyle>
            <a:lvl1pPr marL="0" indent="0" algn="l">
              <a:buNone/>
              <a:defRPr sz="1650" b="1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4219469"/>
            <a:ext cx="4752000" cy="108000"/>
          </a:xfrm>
        </p:spPr>
        <p:txBody>
          <a:bodyPr anchor="ctr">
            <a:noAutofit/>
          </a:bodyPr>
          <a:lstStyle>
            <a:lvl1pPr>
              <a:buFontTx/>
              <a:buNone/>
              <a:defRPr sz="9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9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9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9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9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9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9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9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9140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2341960"/>
            <a:ext cx="8467494" cy="810000"/>
          </a:xfrm>
        </p:spPr>
        <p:txBody>
          <a:bodyPr anchor="b" anchorCtr="0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1" y="3184529"/>
            <a:ext cx="8475710" cy="270030"/>
          </a:xfrm>
        </p:spPr>
        <p:txBody>
          <a:bodyPr>
            <a:normAutofit/>
          </a:bodyPr>
          <a:lstStyle>
            <a:lvl1pPr marL="0" indent="0" algn="l">
              <a:buNone/>
              <a:defRPr sz="1650" b="1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19469"/>
            <a:ext cx="4752000" cy="108000"/>
          </a:xfrm>
        </p:spPr>
        <p:txBody>
          <a:bodyPr anchor="ctr">
            <a:noAutofit/>
          </a:bodyPr>
          <a:lstStyle>
            <a:lvl1pPr marL="162000" marR="0" indent="-16200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9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9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9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9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9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9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9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900">
                <a:solidFill>
                  <a:schemeClr val="bg2"/>
                </a:solidFill>
              </a:defRPr>
            </a:lvl9pPr>
          </a:lstStyle>
          <a:p>
            <a:r>
              <a:rPr lang="en-AU"/>
              <a:t>Click to Add Business Unit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653EB5-C98F-A10F-778D-B41F1D7D67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7877" y="4461756"/>
            <a:ext cx="540060" cy="54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28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ternativ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26987" y="267892"/>
            <a:ext cx="9195409" cy="4605061"/>
            <a:chOff x="-26988" y="357188"/>
            <a:chExt cx="9195409" cy="6140081"/>
          </a:xfrm>
        </p:grpSpPr>
        <p:grpSp>
          <p:nvGrpSpPr>
            <p:cNvPr id="29" name="Group 28"/>
            <p:cNvGrpSpPr/>
            <p:nvPr userDrawn="1"/>
          </p:nvGrpSpPr>
          <p:grpSpPr>
            <a:xfrm>
              <a:off x="608" y="5500319"/>
              <a:ext cx="9167813" cy="996950"/>
              <a:chOff x="608" y="5500319"/>
              <a:chExt cx="9167813" cy="996950"/>
            </a:xfrm>
          </p:grpSpPr>
          <p:grpSp>
            <p:nvGrpSpPr>
              <p:cNvPr id="43" name="Group 22"/>
              <p:cNvGrpSpPr>
                <a:grpSpLocks/>
              </p:cNvGrpSpPr>
              <p:nvPr userDrawn="1"/>
            </p:nvGrpSpPr>
            <p:grpSpPr bwMode="auto">
              <a:xfrm>
                <a:off x="608" y="5500319"/>
                <a:ext cx="9167813" cy="996950"/>
                <a:chOff x="-7938" y="5668963"/>
                <a:chExt cx="9167813" cy="996950"/>
              </a:xfrm>
            </p:grpSpPr>
            <p:sp>
              <p:nvSpPr>
                <p:cNvPr id="58" name="Freeform 11"/>
                <p:cNvSpPr>
                  <a:spLocks noEditPoints="1"/>
                </p:cNvSpPr>
                <p:nvPr userDrawn="1"/>
              </p:nvSpPr>
              <p:spPr bwMode="auto">
                <a:xfrm>
                  <a:off x="-7938" y="5668963"/>
                  <a:ext cx="9167813" cy="996950"/>
                </a:xfrm>
                <a:custGeom>
                  <a:avLst/>
                  <a:gdLst>
                    <a:gd name="T0" fmla="*/ 2880 w 2880"/>
                    <a:gd name="T1" fmla="*/ 20 h 313"/>
                    <a:gd name="T2" fmla="*/ 2789 w 2880"/>
                    <a:gd name="T3" fmla="*/ 20 h 313"/>
                    <a:gd name="T4" fmla="*/ 2313 w 2880"/>
                    <a:gd name="T5" fmla="*/ 137 h 313"/>
                    <a:gd name="T6" fmla="*/ 2784 w 2880"/>
                    <a:gd name="T7" fmla="*/ 313 h 313"/>
                    <a:gd name="T8" fmla="*/ 2880 w 2880"/>
                    <a:gd name="T9" fmla="*/ 313 h 313"/>
                    <a:gd name="T10" fmla="*/ 2880 w 2880"/>
                    <a:gd name="T11" fmla="*/ 20 h 313"/>
                    <a:gd name="T12" fmla="*/ 1860 w 2880"/>
                    <a:gd name="T13" fmla="*/ 0 h 313"/>
                    <a:gd name="T14" fmla="*/ 0 w 2880"/>
                    <a:gd name="T15" fmla="*/ 0 h 313"/>
                    <a:gd name="T16" fmla="*/ 0 w 2880"/>
                    <a:gd name="T17" fmla="*/ 157 h 313"/>
                    <a:gd name="T18" fmla="*/ 2030 w 2880"/>
                    <a:gd name="T19" fmla="*/ 157 h 313"/>
                    <a:gd name="T20" fmla="*/ 2313 w 2880"/>
                    <a:gd name="T21" fmla="*/ 137 h 313"/>
                    <a:gd name="T22" fmla="*/ 2313 w 2880"/>
                    <a:gd name="T23" fmla="*/ 137 h 313"/>
                    <a:gd name="T24" fmla="*/ 2313 w 2880"/>
                    <a:gd name="T25" fmla="*/ 137 h 313"/>
                    <a:gd name="T26" fmla="*/ 1860 w 2880"/>
                    <a:gd name="T27" fmla="*/ 0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80" h="313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411" y="217"/>
                        <a:pt x="2542" y="313"/>
                        <a:pt x="2784" y="313"/>
                      </a:cubicBezTo>
                      <a:cubicBezTo>
                        <a:pt x="2842" y="313"/>
                        <a:pt x="2880" y="313"/>
                        <a:pt x="2880" y="313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57"/>
                        <a:pt x="0" y="157"/>
                        <a:pt x="0" y="157"/>
                      </a:cubicBezTo>
                      <a:cubicBezTo>
                        <a:pt x="2030" y="157"/>
                        <a:pt x="2030" y="157"/>
                        <a:pt x="2030" y="157"/>
                      </a:cubicBezTo>
                      <a:cubicBezTo>
                        <a:pt x="2214" y="157"/>
                        <a:pt x="2274" y="152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59" name="Freeform 24"/>
                <p:cNvSpPr>
                  <a:spLocks/>
                </p:cNvSpPr>
                <p:nvPr userDrawn="1"/>
              </p:nvSpPr>
              <p:spPr bwMode="auto">
                <a:xfrm>
                  <a:off x="-7938" y="5732463"/>
                  <a:ext cx="7362826" cy="433387"/>
                </a:xfrm>
                <a:custGeom>
                  <a:avLst/>
                  <a:gdLst>
                    <a:gd name="T0" fmla="*/ 2313 w 2313"/>
                    <a:gd name="T1" fmla="*/ 117 h 136"/>
                    <a:gd name="T2" fmla="*/ 1860 w 2313"/>
                    <a:gd name="T3" fmla="*/ 0 h 136"/>
                    <a:gd name="T4" fmla="*/ 0 w 2313"/>
                    <a:gd name="T5" fmla="*/ 0 h 136"/>
                    <a:gd name="T6" fmla="*/ 0 w 2313"/>
                    <a:gd name="T7" fmla="*/ 136 h 136"/>
                    <a:gd name="T8" fmla="*/ 2030 w 2313"/>
                    <a:gd name="T9" fmla="*/ 136 h 136"/>
                    <a:gd name="T10" fmla="*/ 2313 w 2313"/>
                    <a:gd name="T11" fmla="*/ 117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60" name="Freeform 25"/>
                <p:cNvSpPr>
                  <a:spLocks/>
                </p:cNvSpPr>
                <p:nvPr userDrawn="1"/>
              </p:nvSpPr>
              <p:spPr bwMode="auto">
                <a:xfrm>
                  <a:off x="7354888" y="5732463"/>
                  <a:ext cx="1804987" cy="869950"/>
                </a:xfrm>
                <a:custGeom>
                  <a:avLst/>
                  <a:gdLst>
                    <a:gd name="T0" fmla="*/ 476 w 567"/>
                    <a:gd name="T1" fmla="*/ 0 h 273"/>
                    <a:gd name="T2" fmla="*/ 0 w 567"/>
                    <a:gd name="T3" fmla="*/ 117 h 273"/>
                    <a:gd name="T4" fmla="*/ 471 w 567"/>
                    <a:gd name="T5" fmla="*/ 273 h 273"/>
                    <a:gd name="T6" fmla="*/ 567 w 567"/>
                    <a:gd name="T7" fmla="*/ 273 h 273"/>
                    <a:gd name="T8" fmla="*/ 567 w 567"/>
                    <a:gd name="T9" fmla="*/ 0 h 273"/>
                    <a:gd name="T10" fmla="*/ 476 w 567"/>
                    <a:gd name="T11" fmla="*/ 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</p:grpSp>
          <p:pic>
            <p:nvPicPr>
              <p:cNvPr id="44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5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46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47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48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49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50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51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52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53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54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55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56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57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</p:grpSp>
        </p:grpSp>
        <p:grpSp>
          <p:nvGrpSpPr>
            <p:cNvPr id="30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31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32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33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34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35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36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37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38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39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40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41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42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2341960"/>
            <a:ext cx="8467494" cy="810000"/>
          </a:xfrm>
        </p:spPr>
        <p:txBody>
          <a:bodyPr anchor="b" anchorCtr="0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3192819"/>
            <a:ext cx="8475710" cy="270030"/>
          </a:xfrm>
        </p:spPr>
        <p:txBody>
          <a:bodyPr>
            <a:normAutofit/>
          </a:bodyPr>
          <a:lstStyle>
            <a:lvl1pPr marL="0" indent="0" algn="l">
              <a:buNone/>
              <a:defRPr sz="1650" b="1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4219469"/>
            <a:ext cx="4752000" cy="108000"/>
          </a:xfrm>
        </p:spPr>
        <p:txBody>
          <a:bodyPr anchor="ctr">
            <a:noAutofit/>
          </a:bodyPr>
          <a:lstStyle>
            <a:lvl1pPr>
              <a:buFontTx/>
              <a:buNone/>
              <a:defRPr sz="9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9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9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9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9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9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9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9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9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41177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26988" y="267891"/>
            <a:ext cx="9199469" cy="4875609"/>
            <a:chOff x="-26988" y="357188"/>
            <a:chExt cx="9199469" cy="6500812"/>
          </a:xfrm>
        </p:grpSpPr>
        <p:grpSp>
          <p:nvGrpSpPr>
            <p:cNvPr id="29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51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2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3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4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5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6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7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8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9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60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61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62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</p:grpSp>
        <p:grpSp>
          <p:nvGrpSpPr>
            <p:cNvPr id="30" name="Group 29"/>
            <p:cNvGrpSpPr/>
            <p:nvPr userDrawn="1"/>
          </p:nvGrpSpPr>
          <p:grpSpPr>
            <a:xfrm>
              <a:off x="1497" y="5500319"/>
              <a:ext cx="9170984" cy="1357681"/>
              <a:chOff x="1497" y="5500319"/>
              <a:chExt cx="9170984" cy="1357681"/>
            </a:xfrm>
          </p:grpSpPr>
          <p:sp>
            <p:nvSpPr>
              <p:cNvPr id="31" name="Rectangle 30"/>
              <p:cNvSpPr/>
              <p:nvPr userDrawn="1"/>
            </p:nvSpPr>
            <p:spPr>
              <a:xfrm>
                <a:off x="1497" y="5940320"/>
                <a:ext cx="9158377" cy="91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350"/>
              </a:p>
            </p:txBody>
          </p:sp>
          <p:grpSp>
            <p:nvGrpSpPr>
              <p:cNvPr id="32" name="Group 31"/>
              <p:cNvGrpSpPr/>
              <p:nvPr userDrawn="1"/>
            </p:nvGrpSpPr>
            <p:grpSpPr>
              <a:xfrm>
                <a:off x="1497" y="5500319"/>
                <a:ext cx="9170984" cy="996231"/>
                <a:chOff x="1497" y="5500319"/>
                <a:chExt cx="9170984" cy="996231"/>
              </a:xfrm>
            </p:grpSpPr>
            <p:sp>
              <p:nvSpPr>
                <p:cNvPr id="47" name="Freeform 7"/>
                <p:cNvSpPr>
                  <a:spLocks noEditPoints="1"/>
                </p:cNvSpPr>
                <p:nvPr userDrawn="1"/>
              </p:nvSpPr>
              <p:spPr bwMode="auto">
                <a:xfrm>
                  <a:off x="1497" y="5563679"/>
                  <a:ext cx="9170984" cy="932871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0" y="117"/>
                    </a:cxn>
                    <a:cxn ang="0">
                      <a:pos x="0" y="137"/>
                    </a:cxn>
                    <a:cxn ang="0">
                      <a:pos x="2030" y="137"/>
                    </a:cxn>
                    <a:cxn ang="0">
                      <a:pos x="2313" y="117"/>
                    </a:cxn>
                    <a:cxn ang="0">
                      <a:pos x="2880" y="0"/>
                    </a:cxn>
                    <a:cxn ang="0">
                      <a:pos x="2880" y="0"/>
                    </a:cxn>
                    <a:cxn ang="0">
                      <a:pos x="2880" y="117"/>
                    </a:cxn>
                    <a:cxn ang="0">
                      <a:pos x="2313" y="117"/>
                    </a:cxn>
                    <a:cxn ang="0">
                      <a:pos x="2784" y="293"/>
                    </a:cxn>
                    <a:cxn ang="0">
                      <a:pos x="2880" y="293"/>
                    </a:cxn>
                    <a:cxn ang="0">
                      <a:pos x="2880" y="0"/>
                    </a:cxn>
                  </a:cxnLst>
                  <a:rect l="0" t="0" r="r" b="b"/>
                  <a:pathLst>
                    <a:path w="2880" h="293">
                      <a:moveTo>
                        <a:pt x="2313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030" y="137"/>
                        <a:pt x="2030" y="137"/>
                        <a:pt x="2030" y="137"/>
                      </a:cubicBezTo>
                      <a:cubicBezTo>
                        <a:pt x="2214" y="137"/>
                        <a:pt x="2274" y="132"/>
                        <a:pt x="2313" y="117"/>
                      </a:cubicBezTo>
                      <a:moveTo>
                        <a:pt x="2880" y="0"/>
                      </a:moveTo>
                      <a:cubicBezTo>
                        <a:pt x="2880" y="0"/>
                        <a:pt x="2880" y="0"/>
                        <a:pt x="2880" y="0"/>
                      </a:cubicBezTo>
                      <a:cubicBezTo>
                        <a:pt x="2880" y="117"/>
                        <a:pt x="2880" y="117"/>
                        <a:pt x="2880" y="117"/>
                      </a:cubicBezTo>
                      <a:cubicBezTo>
                        <a:pt x="2313" y="117"/>
                        <a:pt x="2313" y="117"/>
                        <a:pt x="2313" y="117"/>
                      </a:cubicBezTo>
                      <a:cubicBezTo>
                        <a:pt x="2411" y="197"/>
                        <a:pt x="2542" y="293"/>
                        <a:pt x="2784" y="293"/>
                      </a:cubicBezTo>
                      <a:cubicBezTo>
                        <a:pt x="2842" y="293"/>
                        <a:pt x="2880" y="293"/>
                        <a:pt x="2880" y="293"/>
                      </a:cubicBezTo>
                      <a:cubicBezTo>
                        <a:pt x="2880" y="0"/>
                        <a:pt x="2880" y="0"/>
                        <a:pt x="2880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 sz="1350"/>
                </a:p>
              </p:txBody>
            </p:sp>
            <p:sp>
              <p:nvSpPr>
                <p:cNvPr id="48" name="Freeform 8"/>
                <p:cNvSpPr>
                  <a:spLocks noEditPoints="1"/>
                </p:cNvSpPr>
                <p:nvPr userDrawn="1"/>
              </p:nvSpPr>
              <p:spPr bwMode="auto">
                <a:xfrm>
                  <a:off x="1497" y="5500319"/>
                  <a:ext cx="9170984" cy="435430"/>
                </a:xfrm>
                <a:custGeom>
                  <a:avLst/>
                  <a:gdLst/>
                  <a:ahLst/>
                  <a:cxnLst>
                    <a:cxn ang="0">
                      <a:pos x="2880" y="20"/>
                    </a:cxn>
                    <a:cxn ang="0">
                      <a:pos x="2789" y="20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880" y="137"/>
                    </a:cxn>
                    <a:cxn ang="0">
                      <a:pos x="2880" y="20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1860" y="0"/>
                    </a:cxn>
                  </a:cxnLst>
                  <a:rect l="0" t="0" r="r" b="b"/>
                  <a:pathLst>
                    <a:path w="2880" h="137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880" y="137"/>
                        <a:pt x="2880" y="137"/>
                        <a:pt x="2880" y="137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 sz="1350"/>
                </a:p>
              </p:txBody>
            </p:sp>
            <p:sp>
              <p:nvSpPr>
                <p:cNvPr id="49" name="Freeform 9"/>
                <p:cNvSpPr>
                  <a:spLocks/>
                </p:cNvSpPr>
                <p:nvPr userDrawn="1"/>
              </p:nvSpPr>
              <p:spPr bwMode="auto">
                <a:xfrm>
                  <a:off x="1497" y="5563679"/>
                  <a:ext cx="7365906" cy="432734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6"/>
                    </a:cxn>
                    <a:cxn ang="0">
                      <a:pos x="2030" y="136"/>
                    </a:cxn>
                    <a:cxn ang="0">
                      <a:pos x="2313" y="117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 sz="1350"/>
                </a:p>
              </p:txBody>
            </p:sp>
            <p:sp>
              <p:nvSpPr>
                <p:cNvPr id="50" name="Freeform 10"/>
                <p:cNvSpPr>
                  <a:spLocks/>
                </p:cNvSpPr>
                <p:nvPr userDrawn="1"/>
              </p:nvSpPr>
              <p:spPr bwMode="auto">
                <a:xfrm>
                  <a:off x="7367402" y="5563679"/>
                  <a:ext cx="1805078" cy="869511"/>
                </a:xfrm>
                <a:custGeom>
                  <a:avLst/>
                  <a:gdLst/>
                  <a:ahLst/>
                  <a:cxnLst>
                    <a:cxn ang="0">
                      <a:pos x="476" y="0"/>
                    </a:cxn>
                    <a:cxn ang="0">
                      <a:pos x="0" y="117"/>
                    </a:cxn>
                    <a:cxn ang="0">
                      <a:pos x="471" y="273"/>
                    </a:cxn>
                    <a:cxn ang="0">
                      <a:pos x="567" y="273"/>
                    </a:cxn>
                    <a:cxn ang="0">
                      <a:pos x="567" y="0"/>
                    </a:cxn>
                    <a:cxn ang="0">
                      <a:pos x="476" y="0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 sz="1350"/>
                </a:p>
              </p:txBody>
            </p:sp>
          </p:grpSp>
          <p:pic>
            <p:nvPicPr>
              <p:cNvPr id="33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4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35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36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37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38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39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40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41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42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43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44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45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46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2341960"/>
            <a:ext cx="8467494" cy="810000"/>
          </a:xfrm>
        </p:spPr>
        <p:txBody>
          <a:bodyPr anchor="b" anchorCtr="0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3192819"/>
            <a:ext cx="8475710" cy="270030"/>
          </a:xfrm>
        </p:spPr>
        <p:txBody>
          <a:bodyPr>
            <a:normAutofit/>
          </a:bodyPr>
          <a:lstStyle>
            <a:lvl1pPr marL="0" indent="0" algn="l">
              <a:buNone/>
              <a:defRPr sz="1650" b="1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19469"/>
            <a:ext cx="4752000" cy="108000"/>
          </a:xfrm>
        </p:spPr>
        <p:txBody>
          <a:bodyPr anchor="ctr">
            <a:noAutofit/>
          </a:bodyPr>
          <a:lstStyle>
            <a:lvl1pPr marL="162000" marR="0" indent="-16200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9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9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9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9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9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9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9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900">
                <a:solidFill>
                  <a:schemeClr val="bg2"/>
                </a:solidFill>
              </a:defRPr>
            </a:lvl9pPr>
          </a:lstStyle>
          <a:p>
            <a:r>
              <a:rPr lang="en-AU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3801423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4878249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3595786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4878249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8575593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202500"/>
            <a:ext cx="846000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165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100">
                <a:solidFill>
                  <a:srgbClr val="00A9CE"/>
                </a:solidFill>
              </a:defRPr>
            </a:lvl3pPr>
            <a:lvl4pPr>
              <a:buNone/>
              <a:defRPr sz="2100">
                <a:solidFill>
                  <a:srgbClr val="00A9CE"/>
                </a:solidFill>
              </a:defRPr>
            </a:lvl4pPr>
            <a:lvl5pPr>
              <a:buNone/>
              <a:defRPr sz="21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/>
              <a:t>Click to edit Master title style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4878249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2312353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95131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550" y="95131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4878249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3433158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4878249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702913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4878249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4109236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000" y="957263"/>
            <a:ext cx="8460000" cy="3419475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3000" b="1">
                <a:solidFill>
                  <a:schemeClr val="accent1">
                    <a:lumMod val="75000"/>
                  </a:schemeClr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3000" b="1">
                <a:solidFill>
                  <a:schemeClr val="accent2"/>
                </a:solidFill>
              </a:defRPr>
            </a:lvl2pPr>
            <a:lvl3pPr marL="0" indent="0">
              <a:spcBef>
                <a:spcPts val="165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4878249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5899257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 userDrawn="1"/>
        </p:nvGrpSpPr>
        <p:grpSpPr>
          <a:xfrm>
            <a:off x="-7937" y="4542236"/>
            <a:ext cx="9161463" cy="601265"/>
            <a:chOff x="-7938" y="6056313"/>
            <a:chExt cx="9161463" cy="801687"/>
          </a:xfrm>
        </p:grpSpPr>
        <p:sp>
          <p:nvSpPr>
            <p:cNvPr id="32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grpSp>
          <p:nvGrpSpPr>
            <p:cNvPr id="33" name="Group 1"/>
            <p:cNvGrpSpPr>
              <a:grpSpLocks/>
            </p:cNvGrpSpPr>
            <p:nvPr userDrawn="1"/>
          </p:nvGrpSpPr>
          <p:grpSpPr bwMode="auto">
            <a:xfrm>
              <a:off x="1588" y="6065838"/>
              <a:ext cx="9142412" cy="690562"/>
              <a:chOff x="1495" y="6065893"/>
              <a:chExt cx="9143026" cy="690563"/>
            </a:xfrm>
          </p:grpSpPr>
          <p:sp>
            <p:nvSpPr>
              <p:cNvPr id="35" name="Freeform 8"/>
              <p:cNvSpPr>
                <a:spLocks noEditPoints="1"/>
              </p:cNvSpPr>
              <p:nvPr userDrawn="1"/>
            </p:nvSpPr>
            <p:spPr bwMode="auto">
              <a:xfrm>
                <a:off x="1495" y="6065893"/>
                <a:ext cx="9143026" cy="690563"/>
              </a:xfrm>
              <a:custGeom>
                <a:avLst/>
                <a:gdLst>
                  <a:gd name="T0" fmla="*/ 2880 w 2880"/>
                  <a:gd name="T1" fmla="*/ 14 h 217"/>
                  <a:gd name="T2" fmla="*/ 2817 w 2880"/>
                  <a:gd name="T3" fmla="*/ 14 h 217"/>
                  <a:gd name="T4" fmla="*/ 2486 w 2880"/>
                  <a:gd name="T5" fmla="*/ 95 h 217"/>
                  <a:gd name="T6" fmla="*/ 2486 w 2880"/>
                  <a:gd name="T7" fmla="*/ 95 h 217"/>
                  <a:gd name="T8" fmla="*/ 2880 w 2880"/>
                  <a:gd name="T9" fmla="*/ 95 h 217"/>
                  <a:gd name="T10" fmla="*/ 2880 w 2880"/>
                  <a:gd name="T11" fmla="*/ 217 h 217"/>
                  <a:gd name="T12" fmla="*/ 2880 w 2880"/>
                  <a:gd name="T13" fmla="*/ 217 h 217"/>
                  <a:gd name="T14" fmla="*/ 2880 w 2880"/>
                  <a:gd name="T15" fmla="*/ 14 h 217"/>
                  <a:gd name="T16" fmla="*/ 2171 w 2880"/>
                  <a:gd name="T17" fmla="*/ 0 h 217"/>
                  <a:gd name="T18" fmla="*/ 0 w 2880"/>
                  <a:gd name="T19" fmla="*/ 0 h 217"/>
                  <a:gd name="T20" fmla="*/ 0 w 2880"/>
                  <a:gd name="T21" fmla="*/ 95 h 217"/>
                  <a:gd name="T22" fmla="*/ 2486 w 2880"/>
                  <a:gd name="T23" fmla="*/ 95 h 217"/>
                  <a:gd name="T24" fmla="*/ 2486 w 2880"/>
                  <a:gd name="T25" fmla="*/ 95 h 217"/>
                  <a:gd name="T26" fmla="*/ 2486 w 2880"/>
                  <a:gd name="T27" fmla="*/ 95 h 217"/>
                  <a:gd name="T28" fmla="*/ 2486 w 2880"/>
                  <a:gd name="T29" fmla="*/ 95 h 217"/>
                  <a:gd name="T30" fmla="*/ 2171 w 2880"/>
                  <a:gd name="T31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80" h="217">
                    <a:moveTo>
                      <a:pt x="2880" y="14"/>
                    </a:moveTo>
                    <a:cubicBezTo>
                      <a:pt x="2817" y="14"/>
                      <a:pt x="2817" y="14"/>
                      <a:pt x="2817" y="14"/>
                    </a:cubicBezTo>
                    <a:cubicBezTo>
                      <a:pt x="2616" y="14"/>
                      <a:pt x="2542" y="74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880" y="95"/>
                      <a:pt x="2880" y="95"/>
                      <a:pt x="2880" y="95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14"/>
                      <a:pt x="2880" y="14"/>
                      <a:pt x="2880" y="14"/>
                    </a:cubicBezTo>
                    <a:moveTo>
                      <a:pt x="21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19" y="39"/>
                      <a:pt x="2306" y="0"/>
                      <a:pt x="2171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36" name="Freeform 9"/>
              <p:cNvSpPr>
                <a:spLocks noEditPoints="1"/>
              </p:cNvSpPr>
              <p:nvPr userDrawn="1"/>
            </p:nvSpPr>
            <p:spPr bwMode="auto">
              <a:xfrm>
                <a:off x="1495" y="6367518"/>
                <a:ext cx="9143026" cy="388938"/>
              </a:xfrm>
              <a:custGeom>
                <a:avLst/>
                <a:gdLst>
                  <a:gd name="T0" fmla="*/ 2486 w 2880"/>
                  <a:gd name="T1" fmla="*/ 0 h 122"/>
                  <a:gd name="T2" fmla="*/ 0 w 2880"/>
                  <a:gd name="T3" fmla="*/ 0 h 122"/>
                  <a:gd name="T4" fmla="*/ 0 w 2880"/>
                  <a:gd name="T5" fmla="*/ 13 h 122"/>
                  <a:gd name="T6" fmla="*/ 2289 w 2880"/>
                  <a:gd name="T7" fmla="*/ 13 h 122"/>
                  <a:gd name="T8" fmla="*/ 2486 w 2880"/>
                  <a:gd name="T9" fmla="*/ 0 h 122"/>
                  <a:gd name="T10" fmla="*/ 2880 w 2880"/>
                  <a:gd name="T11" fmla="*/ 0 h 122"/>
                  <a:gd name="T12" fmla="*/ 2486 w 2880"/>
                  <a:gd name="T13" fmla="*/ 0 h 122"/>
                  <a:gd name="T14" fmla="*/ 2813 w 2880"/>
                  <a:gd name="T15" fmla="*/ 122 h 122"/>
                  <a:gd name="T16" fmla="*/ 2880 w 2880"/>
                  <a:gd name="T17" fmla="*/ 122 h 122"/>
                  <a:gd name="T18" fmla="*/ 2880 w 2880"/>
                  <a:gd name="T1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0" h="122">
                    <a:moveTo>
                      <a:pt x="24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89" y="13"/>
                      <a:pt x="2289" y="13"/>
                      <a:pt x="2289" y="13"/>
                    </a:cubicBezTo>
                    <a:cubicBezTo>
                      <a:pt x="2418" y="13"/>
                      <a:pt x="2459" y="10"/>
                      <a:pt x="2486" y="0"/>
                    </a:cubicBezTo>
                    <a:moveTo>
                      <a:pt x="2880" y="0"/>
                    </a:moveTo>
                    <a:cubicBezTo>
                      <a:pt x="2486" y="0"/>
                      <a:pt x="2486" y="0"/>
                      <a:pt x="2486" y="0"/>
                    </a:cubicBezTo>
                    <a:cubicBezTo>
                      <a:pt x="2554" y="56"/>
                      <a:pt x="2645" y="122"/>
                      <a:pt x="2813" y="122"/>
                    </a:cubicBezTo>
                    <a:cubicBezTo>
                      <a:pt x="2854" y="122"/>
                      <a:pt x="2880" y="122"/>
                      <a:pt x="2880" y="122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37" name="Freeform 10"/>
              <p:cNvSpPr>
                <a:spLocks/>
              </p:cNvSpPr>
              <p:nvPr userDrawn="1"/>
            </p:nvSpPr>
            <p:spPr bwMode="auto">
              <a:xfrm>
                <a:off x="1495" y="6110343"/>
                <a:ext cx="7891992" cy="298450"/>
              </a:xfrm>
              <a:custGeom>
                <a:avLst/>
                <a:gdLst>
                  <a:gd name="T0" fmla="*/ 2486 w 2486"/>
                  <a:gd name="T1" fmla="*/ 81 h 94"/>
                  <a:gd name="T2" fmla="*/ 2171 w 2486"/>
                  <a:gd name="T3" fmla="*/ 0 h 94"/>
                  <a:gd name="T4" fmla="*/ 0 w 2486"/>
                  <a:gd name="T5" fmla="*/ 0 h 94"/>
                  <a:gd name="T6" fmla="*/ 0 w 2486"/>
                  <a:gd name="T7" fmla="*/ 94 h 94"/>
                  <a:gd name="T8" fmla="*/ 2289 w 2486"/>
                  <a:gd name="T9" fmla="*/ 94 h 94"/>
                  <a:gd name="T10" fmla="*/ 2486 w 2486"/>
                  <a:gd name="T11" fmla="*/ 8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6" h="94">
                    <a:moveTo>
                      <a:pt x="2486" y="81"/>
                    </a:moveTo>
                    <a:cubicBezTo>
                      <a:pt x="2410" y="38"/>
                      <a:pt x="2306" y="0"/>
                      <a:pt x="217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289" y="94"/>
                      <a:pt x="2289" y="94"/>
                      <a:pt x="2289" y="94"/>
                    </a:cubicBezTo>
                    <a:cubicBezTo>
                      <a:pt x="2418" y="94"/>
                      <a:pt x="2459" y="91"/>
                      <a:pt x="2486" y="8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38" name="Freeform 11"/>
              <p:cNvSpPr>
                <a:spLocks/>
              </p:cNvSpPr>
              <p:nvPr userDrawn="1"/>
            </p:nvSpPr>
            <p:spPr bwMode="auto">
              <a:xfrm>
                <a:off x="7893487" y="6110343"/>
                <a:ext cx="1251034" cy="601663"/>
              </a:xfrm>
              <a:custGeom>
                <a:avLst/>
                <a:gdLst>
                  <a:gd name="T0" fmla="*/ 331 w 394"/>
                  <a:gd name="T1" fmla="*/ 0 h 189"/>
                  <a:gd name="T2" fmla="*/ 0 w 394"/>
                  <a:gd name="T3" fmla="*/ 81 h 189"/>
                  <a:gd name="T4" fmla="*/ 327 w 394"/>
                  <a:gd name="T5" fmla="*/ 189 h 189"/>
                  <a:gd name="T6" fmla="*/ 394 w 394"/>
                  <a:gd name="T7" fmla="*/ 189 h 189"/>
                  <a:gd name="T8" fmla="*/ 394 w 394"/>
                  <a:gd name="T9" fmla="*/ 0 h 189"/>
                  <a:gd name="T10" fmla="*/ 331 w 394"/>
                  <a:gd name="T11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" h="189">
                    <a:moveTo>
                      <a:pt x="331" y="0"/>
                    </a:moveTo>
                    <a:cubicBezTo>
                      <a:pt x="130" y="0"/>
                      <a:pt x="56" y="60"/>
                      <a:pt x="0" y="81"/>
                    </a:cubicBezTo>
                    <a:cubicBezTo>
                      <a:pt x="89" y="131"/>
                      <a:pt x="159" y="189"/>
                      <a:pt x="327" y="189"/>
                    </a:cubicBezTo>
                    <a:cubicBezTo>
                      <a:pt x="368" y="189"/>
                      <a:pt x="394" y="189"/>
                      <a:pt x="394" y="189"/>
                    </a:cubicBezTo>
                    <a:cubicBezTo>
                      <a:pt x="394" y="0"/>
                      <a:pt x="394" y="0"/>
                      <a:pt x="394" y="0"/>
                    </a:cubicBezTo>
                    <a:lnTo>
                      <a:pt x="3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</p:grpSp>
        <p:pic>
          <p:nvPicPr>
            <p:cNvPr id="3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0001" y="957263"/>
            <a:ext cx="7477125" cy="3419476"/>
          </a:xfrm>
        </p:spPr>
        <p:txBody>
          <a:bodyPr/>
          <a:lstStyle>
            <a:lvl1pPr>
              <a:spcAft>
                <a:spcPts val="0"/>
              </a:spcAft>
              <a:buFontTx/>
              <a:buNone/>
              <a:defRPr sz="3300" b="1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638"/>
              </a:spcAft>
              <a:buNone/>
              <a:defRPr sz="3300" b="1">
                <a:solidFill>
                  <a:schemeClr val="bg1"/>
                </a:solidFill>
              </a:defRPr>
            </a:lvl2pPr>
            <a:lvl3pPr marL="0" indent="0">
              <a:buNone/>
              <a:defRPr sz="165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992" y="4878249"/>
            <a:ext cx="6083845" cy="93206"/>
          </a:xfrm>
        </p:spPr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4878249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37141527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 userDrawn="1"/>
        </p:nvGrpSpPr>
        <p:grpSpPr>
          <a:xfrm>
            <a:off x="609" y="4125239"/>
            <a:ext cx="9167813" cy="747713"/>
            <a:chOff x="608" y="5500319"/>
            <a:chExt cx="9167813" cy="996950"/>
          </a:xfrm>
        </p:grpSpPr>
        <p:grpSp>
          <p:nvGrpSpPr>
            <p:cNvPr id="4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5" y="2787774"/>
            <a:ext cx="6121438" cy="115440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225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422"/>
              </a:spcAft>
              <a:buNone/>
              <a:defRPr sz="1200">
                <a:solidFill>
                  <a:schemeClr val="bg1"/>
                </a:solidFill>
              </a:defRPr>
            </a:lvl2pPr>
            <a:lvl3pPr marL="199800" indent="-199800" algn="l">
              <a:lnSpc>
                <a:spcPct val="90000"/>
              </a:lnSpc>
              <a:spcBef>
                <a:spcPts val="0"/>
              </a:spcBef>
              <a:buNone/>
              <a:tabLst>
                <a:tab pos="267300" algn="l"/>
              </a:tabLst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60000" y="4219469"/>
            <a:ext cx="4752000" cy="108000"/>
          </a:xfrm>
        </p:spPr>
        <p:txBody>
          <a:bodyPr anchor="ctr">
            <a:noAutofit/>
          </a:bodyPr>
          <a:lstStyle>
            <a:lvl1pPr marL="162000" marR="0" indent="-16200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9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9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9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9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9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9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9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900">
                <a:solidFill>
                  <a:schemeClr val="bg2"/>
                </a:solidFill>
              </a:defRPr>
            </a:lvl9pPr>
          </a:lstStyle>
          <a:p>
            <a:r>
              <a:rPr lang="en-AU"/>
              <a:t>Click to Add Business Unit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58776" y="2058694"/>
            <a:ext cx="8461374" cy="639365"/>
          </a:xfrm>
        </p:spPr>
        <p:txBody>
          <a:bodyPr>
            <a:noAutofit/>
          </a:bodyPr>
          <a:lstStyle>
            <a:lvl1pPr>
              <a:defRPr sz="4125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0989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+ Collaborato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2341960"/>
            <a:ext cx="8467494" cy="810000"/>
          </a:xfrm>
        </p:spPr>
        <p:txBody>
          <a:bodyPr anchor="b" anchorCtr="0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1" y="3184529"/>
            <a:ext cx="8475710" cy="270030"/>
          </a:xfrm>
        </p:spPr>
        <p:txBody>
          <a:bodyPr>
            <a:normAutofit/>
          </a:bodyPr>
          <a:lstStyle>
            <a:lvl1pPr marL="0" indent="0" algn="l">
              <a:buNone/>
              <a:defRPr sz="1650" b="1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19469"/>
            <a:ext cx="4752000" cy="108000"/>
          </a:xfrm>
        </p:spPr>
        <p:txBody>
          <a:bodyPr anchor="ctr">
            <a:noAutofit/>
          </a:bodyPr>
          <a:lstStyle>
            <a:lvl1pPr marL="162000" marR="0" indent="-16200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9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9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9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9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9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9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9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900">
                <a:solidFill>
                  <a:schemeClr val="bg2"/>
                </a:solidFill>
              </a:defRPr>
            </a:lvl9pPr>
          </a:lstStyle>
          <a:p>
            <a:r>
              <a:rPr lang="en-AU"/>
              <a:t>Click to Add Business Unit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653EB5-C98F-A10F-778D-B41F1D7D6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725" y="4140604"/>
            <a:ext cx="861212" cy="86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24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609" y="4125239"/>
            <a:ext cx="9167813" cy="747713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5" y="1626645"/>
            <a:ext cx="6121438" cy="231552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2250"/>
              </a:spcBef>
              <a:buNone/>
              <a:defRPr sz="12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422"/>
              </a:spcAft>
              <a:buNone/>
              <a:defRPr sz="1200">
                <a:solidFill>
                  <a:schemeClr val="bg1"/>
                </a:solidFill>
              </a:defRPr>
            </a:lvl2pPr>
            <a:lvl3pPr marL="199800" indent="-199800" algn="l">
              <a:lnSpc>
                <a:spcPct val="90000"/>
              </a:lnSpc>
              <a:spcBef>
                <a:spcPts val="0"/>
              </a:spcBef>
              <a:buNone/>
              <a:tabLst>
                <a:tab pos="267300" algn="l"/>
              </a:tabLst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60000" y="4219469"/>
            <a:ext cx="4752000" cy="108000"/>
          </a:xfrm>
        </p:spPr>
        <p:txBody>
          <a:bodyPr anchor="ctr">
            <a:noAutofit/>
          </a:bodyPr>
          <a:lstStyle>
            <a:lvl1pPr marL="162000" marR="0" indent="-16200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9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9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9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9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9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9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9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900">
                <a:solidFill>
                  <a:schemeClr val="bg2"/>
                </a:solidFill>
              </a:defRPr>
            </a:lvl9pPr>
          </a:lstStyle>
          <a:p>
            <a:r>
              <a:rPr lang="en-AU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873149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9144000" cy="757290"/>
          </a:xfrm>
          <a:prstGeom prst="rect">
            <a:avLst/>
          </a:prstGeom>
          <a:solidFill>
            <a:schemeClr val="bg1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14" descr="whale-motif.png"/>
          <p:cNvPicPr>
            <a:picLocks noChangeAspect="1"/>
          </p:cNvPicPr>
          <p:nvPr userDrawn="1"/>
        </p:nvPicPr>
        <p:blipFill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2664">
            <a:off x="47626" y="2899174"/>
            <a:ext cx="2849563" cy="211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SPREP-wide-colour.png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8" y="152530"/>
            <a:ext cx="1751254" cy="462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5" descr="YOTW-Eng-col.png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99" y="35497"/>
            <a:ext cx="1032959" cy="666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0" y="757290"/>
            <a:ext cx="9144000" cy="13500"/>
          </a:xfrm>
          <a:prstGeom prst="rect">
            <a:avLst/>
          </a:prstGeom>
          <a:solidFill>
            <a:srgbClr val="A8D5F3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/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6611" y="50784"/>
            <a:ext cx="1205345" cy="631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540" y="109046"/>
            <a:ext cx="717790" cy="5383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37" y="36828"/>
            <a:ext cx="828742" cy="621557"/>
          </a:xfrm>
          <a:prstGeom prst="rect">
            <a:avLst/>
          </a:prstGeom>
        </p:spPr>
      </p:pic>
      <p:pic>
        <p:nvPicPr>
          <p:cNvPr id="14" name="Picture 2" descr="FC885E16-00C5-4B77-A096-D255B9836036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274" y="50782"/>
            <a:ext cx="1225209" cy="63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:\Users\simonw\Desktop\index.jpg"/>
          <p:cNvPicPr/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350" y="129356"/>
            <a:ext cx="950975" cy="552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0788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6" y="205980"/>
            <a:ext cx="8461374" cy="6393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6" y="951310"/>
            <a:ext cx="8461375" cy="342964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992" y="4878249"/>
            <a:ext cx="6083845" cy="93206"/>
          </a:xfrm>
          <a:prstGeom prst="rect">
            <a:avLst/>
          </a:prstGeom>
        </p:spPr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4878249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420787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ternative Title Slide + Collaborato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26988" y="267891"/>
            <a:ext cx="9199469" cy="4875609"/>
            <a:chOff x="-26988" y="357188"/>
            <a:chExt cx="9199469" cy="6500812"/>
          </a:xfrm>
        </p:grpSpPr>
        <p:grpSp>
          <p:nvGrpSpPr>
            <p:cNvPr id="29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51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2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3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4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5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6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7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8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59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60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61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  <p:sp>
            <p:nvSpPr>
              <p:cNvPr id="62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 sz="1350"/>
              </a:p>
            </p:txBody>
          </p:sp>
        </p:grpSp>
        <p:grpSp>
          <p:nvGrpSpPr>
            <p:cNvPr id="30" name="Group 29"/>
            <p:cNvGrpSpPr/>
            <p:nvPr userDrawn="1"/>
          </p:nvGrpSpPr>
          <p:grpSpPr>
            <a:xfrm>
              <a:off x="1497" y="5500319"/>
              <a:ext cx="9170984" cy="1357681"/>
              <a:chOff x="1497" y="5500319"/>
              <a:chExt cx="9170984" cy="1357681"/>
            </a:xfrm>
          </p:grpSpPr>
          <p:sp>
            <p:nvSpPr>
              <p:cNvPr id="31" name="Rectangle 30"/>
              <p:cNvSpPr/>
              <p:nvPr userDrawn="1"/>
            </p:nvSpPr>
            <p:spPr>
              <a:xfrm>
                <a:off x="1497" y="5940320"/>
                <a:ext cx="9158377" cy="91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350"/>
              </a:p>
            </p:txBody>
          </p:sp>
          <p:grpSp>
            <p:nvGrpSpPr>
              <p:cNvPr id="32" name="Group 31"/>
              <p:cNvGrpSpPr/>
              <p:nvPr userDrawn="1"/>
            </p:nvGrpSpPr>
            <p:grpSpPr>
              <a:xfrm>
                <a:off x="1497" y="5500319"/>
                <a:ext cx="9170984" cy="996231"/>
                <a:chOff x="1497" y="5500319"/>
                <a:chExt cx="9170984" cy="996231"/>
              </a:xfrm>
            </p:grpSpPr>
            <p:sp>
              <p:nvSpPr>
                <p:cNvPr id="47" name="Freeform 7"/>
                <p:cNvSpPr>
                  <a:spLocks noEditPoints="1"/>
                </p:cNvSpPr>
                <p:nvPr userDrawn="1"/>
              </p:nvSpPr>
              <p:spPr bwMode="auto">
                <a:xfrm>
                  <a:off x="1497" y="5563679"/>
                  <a:ext cx="9170984" cy="932871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0" y="117"/>
                    </a:cxn>
                    <a:cxn ang="0">
                      <a:pos x="0" y="137"/>
                    </a:cxn>
                    <a:cxn ang="0">
                      <a:pos x="2030" y="137"/>
                    </a:cxn>
                    <a:cxn ang="0">
                      <a:pos x="2313" y="117"/>
                    </a:cxn>
                    <a:cxn ang="0">
                      <a:pos x="2880" y="0"/>
                    </a:cxn>
                    <a:cxn ang="0">
                      <a:pos x="2880" y="0"/>
                    </a:cxn>
                    <a:cxn ang="0">
                      <a:pos x="2880" y="117"/>
                    </a:cxn>
                    <a:cxn ang="0">
                      <a:pos x="2313" y="117"/>
                    </a:cxn>
                    <a:cxn ang="0">
                      <a:pos x="2784" y="293"/>
                    </a:cxn>
                    <a:cxn ang="0">
                      <a:pos x="2880" y="293"/>
                    </a:cxn>
                    <a:cxn ang="0">
                      <a:pos x="2880" y="0"/>
                    </a:cxn>
                  </a:cxnLst>
                  <a:rect l="0" t="0" r="r" b="b"/>
                  <a:pathLst>
                    <a:path w="2880" h="293">
                      <a:moveTo>
                        <a:pt x="2313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030" y="137"/>
                        <a:pt x="2030" y="137"/>
                        <a:pt x="2030" y="137"/>
                      </a:cubicBezTo>
                      <a:cubicBezTo>
                        <a:pt x="2214" y="137"/>
                        <a:pt x="2274" y="132"/>
                        <a:pt x="2313" y="117"/>
                      </a:cubicBezTo>
                      <a:moveTo>
                        <a:pt x="2880" y="0"/>
                      </a:moveTo>
                      <a:cubicBezTo>
                        <a:pt x="2880" y="0"/>
                        <a:pt x="2880" y="0"/>
                        <a:pt x="2880" y="0"/>
                      </a:cubicBezTo>
                      <a:cubicBezTo>
                        <a:pt x="2880" y="117"/>
                        <a:pt x="2880" y="117"/>
                        <a:pt x="2880" y="117"/>
                      </a:cubicBezTo>
                      <a:cubicBezTo>
                        <a:pt x="2313" y="117"/>
                        <a:pt x="2313" y="117"/>
                        <a:pt x="2313" y="117"/>
                      </a:cubicBezTo>
                      <a:cubicBezTo>
                        <a:pt x="2411" y="197"/>
                        <a:pt x="2542" y="293"/>
                        <a:pt x="2784" y="293"/>
                      </a:cubicBezTo>
                      <a:cubicBezTo>
                        <a:pt x="2842" y="293"/>
                        <a:pt x="2880" y="293"/>
                        <a:pt x="2880" y="293"/>
                      </a:cubicBezTo>
                      <a:cubicBezTo>
                        <a:pt x="2880" y="0"/>
                        <a:pt x="2880" y="0"/>
                        <a:pt x="2880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 sz="1350"/>
                </a:p>
              </p:txBody>
            </p:sp>
            <p:sp>
              <p:nvSpPr>
                <p:cNvPr id="48" name="Freeform 8"/>
                <p:cNvSpPr>
                  <a:spLocks noEditPoints="1"/>
                </p:cNvSpPr>
                <p:nvPr userDrawn="1"/>
              </p:nvSpPr>
              <p:spPr bwMode="auto">
                <a:xfrm>
                  <a:off x="1497" y="5500319"/>
                  <a:ext cx="9170984" cy="435430"/>
                </a:xfrm>
                <a:custGeom>
                  <a:avLst/>
                  <a:gdLst/>
                  <a:ahLst/>
                  <a:cxnLst>
                    <a:cxn ang="0">
                      <a:pos x="2880" y="20"/>
                    </a:cxn>
                    <a:cxn ang="0">
                      <a:pos x="2789" y="20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880" y="137"/>
                    </a:cxn>
                    <a:cxn ang="0">
                      <a:pos x="2880" y="20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1860" y="0"/>
                    </a:cxn>
                  </a:cxnLst>
                  <a:rect l="0" t="0" r="r" b="b"/>
                  <a:pathLst>
                    <a:path w="2880" h="137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880" y="137"/>
                        <a:pt x="2880" y="137"/>
                        <a:pt x="2880" y="137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 sz="1350"/>
                </a:p>
              </p:txBody>
            </p:sp>
            <p:sp>
              <p:nvSpPr>
                <p:cNvPr id="49" name="Freeform 9"/>
                <p:cNvSpPr>
                  <a:spLocks/>
                </p:cNvSpPr>
                <p:nvPr userDrawn="1"/>
              </p:nvSpPr>
              <p:spPr bwMode="auto">
                <a:xfrm>
                  <a:off x="1497" y="5563679"/>
                  <a:ext cx="7365906" cy="432734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6"/>
                    </a:cxn>
                    <a:cxn ang="0">
                      <a:pos x="2030" y="136"/>
                    </a:cxn>
                    <a:cxn ang="0">
                      <a:pos x="2313" y="117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 sz="1350"/>
                </a:p>
              </p:txBody>
            </p:sp>
            <p:sp>
              <p:nvSpPr>
                <p:cNvPr id="50" name="Freeform 10"/>
                <p:cNvSpPr>
                  <a:spLocks/>
                </p:cNvSpPr>
                <p:nvPr userDrawn="1"/>
              </p:nvSpPr>
              <p:spPr bwMode="auto">
                <a:xfrm>
                  <a:off x="7367402" y="5563679"/>
                  <a:ext cx="1805078" cy="869511"/>
                </a:xfrm>
                <a:custGeom>
                  <a:avLst/>
                  <a:gdLst/>
                  <a:ahLst/>
                  <a:cxnLst>
                    <a:cxn ang="0">
                      <a:pos x="476" y="0"/>
                    </a:cxn>
                    <a:cxn ang="0">
                      <a:pos x="0" y="117"/>
                    </a:cxn>
                    <a:cxn ang="0">
                      <a:pos x="471" y="273"/>
                    </a:cxn>
                    <a:cxn ang="0">
                      <a:pos x="567" y="273"/>
                    </a:cxn>
                    <a:cxn ang="0">
                      <a:pos x="567" y="0"/>
                    </a:cxn>
                    <a:cxn ang="0">
                      <a:pos x="476" y="0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 sz="1350"/>
                </a:p>
              </p:txBody>
            </p:sp>
          </p:grpSp>
          <p:pic>
            <p:nvPicPr>
              <p:cNvPr id="33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4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35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36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37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38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39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40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41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42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43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44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45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  <p:sp>
              <p:nvSpPr>
                <p:cNvPr id="46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sz="1350"/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2341960"/>
            <a:ext cx="8467494" cy="810000"/>
          </a:xfrm>
        </p:spPr>
        <p:txBody>
          <a:bodyPr anchor="b" anchorCtr="0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3192819"/>
            <a:ext cx="8475710" cy="270030"/>
          </a:xfrm>
        </p:spPr>
        <p:txBody>
          <a:bodyPr>
            <a:normAutofit/>
          </a:bodyPr>
          <a:lstStyle>
            <a:lvl1pPr marL="0" indent="0" algn="l">
              <a:buNone/>
              <a:defRPr sz="1650" b="1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19469"/>
            <a:ext cx="4752000" cy="108000"/>
          </a:xfrm>
        </p:spPr>
        <p:txBody>
          <a:bodyPr anchor="ctr">
            <a:noAutofit/>
          </a:bodyPr>
          <a:lstStyle>
            <a:lvl1pPr marL="162000" marR="0" indent="-16200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9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9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9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9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9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9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9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900">
                <a:solidFill>
                  <a:schemeClr val="bg2"/>
                </a:solidFill>
              </a:defRPr>
            </a:lvl9pPr>
          </a:lstStyle>
          <a:p>
            <a:r>
              <a:rPr lang="en-AU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202381512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4878249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250870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4878249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599841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202500"/>
            <a:ext cx="846000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165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100">
                <a:solidFill>
                  <a:srgbClr val="00A9CE"/>
                </a:solidFill>
              </a:defRPr>
            </a:lvl3pPr>
            <a:lvl4pPr>
              <a:buNone/>
              <a:defRPr sz="2100">
                <a:solidFill>
                  <a:srgbClr val="00A9CE"/>
                </a:solidFill>
              </a:defRPr>
            </a:lvl4pPr>
            <a:lvl5pPr>
              <a:buNone/>
              <a:defRPr sz="21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/>
              <a:t>Click to edit Master title style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4878249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r>
              <a:rPr lang="en-AU"/>
              <a:t>  |</a:t>
            </a:r>
            <a:endParaRPr lang="en-AU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435088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95131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550" y="95131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4878249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169081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4878249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r>
              <a:rPr lang="en-AU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025038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/>
            </a:gs>
            <a:gs pos="100000">
              <a:srgbClr val="A8D5F3"/>
            </a:gs>
          </a:gsLst>
          <a:lin ang="87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525" y="4538664"/>
            <a:ext cx="9169400" cy="636985"/>
            <a:chOff x="-9525" y="6051550"/>
            <a:chExt cx="9169400" cy="849313"/>
          </a:xfrm>
        </p:grpSpPr>
        <p:sp>
          <p:nvSpPr>
            <p:cNvPr id="8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9" name="Rectangle 6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" name="Rectangle 7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1588" y="6065837"/>
              <a:ext cx="9142412" cy="690562"/>
            </a:xfrm>
            <a:custGeom>
              <a:avLst/>
              <a:gdLst>
                <a:gd name="T0" fmla="*/ 2880 w 2880"/>
                <a:gd name="T1" fmla="*/ 14 h 217"/>
                <a:gd name="T2" fmla="*/ 2817 w 2880"/>
                <a:gd name="T3" fmla="*/ 14 h 217"/>
                <a:gd name="T4" fmla="*/ 2486 w 2880"/>
                <a:gd name="T5" fmla="*/ 95 h 217"/>
                <a:gd name="T6" fmla="*/ 2486 w 2880"/>
                <a:gd name="T7" fmla="*/ 95 h 217"/>
                <a:gd name="T8" fmla="*/ 2880 w 2880"/>
                <a:gd name="T9" fmla="*/ 95 h 217"/>
                <a:gd name="T10" fmla="*/ 2880 w 2880"/>
                <a:gd name="T11" fmla="*/ 217 h 217"/>
                <a:gd name="T12" fmla="*/ 2880 w 2880"/>
                <a:gd name="T13" fmla="*/ 217 h 217"/>
                <a:gd name="T14" fmla="*/ 2880 w 2880"/>
                <a:gd name="T15" fmla="*/ 14 h 217"/>
                <a:gd name="T16" fmla="*/ 2171 w 2880"/>
                <a:gd name="T17" fmla="*/ 0 h 217"/>
                <a:gd name="T18" fmla="*/ 0 w 2880"/>
                <a:gd name="T19" fmla="*/ 0 h 217"/>
                <a:gd name="T20" fmla="*/ 0 w 2880"/>
                <a:gd name="T21" fmla="*/ 95 h 217"/>
                <a:gd name="T22" fmla="*/ 2486 w 2880"/>
                <a:gd name="T23" fmla="*/ 95 h 217"/>
                <a:gd name="T24" fmla="*/ 2486 w 2880"/>
                <a:gd name="T25" fmla="*/ 95 h 217"/>
                <a:gd name="T26" fmla="*/ 2486 w 2880"/>
                <a:gd name="T27" fmla="*/ 95 h 217"/>
                <a:gd name="T28" fmla="*/ 2486 w 2880"/>
                <a:gd name="T29" fmla="*/ 95 h 217"/>
                <a:gd name="T30" fmla="*/ 2171 w 2880"/>
                <a:gd name="T3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0" h="217">
                  <a:moveTo>
                    <a:pt x="2880" y="14"/>
                  </a:moveTo>
                  <a:cubicBezTo>
                    <a:pt x="2817" y="14"/>
                    <a:pt x="2817" y="14"/>
                    <a:pt x="2817" y="14"/>
                  </a:cubicBezTo>
                  <a:cubicBezTo>
                    <a:pt x="2616" y="14"/>
                    <a:pt x="2542" y="74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880" y="95"/>
                    <a:pt x="2880" y="95"/>
                    <a:pt x="2880" y="95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14"/>
                    <a:pt x="2880" y="14"/>
                    <a:pt x="2880" y="14"/>
                  </a:cubicBezTo>
                  <a:moveTo>
                    <a:pt x="217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19" y="39"/>
                    <a:pt x="2306" y="0"/>
                    <a:pt x="217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1588" y="6367463"/>
              <a:ext cx="9142412" cy="388937"/>
            </a:xfrm>
            <a:custGeom>
              <a:avLst/>
              <a:gdLst>
                <a:gd name="T0" fmla="*/ 2486 w 2880"/>
                <a:gd name="T1" fmla="*/ 0 h 122"/>
                <a:gd name="T2" fmla="*/ 0 w 2880"/>
                <a:gd name="T3" fmla="*/ 0 h 122"/>
                <a:gd name="T4" fmla="*/ 0 w 2880"/>
                <a:gd name="T5" fmla="*/ 13 h 122"/>
                <a:gd name="T6" fmla="*/ 2289 w 2880"/>
                <a:gd name="T7" fmla="*/ 13 h 122"/>
                <a:gd name="T8" fmla="*/ 2486 w 2880"/>
                <a:gd name="T9" fmla="*/ 0 h 122"/>
                <a:gd name="T10" fmla="*/ 2880 w 2880"/>
                <a:gd name="T11" fmla="*/ 0 h 122"/>
                <a:gd name="T12" fmla="*/ 2486 w 2880"/>
                <a:gd name="T13" fmla="*/ 0 h 122"/>
                <a:gd name="T14" fmla="*/ 2813 w 2880"/>
                <a:gd name="T15" fmla="*/ 122 h 122"/>
                <a:gd name="T16" fmla="*/ 2880 w 2880"/>
                <a:gd name="T17" fmla="*/ 122 h 122"/>
                <a:gd name="T18" fmla="*/ 2880 w 2880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122">
                  <a:moveTo>
                    <a:pt x="248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289" y="13"/>
                    <a:pt x="2289" y="13"/>
                    <a:pt x="2289" y="13"/>
                  </a:cubicBezTo>
                  <a:cubicBezTo>
                    <a:pt x="2418" y="13"/>
                    <a:pt x="2459" y="10"/>
                    <a:pt x="2486" y="0"/>
                  </a:cubicBezTo>
                  <a:moveTo>
                    <a:pt x="2880" y="0"/>
                  </a:moveTo>
                  <a:cubicBezTo>
                    <a:pt x="2486" y="0"/>
                    <a:pt x="2486" y="0"/>
                    <a:pt x="2486" y="0"/>
                  </a:cubicBezTo>
                  <a:cubicBezTo>
                    <a:pt x="2554" y="56"/>
                    <a:pt x="2645" y="122"/>
                    <a:pt x="2813" y="122"/>
                  </a:cubicBezTo>
                  <a:cubicBezTo>
                    <a:pt x="2854" y="122"/>
                    <a:pt x="2880" y="122"/>
                    <a:pt x="2880" y="122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1588" y="6110288"/>
              <a:ext cx="7891462" cy="298450"/>
            </a:xfrm>
            <a:custGeom>
              <a:avLst/>
              <a:gdLst>
                <a:gd name="T0" fmla="*/ 2486 w 2486"/>
                <a:gd name="T1" fmla="*/ 81 h 94"/>
                <a:gd name="T2" fmla="*/ 2171 w 2486"/>
                <a:gd name="T3" fmla="*/ 0 h 94"/>
                <a:gd name="T4" fmla="*/ 0 w 2486"/>
                <a:gd name="T5" fmla="*/ 0 h 94"/>
                <a:gd name="T6" fmla="*/ 0 w 2486"/>
                <a:gd name="T7" fmla="*/ 94 h 94"/>
                <a:gd name="T8" fmla="*/ 2289 w 2486"/>
                <a:gd name="T9" fmla="*/ 94 h 94"/>
                <a:gd name="T10" fmla="*/ 2486 w 2486"/>
                <a:gd name="T11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6" h="94">
                  <a:moveTo>
                    <a:pt x="2486" y="81"/>
                  </a:moveTo>
                  <a:cubicBezTo>
                    <a:pt x="2410" y="38"/>
                    <a:pt x="2306" y="0"/>
                    <a:pt x="2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289" y="94"/>
                    <a:pt x="2289" y="94"/>
                    <a:pt x="2289" y="94"/>
                  </a:cubicBezTo>
                  <a:cubicBezTo>
                    <a:pt x="2418" y="94"/>
                    <a:pt x="2459" y="91"/>
                    <a:pt x="2486" y="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7893050" y="6110285"/>
              <a:ext cx="1250950" cy="601662"/>
            </a:xfrm>
            <a:custGeom>
              <a:avLst/>
              <a:gdLst>
                <a:gd name="T0" fmla="*/ 331 w 394"/>
                <a:gd name="T1" fmla="*/ 0 h 189"/>
                <a:gd name="T2" fmla="*/ 0 w 394"/>
                <a:gd name="T3" fmla="*/ 81 h 189"/>
                <a:gd name="T4" fmla="*/ 327 w 394"/>
                <a:gd name="T5" fmla="*/ 189 h 189"/>
                <a:gd name="T6" fmla="*/ 394 w 394"/>
                <a:gd name="T7" fmla="*/ 189 h 189"/>
                <a:gd name="T8" fmla="*/ 394 w 394"/>
                <a:gd name="T9" fmla="*/ 0 h 189"/>
                <a:gd name="T10" fmla="*/ 331 w 394"/>
                <a:gd name="T1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" h="189">
                  <a:moveTo>
                    <a:pt x="331" y="0"/>
                  </a:moveTo>
                  <a:cubicBezTo>
                    <a:pt x="130" y="0"/>
                    <a:pt x="56" y="60"/>
                    <a:pt x="0" y="81"/>
                  </a:cubicBezTo>
                  <a:cubicBezTo>
                    <a:pt x="89" y="131"/>
                    <a:pt x="159" y="189"/>
                    <a:pt x="327" y="189"/>
                  </a:cubicBezTo>
                  <a:cubicBezTo>
                    <a:pt x="368" y="189"/>
                    <a:pt x="394" y="189"/>
                    <a:pt x="394" y="189"/>
                  </a:cubicBezTo>
                  <a:cubicBezTo>
                    <a:pt x="394" y="0"/>
                    <a:pt x="394" y="0"/>
                    <a:pt x="394" y="0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5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6051550"/>
              <a:ext cx="9169400" cy="84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6" name="Rectangle 84"/>
            <p:cNvSpPr>
              <a:spLocks noChangeArrowheads="1"/>
            </p:cNvSpPr>
            <p:nvPr/>
          </p:nvSpPr>
          <p:spPr bwMode="auto">
            <a:xfrm>
              <a:off x="-9525" y="6356350"/>
              <a:ext cx="9167813" cy="544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17" name="Picture 78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6" y="205980"/>
            <a:ext cx="846137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6" y="951310"/>
            <a:ext cx="8461375" cy="34296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2" y="4878249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endParaRPr lang="en-A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4878249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mtClean="0"/>
              <a:t>‹#›</a:t>
            </a:fld>
            <a:r>
              <a:rPr lang="en-AU"/>
              <a:t>  |</a:t>
            </a:r>
            <a:endParaRPr lang="en-AU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AutoShape 4"/>
          <p:cNvSpPr>
            <a:spLocks noChangeAspect="1" noChangeArrowheads="1" noTextEdit="1"/>
          </p:cNvSpPr>
          <p:nvPr/>
        </p:nvSpPr>
        <p:spPr bwMode="auto">
          <a:xfrm>
            <a:off x="3176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 sz="1350"/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12702" y="2728317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 sz="1350"/>
          </a:p>
        </p:txBody>
      </p:sp>
      <p:sp>
        <p:nvSpPr>
          <p:cNvPr id="43" name="AutoShape 81"/>
          <p:cNvSpPr>
            <a:spLocks noChangeAspect="1" noChangeArrowheads="1" noTextEdit="1"/>
          </p:cNvSpPr>
          <p:nvPr/>
        </p:nvSpPr>
        <p:spPr bwMode="auto">
          <a:xfrm>
            <a:off x="1588" y="2491383"/>
            <a:ext cx="9169400" cy="63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0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89" y="2719983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090801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5" r:id="rId15"/>
    <p:sldLayoutId id="2147483687" r:id="rId16"/>
  </p:sldLayoutIdLst>
  <p:hf sldNum="0" hdr="0" ftr="0" dt="0"/>
  <p:txStyles>
    <p:titleStyle>
      <a:lvl1pPr algn="l" defTabSz="685800" rtl="0" eaLnBrk="1" latinLnBrk="0" hangingPunct="1">
        <a:spcBef>
          <a:spcPct val="0"/>
        </a:spcBef>
        <a:buNone/>
        <a:defRPr sz="27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685800" rtl="0" eaLnBrk="1" latinLnBrk="0" hangingPunct="1">
        <a:lnSpc>
          <a:spcPct val="90000"/>
        </a:lnSpc>
        <a:spcBef>
          <a:spcPts val="45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62000" algn="l" defTabSz="685800" rtl="0" eaLnBrk="1" latinLnBrk="0" hangingPunct="1">
        <a:lnSpc>
          <a:spcPct val="90000"/>
        </a:lnSpc>
        <a:spcBef>
          <a:spcPts val="450"/>
        </a:spcBef>
        <a:buFont typeface="Calibri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162000" algn="l" defTabSz="685800" rtl="0" eaLnBrk="1" latinLnBrk="0" hangingPunct="1">
        <a:lnSpc>
          <a:spcPct val="90000"/>
        </a:lnSpc>
        <a:spcBef>
          <a:spcPts val="450"/>
        </a:spcBef>
        <a:buFont typeface="Calibri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162000" algn="l" defTabSz="685800" rtl="0" eaLnBrk="1" latinLnBrk="0" hangingPunct="1">
        <a:lnSpc>
          <a:spcPct val="90000"/>
        </a:lnSpc>
        <a:spcBef>
          <a:spcPts val="450"/>
        </a:spcBef>
        <a:buFont typeface="Calibri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810000" indent="-162000" algn="l" defTabSz="685800" rtl="0" eaLnBrk="1" latinLnBrk="0" hangingPunct="1">
        <a:lnSpc>
          <a:spcPct val="90000"/>
        </a:lnSpc>
        <a:spcBef>
          <a:spcPts val="450"/>
        </a:spcBef>
        <a:buFont typeface="Calibri" pitchFamily="34" charset="0"/>
        <a:buChar char="•"/>
        <a:tabLst/>
        <a:defRPr sz="135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525" y="4538664"/>
            <a:ext cx="9169400" cy="636985"/>
            <a:chOff x="-9525" y="6051550"/>
            <a:chExt cx="9169400" cy="849313"/>
          </a:xfrm>
        </p:grpSpPr>
        <p:sp>
          <p:nvSpPr>
            <p:cNvPr id="8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9" name="Rectangle 6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0" name="Rectangle 7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1588" y="6065837"/>
              <a:ext cx="9142412" cy="690562"/>
            </a:xfrm>
            <a:custGeom>
              <a:avLst/>
              <a:gdLst>
                <a:gd name="T0" fmla="*/ 2880 w 2880"/>
                <a:gd name="T1" fmla="*/ 14 h 217"/>
                <a:gd name="T2" fmla="*/ 2817 w 2880"/>
                <a:gd name="T3" fmla="*/ 14 h 217"/>
                <a:gd name="T4" fmla="*/ 2486 w 2880"/>
                <a:gd name="T5" fmla="*/ 95 h 217"/>
                <a:gd name="T6" fmla="*/ 2486 w 2880"/>
                <a:gd name="T7" fmla="*/ 95 h 217"/>
                <a:gd name="T8" fmla="*/ 2880 w 2880"/>
                <a:gd name="T9" fmla="*/ 95 h 217"/>
                <a:gd name="T10" fmla="*/ 2880 w 2880"/>
                <a:gd name="T11" fmla="*/ 217 h 217"/>
                <a:gd name="T12" fmla="*/ 2880 w 2880"/>
                <a:gd name="T13" fmla="*/ 217 h 217"/>
                <a:gd name="T14" fmla="*/ 2880 w 2880"/>
                <a:gd name="T15" fmla="*/ 14 h 217"/>
                <a:gd name="T16" fmla="*/ 2171 w 2880"/>
                <a:gd name="T17" fmla="*/ 0 h 217"/>
                <a:gd name="T18" fmla="*/ 0 w 2880"/>
                <a:gd name="T19" fmla="*/ 0 h 217"/>
                <a:gd name="T20" fmla="*/ 0 w 2880"/>
                <a:gd name="T21" fmla="*/ 95 h 217"/>
                <a:gd name="T22" fmla="*/ 2486 w 2880"/>
                <a:gd name="T23" fmla="*/ 95 h 217"/>
                <a:gd name="T24" fmla="*/ 2486 w 2880"/>
                <a:gd name="T25" fmla="*/ 95 h 217"/>
                <a:gd name="T26" fmla="*/ 2486 w 2880"/>
                <a:gd name="T27" fmla="*/ 95 h 217"/>
                <a:gd name="T28" fmla="*/ 2486 w 2880"/>
                <a:gd name="T29" fmla="*/ 95 h 217"/>
                <a:gd name="T30" fmla="*/ 2171 w 2880"/>
                <a:gd name="T3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0" h="217">
                  <a:moveTo>
                    <a:pt x="2880" y="14"/>
                  </a:moveTo>
                  <a:cubicBezTo>
                    <a:pt x="2817" y="14"/>
                    <a:pt x="2817" y="14"/>
                    <a:pt x="2817" y="14"/>
                  </a:cubicBezTo>
                  <a:cubicBezTo>
                    <a:pt x="2616" y="14"/>
                    <a:pt x="2542" y="74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880" y="95"/>
                    <a:pt x="2880" y="95"/>
                    <a:pt x="2880" y="95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14"/>
                    <a:pt x="2880" y="14"/>
                    <a:pt x="2880" y="14"/>
                  </a:cubicBezTo>
                  <a:moveTo>
                    <a:pt x="217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19" y="39"/>
                    <a:pt x="2306" y="0"/>
                    <a:pt x="217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1588" y="6367463"/>
              <a:ext cx="9142412" cy="388937"/>
            </a:xfrm>
            <a:custGeom>
              <a:avLst/>
              <a:gdLst>
                <a:gd name="T0" fmla="*/ 2486 w 2880"/>
                <a:gd name="T1" fmla="*/ 0 h 122"/>
                <a:gd name="T2" fmla="*/ 0 w 2880"/>
                <a:gd name="T3" fmla="*/ 0 h 122"/>
                <a:gd name="T4" fmla="*/ 0 w 2880"/>
                <a:gd name="T5" fmla="*/ 13 h 122"/>
                <a:gd name="T6" fmla="*/ 2289 w 2880"/>
                <a:gd name="T7" fmla="*/ 13 h 122"/>
                <a:gd name="T8" fmla="*/ 2486 w 2880"/>
                <a:gd name="T9" fmla="*/ 0 h 122"/>
                <a:gd name="T10" fmla="*/ 2880 w 2880"/>
                <a:gd name="T11" fmla="*/ 0 h 122"/>
                <a:gd name="T12" fmla="*/ 2486 w 2880"/>
                <a:gd name="T13" fmla="*/ 0 h 122"/>
                <a:gd name="T14" fmla="*/ 2813 w 2880"/>
                <a:gd name="T15" fmla="*/ 122 h 122"/>
                <a:gd name="T16" fmla="*/ 2880 w 2880"/>
                <a:gd name="T17" fmla="*/ 122 h 122"/>
                <a:gd name="T18" fmla="*/ 2880 w 2880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122">
                  <a:moveTo>
                    <a:pt x="248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289" y="13"/>
                    <a:pt x="2289" y="13"/>
                    <a:pt x="2289" y="13"/>
                  </a:cubicBezTo>
                  <a:cubicBezTo>
                    <a:pt x="2418" y="13"/>
                    <a:pt x="2459" y="10"/>
                    <a:pt x="2486" y="0"/>
                  </a:cubicBezTo>
                  <a:moveTo>
                    <a:pt x="2880" y="0"/>
                  </a:moveTo>
                  <a:cubicBezTo>
                    <a:pt x="2486" y="0"/>
                    <a:pt x="2486" y="0"/>
                    <a:pt x="2486" y="0"/>
                  </a:cubicBezTo>
                  <a:cubicBezTo>
                    <a:pt x="2554" y="56"/>
                    <a:pt x="2645" y="122"/>
                    <a:pt x="2813" y="122"/>
                  </a:cubicBezTo>
                  <a:cubicBezTo>
                    <a:pt x="2854" y="122"/>
                    <a:pt x="2880" y="122"/>
                    <a:pt x="2880" y="122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1588" y="6110288"/>
              <a:ext cx="7891462" cy="298450"/>
            </a:xfrm>
            <a:custGeom>
              <a:avLst/>
              <a:gdLst>
                <a:gd name="T0" fmla="*/ 2486 w 2486"/>
                <a:gd name="T1" fmla="*/ 81 h 94"/>
                <a:gd name="T2" fmla="*/ 2171 w 2486"/>
                <a:gd name="T3" fmla="*/ 0 h 94"/>
                <a:gd name="T4" fmla="*/ 0 w 2486"/>
                <a:gd name="T5" fmla="*/ 0 h 94"/>
                <a:gd name="T6" fmla="*/ 0 w 2486"/>
                <a:gd name="T7" fmla="*/ 94 h 94"/>
                <a:gd name="T8" fmla="*/ 2289 w 2486"/>
                <a:gd name="T9" fmla="*/ 94 h 94"/>
                <a:gd name="T10" fmla="*/ 2486 w 2486"/>
                <a:gd name="T11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6" h="94">
                  <a:moveTo>
                    <a:pt x="2486" y="81"/>
                  </a:moveTo>
                  <a:cubicBezTo>
                    <a:pt x="2410" y="38"/>
                    <a:pt x="2306" y="0"/>
                    <a:pt x="2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289" y="94"/>
                    <a:pt x="2289" y="94"/>
                    <a:pt x="2289" y="94"/>
                  </a:cubicBezTo>
                  <a:cubicBezTo>
                    <a:pt x="2418" y="94"/>
                    <a:pt x="2459" y="91"/>
                    <a:pt x="2486" y="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7893050" y="6110285"/>
              <a:ext cx="1250950" cy="601662"/>
            </a:xfrm>
            <a:custGeom>
              <a:avLst/>
              <a:gdLst>
                <a:gd name="T0" fmla="*/ 331 w 394"/>
                <a:gd name="T1" fmla="*/ 0 h 189"/>
                <a:gd name="T2" fmla="*/ 0 w 394"/>
                <a:gd name="T3" fmla="*/ 81 h 189"/>
                <a:gd name="T4" fmla="*/ 327 w 394"/>
                <a:gd name="T5" fmla="*/ 189 h 189"/>
                <a:gd name="T6" fmla="*/ 394 w 394"/>
                <a:gd name="T7" fmla="*/ 189 h 189"/>
                <a:gd name="T8" fmla="*/ 394 w 394"/>
                <a:gd name="T9" fmla="*/ 0 h 189"/>
                <a:gd name="T10" fmla="*/ 331 w 394"/>
                <a:gd name="T1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" h="189">
                  <a:moveTo>
                    <a:pt x="331" y="0"/>
                  </a:moveTo>
                  <a:cubicBezTo>
                    <a:pt x="130" y="0"/>
                    <a:pt x="56" y="60"/>
                    <a:pt x="0" y="81"/>
                  </a:cubicBezTo>
                  <a:cubicBezTo>
                    <a:pt x="89" y="131"/>
                    <a:pt x="159" y="189"/>
                    <a:pt x="327" y="189"/>
                  </a:cubicBezTo>
                  <a:cubicBezTo>
                    <a:pt x="368" y="189"/>
                    <a:pt x="394" y="189"/>
                    <a:pt x="394" y="189"/>
                  </a:cubicBezTo>
                  <a:cubicBezTo>
                    <a:pt x="394" y="0"/>
                    <a:pt x="394" y="0"/>
                    <a:pt x="394" y="0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AU" sz="1350"/>
            </a:p>
          </p:txBody>
        </p:sp>
        <p:sp>
          <p:nvSpPr>
            <p:cNvPr id="15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6051550"/>
              <a:ext cx="9169400" cy="84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sp>
          <p:nvSpPr>
            <p:cNvPr id="16" name="Rectangle 84"/>
            <p:cNvSpPr>
              <a:spLocks noChangeArrowheads="1"/>
            </p:cNvSpPr>
            <p:nvPr/>
          </p:nvSpPr>
          <p:spPr bwMode="auto">
            <a:xfrm>
              <a:off x="-9525" y="6356350"/>
              <a:ext cx="9167813" cy="544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350"/>
            </a:p>
          </p:txBody>
        </p:sp>
        <p:pic>
          <p:nvPicPr>
            <p:cNvPr id="17" name="Picture 7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6" y="205980"/>
            <a:ext cx="846137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6" y="951310"/>
            <a:ext cx="8461375" cy="34296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2" y="4878249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r>
              <a:rPr lang="en-AU"/>
              <a:t>Presentation title  |  Presenter name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4878249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</a:p>
        </p:txBody>
      </p:sp>
      <p:sp>
        <p:nvSpPr>
          <p:cNvPr id="36" name="AutoShape 4"/>
          <p:cNvSpPr>
            <a:spLocks noChangeAspect="1" noChangeArrowheads="1" noTextEdit="1"/>
          </p:cNvSpPr>
          <p:nvPr/>
        </p:nvSpPr>
        <p:spPr bwMode="auto">
          <a:xfrm>
            <a:off x="3176" y="2494956"/>
            <a:ext cx="9161463" cy="60126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 sz="1350"/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12702" y="2728317"/>
            <a:ext cx="9142412" cy="36790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 sz="1350"/>
          </a:p>
        </p:txBody>
      </p:sp>
      <p:sp>
        <p:nvSpPr>
          <p:cNvPr id="43" name="AutoShape 81"/>
          <p:cNvSpPr>
            <a:spLocks noChangeAspect="1" noChangeArrowheads="1" noTextEdit="1"/>
          </p:cNvSpPr>
          <p:nvPr/>
        </p:nvSpPr>
        <p:spPr bwMode="auto">
          <a:xfrm>
            <a:off x="1588" y="2491383"/>
            <a:ext cx="9169400" cy="63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0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89" y="2719983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90113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</p:sldLayoutIdLst>
  <p:hf hdr="0" dt="0"/>
  <p:txStyles>
    <p:titleStyle>
      <a:lvl1pPr algn="l" defTabSz="685800" rtl="0" eaLnBrk="1" latinLnBrk="0" hangingPunct="1">
        <a:spcBef>
          <a:spcPct val="0"/>
        </a:spcBef>
        <a:buNone/>
        <a:defRPr sz="27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685800" rtl="0" eaLnBrk="1" latinLnBrk="0" hangingPunct="1">
        <a:lnSpc>
          <a:spcPct val="90000"/>
        </a:lnSpc>
        <a:spcBef>
          <a:spcPts val="45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62000" algn="l" defTabSz="685800" rtl="0" eaLnBrk="1" latinLnBrk="0" hangingPunct="1">
        <a:lnSpc>
          <a:spcPct val="90000"/>
        </a:lnSpc>
        <a:spcBef>
          <a:spcPts val="450"/>
        </a:spcBef>
        <a:buFont typeface="Calibri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486000" indent="-162000" algn="l" defTabSz="685800" rtl="0" eaLnBrk="1" latinLnBrk="0" hangingPunct="1">
        <a:lnSpc>
          <a:spcPct val="90000"/>
        </a:lnSpc>
        <a:spcBef>
          <a:spcPts val="450"/>
        </a:spcBef>
        <a:buFont typeface="Calibri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162000" algn="l" defTabSz="685800" rtl="0" eaLnBrk="1" latinLnBrk="0" hangingPunct="1">
        <a:lnSpc>
          <a:spcPct val="90000"/>
        </a:lnSpc>
        <a:spcBef>
          <a:spcPts val="450"/>
        </a:spcBef>
        <a:buFont typeface="Calibri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810000" indent="-162000" algn="l" defTabSz="685800" rtl="0" eaLnBrk="1" latinLnBrk="0" hangingPunct="1">
        <a:lnSpc>
          <a:spcPct val="90000"/>
        </a:lnSpc>
        <a:spcBef>
          <a:spcPts val="450"/>
        </a:spcBef>
        <a:buFont typeface="Calibri" pitchFamily="34" charset="0"/>
        <a:buChar char="•"/>
        <a:tabLst/>
        <a:defRPr sz="135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/>
            </a:gs>
            <a:gs pos="100000">
              <a:srgbClr val="A8D5F3"/>
            </a:gs>
          </a:gsLst>
          <a:lin ang="87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67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</p:sldLayoutIdLst>
  <p:txStyles>
    <p:titleStyle>
      <a:lvl1pPr algn="l" defTabSz="342900" rtl="0" eaLnBrk="1" latinLnBrk="0" hangingPunct="1">
        <a:spcBef>
          <a:spcPct val="0"/>
        </a:spcBef>
        <a:buNone/>
        <a:defRPr sz="2100" kern="1200">
          <a:solidFill>
            <a:srgbClr val="1C5BA9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650" kern="1200">
          <a:solidFill>
            <a:srgbClr val="1C5BA9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1C5BA9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350" kern="1200">
          <a:solidFill>
            <a:srgbClr val="1C5BA9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200" kern="1200">
          <a:solidFill>
            <a:srgbClr val="1C5BA9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050" kern="1200">
          <a:solidFill>
            <a:srgbClr val="1C5BA9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6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islandatlas.org/" TargetMode="Externa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1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rccap.org/uploads/files/7819548b-0f20-4c25-a21c-4c1b7d57407a/FSM%20Country%20Report_Updated.pdf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lephone pole with power lines and trees&#10;&#10;Description automatically generated">
            <a:extLst>
              <a:ext uri="{FF2B5EF4-FFF2-40B4-BE49-F238E27FC236}">
                <a16:creationId xmlns:a16="http://schemas.microsoft.com/office/drawing/2014/main" id="{890BBF7F-FE13-8198-BA82-33A2E6E4D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6622" y="345942"/>
            <a:ext cx="2767532" cy="20756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386C30-5304-AE51-EB71-7C1953A2E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217" y="-1"/>
            <a:ext cx="3216601" cy="1808679"/>
          </a:xfrm>
          <a:prstGeom prst="rect">
            <a:avLst/>
          </a:prstGeom>
        </p:spPr>
      </p:pic>
      <p:pic>
        <p:nvPicPr>
          <p:cNvPr id="6" name="Picture 5" descr="A couple of boats on a trailer&#10;&#10;Description automatically generated">
            <a:extLst>
              <a:ext uri="{FF2B5EF4-FFF2-40B4-BE49-F238E27FC236}">
                <a16:creationId xmlns:a16="http://schemas.microsoft.com/office/drawing/2014/main" id="{275F8887-A55F-8263-4A8B-1D23DC61587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661" y="7973"/>
            <a:ext cx="2501340" cy="187600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01558" y="3313853"/>
            <a:ext cx="8882009" cy="724416"/>
          </a:xfrm>
        </p:spPr>
        <p:txBody>
          <a:bodyPr>
            <a:noAutofit/>
          </a:bodyPr>
          <a:lstStyle/>
          <a:p>
            <a:pPr algn="ctr"/>
            <a:r>
              <a:rPr lang="en-AU" sz="2800" dirty="0">
                <a:solidFill>
                  <a:schemeClr val="accent5">
                    <a:lumMod val="50000"/>
                  </a:schemeClr>
                </a:solidFill>
              </a:rPr>
              <a:t>Climate impacts, vulnerability, and risk assessment for FSM</a:t>
            </a:r>
            <a:br>
              <a:rPr lang="en-AU" sz="28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AU" sz="2000" dirty="0">
                <a:solidFill>
                  <a:schemeClr val="accent5">
                    <a:lumMod val="50000"/>
                  </a:schemeClr>
                </a:solidFill>
              </a:rPr>
              <a:t>Leanne Webb, Alexei Trundle and Marian Sheppard </a:t>
            </a:r>
            <a:endParaRPr lang="en-AU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369147-9AA1-46AF-BE47-F1FBC24E16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62" y="4247407"/>
            <a:ext cx="1325958" cy="840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29C10E-15FC-4937-8F93-65958C3573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907" y="4359561"/>
            <a:ext cx="1808427" cy="636415"/>
          </a:xfrm>
          <a:prstGeom prst="rect">
            <a:avLst/>
          </a:prstGeom>
        </p:spPr>
      </p:pic>
      <p:pic>
        <p:nvPicPr>
          <p:cNvPr id="9" name="Picture 8" descr="A person riding a motorcycle through a flooded road&#10;&#10;Description automatically generated">
            <a:extLst>
              <a:ext uri="{FF2B5EF4-FFF2-40B4-BE49-F238E27FC236}">
                <a16:creationId xmlns:a16="http://schemas.microsoft.com/office/drawing/2014/main" id="{D79C8AF1-C491-482D-9669-8215DEB99C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111" y="1591983"/>
            <a:ext cx="2032384" cy="17019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6436B2-E508-53BD-B8A0-3360813E8B32}"/>
              </a:ext>
            </a:extLst>
          </p:cNvPr>
          <p:cNvSpPr txBox="1"/>
          <p:nvPr/>
        </p:nvSpPr>
        <p:spPr>
          <a:xfrm>
            <a:off x="8501653" y="457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7EB694-607E-7593-863C-A66CA161FD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598" y="1589605"/>
            <a:ext cx="2750061" cy="17019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65421F-D64E-D039-B0AC-B6BF8C8D31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342" y="1599340"/>
            <a:ext cx="2525787" cy="17019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253528-1AC9-363E-5EAA-BDF3033F70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209035" cy="19673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5E19FB-00EE-A3CC-ED28-785E4C395C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" y="1589606"/>
            <a:ext cx="2212110" cy="1707852"/>
          </a:xfrm>
          <a:prstGeom prst="rect">
            <a:avLst/>
          </a:prstGeom>
        </p:spPr>
      </p:pic>
      <p:pic>
        <p:nvPicPr>
          <p:cNvPr id="22" name="Picture 21" descr="Deloitte - Sydney Gay and Lesbian Mardi Gras">
            <a:extLst>
              <a:ext uri="{FF2B5EF4-FFF2-40B4-BE49-F238E27FC236}">
                <a16:creationId xmlns:a16="http://schemas.microsoft.com/office/drawing/2014/main" id="{97F8776B-36CD-6F0F-ED3E-8E69DD19C6E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533" y="4207870"/>
            <a:ext cx="1266364" cy="826307"/>
          </a:xfrm>
          <a:prstGeom prst="rect">
            <a:avLst/>
          </a:prstGeom>
        </p:spPr>
      </p:pic>
      <p:pic>
        <p:nvPicPr>
          <p:cNvPr id="24" name="Content Placeholder 4" descr="A blue and white logo&#10;&#10;Description automatically generated">
            <a:extLst>
              <a:ext uri="{FF2B5EF4-FFF2-40B4-BE49-F238E27FC236}">
                <a16:creationId xmlns:a16="http://schemas.microsoft.com/office/drawing/2014/main" id="{05D549B1-AC5C-C918-0470-F36C9BF9EB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46481"/>
            <a:ext cx="805636" cy="80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98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C67D81-55D5-7E72-DF68-D35A21AAA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93" y="1180774"/>
            <a:ext cx="7192068" cy="37567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AB10A5-5092-E296-6B8C-00B7A5B5F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Vulnerability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FC8CA4-F7D4-6F32-DC4E-39DCA4CBB594}"/>
              </a:ext>
            </a:extLst>
          </p:cNvPr>
          <p:cNvSpPr/>
          <p:nvPr/>
        </p:nvSpPr>
        <p:spPr>
          <a:xfrm>
            <a:off x="1080654" y="1330036"/>
            <a:ext cx="1544782" cy="1773382"/>
          </a:xfrm>
          <a:prstGeom prst="roundRect">
            <a:avLst/>
          </a:prstGeom>
          <a:solidFill>
            <a:srgbClr val="FDF4E5"/>
          </a:solidFill>
          <a:ln>
            <a:solidFill>
              <a:srgbClr val="FDF4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D7F8F8-CAD8-2931-C9F9-D877F3EBF4B1}"/>
              </a:ext>
            </a:extLst>
          </p:cNvPr>
          <p:cNvSpPr/>
          <p:nvPr/>
        </p:nvSpPr>
        <p:spPr>
          <a:xfrm>
            <a:off x="5902036" y="3262201"/>
            <a:ext cx="1676400" cy="1566108"/>
          </a:xfrm>
          <a:prstGeom prst="roundRect">
            <a:avLst/>
          </a:prstGeom>
          <a:solidFill>
            <a:srgbClr val="FDF4E5"/>
          </a:solidFill>
          <a:ln>
            <a:solidFill>
              <a:srgbClr val="FDF4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95098DE-A239-7383-078D-6049C21A297B}"/>
              </a:ext>
            </a:extLst>
          </p:cNvPr>
          <p:cNvSpPr/>
          <p:nvPr/>
        </p:nvSpPr>
        <p:spPr>
          <a:xfrm>
            <a:off x="5902036" y="1330036"/>
            <a:ext cx="1544782" cy="1773382"/>
          </a:xfrm>
          <a:prstGeom prst="roundRect">
            <a:avLst/>
          </a:prstGeom>
          <a:solidFill>
            <a:srgbClr val="FDF4E5"/>
          </a:solidFill>
          <a:ln>
            <a:solidFill>
              <a:srgbClr val="FDF4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625964-3396-FEEB-25D0-1FB3A1BC2D9E}"/>
              </a:ext>
            </a:extLst>
          </p:cNvPr>
          <p:cNvSpPr/>
          <p:nvPr/>
        </p:nvSpPr>
        <p:spPr>
          <a:xfrm>
            <a:off x="1176539" y="3706090"/>
            <a:ext cx="1878388" cy="897239"/>
          </a:xfrm>
          <a:prstGeom prst="roundRect">
            <a:avLst/>
          </a:prstGeom>
          <a:solidFill>
            <a:srgbClr val="FDF4E5"/>
          </a:solidFill>
          <a:ln>
            <a:solidFill>
              <a:srgbClr val="FDF4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336A7E-2DAB-A0EF-DAC0-23526453A17C}"/>
              </a:ext>
            </a:extLst>
          </p:cNvPr>
          <p:cNvSpPr txBox="1"/>
          <p:nvPr/>
        </p:nvSpPr>
        <p:spPr>
          <a:xfrm>
            <a:off x="2923309" y="1330036"/>
            <a:ext cx="1227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/>
              <a:t>Adaptation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A6A2A7-66B2-3490-957A-C0594A39272B}"/>
              </a:ext>
            </a:extLst>
          </p:cNvPr>
          <p:cNvSpPr/>
          <p:nvPr/>
        </p:nvSpPr>
        <p:spPr>
          <a:xfrm>
            <a:off x="2853096" y="1330036"/>
            <a:ext cx="1544782" cy="429491"/>
          </a:xfrm>
          <a:prstGeom prst="roundRect">
            <a:avLst/>
          </a:prstGeom>
          <a:solidFill>
            <a:srgbClr val="FDF4E5"/>
          </a:solidFill>
          <a:ln>
            <a:solidFill>
              <a:srgbClr val="FDF4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2E23289E-E68B-7CF0-A005-8A545E0C78F3}"/>
              </a:ext>
            </a:extLst>
          </p:cNvPr>
          <p:cNvSpPr/>
          <p:nvPr/>
        </p:nvSpPr>
        <p:spPr>
          <a:xfrm rot="1881486">
            <a:off x="5212805" y="112065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9883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A blue and white logo&#10;&#10;Description automatically generated">
            <a:extLst>
              <a:ext uri="{FF2B5EF4-FFF2-40B4-BE49-F238E27FC236}">
                <a16:creationId xmlns:a16="http://schemas.microsoft.com/office/drawing/2014/main" id="{2C620F99-FE21-8D12-5A4F-F2F7130CF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675" y="130970"/>
            <a:ext cx="450651" cy="450651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A292190-D9E4-ACA0-915F-ECA43AD3B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205980"/>
            <a:ext cx="8461374" cy="639365"/>
          </a:xfrm>
        </p:spPr>
        <p:txBody>
          <a:bodyPr/>
          <a:lstStyle/>
          <a:p>
            <a:r>
              <a:rPr lang="en-US"/>
              <a:t>Vulnerability: an example from Port Vila, Vanuatu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A22FE0-DC62-EC84-BC98-C25FFFBE90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593" b="14202"/>
          <a:stretch/>
        </p:blipFill>
        <p:spPr>
          <a:xfrm>
            <a:off x="312482" y="710420"/>
            <a:ext cx="8586844" cy="42270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BF6056-92ED-5B77-90D2-71AE6D2188A1}"/>
              </a:ext>
            </a:extLst>
          </p:cNvPr>
          <p:cNvSpPr txBox="1"/>
          <p:nvPr/>
        </p:nvSpPr>
        <p:spPr>
          <a:xfrm>
            <a:off x="652139" y="833126"/>
            <a:ext cx="7907529" cy="923330"/>
          </a:xfrm>
          <a:prstGeom prst="rect">
            <a:avLst/>
          </a:prstGeom>
          <a:solidFill>
            <a:srgbClr val="FFFFFF">
              <a:alpha val="76863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AU" sz="1800" b="1" kern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Vulnerability is defined as</a:t>
            </a:r>
            <a:r>
              <a:rPr lang="en-AU" sz="1800" kern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“the propensity or predisposition to be adversely affected” </a:t>
            </a:r>
            <a:r>
              <a:rPr lang="en-AU" sz="1800" b="1" kern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a function of </a:t>
            </a:r>
            <a:r>
              <a:rPr lang="en-AU" sz="1800" kern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“sensitivity, susceptibility to harm, and a lack of capacity to cope and adapt” (IPCC 2023)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3B1567-8926-8299-A2A0-1CB6F79D7752}"/>
              </a:ext>
            </a:extLst>
          </p:cNvPr>
          <p:cNvSpPr txBox="1"/>
          <p:nvPr/>
        </p:nvSpPr>
        <p:spPr>
          <a:xfrm>
            <a:off x="2163284" y="4889417"/>
            <a:ext cx="75723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sz="1000" b="0" i="0" u="none" strike="noStrike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-apple-system"/>
              </a:rPr>
              <a:t>Damage to houses in Port Vila, Vanuatu, is seen from the air in the aftermath of Cyclone Pam on March 16, 2015. </a:t>
            </a:r>
            <a:r>
              <a:rPr lang="en-AU" sz="1000">
                <a:solidFill>
                  <a:schemeClr val="tx1">
                    <a:lumMod val="75000"/>
                    <a:lumOff val="25000"/>
                  </a:schemeClr>
                </a:solidFill>
                <a:latin typeface="-apple-system"/>
              </a:rPr>
              <a:t>(</a:t>
            </a:r>
            <a:r>
              <a:rPr lang="en-AU" sz="1000" b="0" i="0" u="none" strike="noStrike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-apple-system"/>
              </a:rPr>
              <a:t>Dave Hunt/AP)</a:t>
            </a:r>
          </a:p>
        </p:txBody>
      </p:sp>
    </p:spTree>
    <p:extLst>
      <p:ext uri="{BB962C8B-B14F-4D97-AF65-F5344CB8AC3E}">
        <p14:creationId xmlns:p14="http://schemas.microsoft.com/office/powerpoint/2010/main" val="141686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538F37DD-D34D-A734-9CA6-C6459A81514F}"/>
              </a:ext>
            </a:extLst>
          </p:cNvPr>
          <p:cNvSpPr/>
          <p:nvPr/>
        </p:nvSpPr>
        <p:spPr>
          <a:xfrm>
            <a:off x="452411" y="2010733"/>
            <a:ext cx="3408758" cy="13614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42360B91-6DA1-A3AE-3977-7A2CB0D737D8}"/>
              </a:ext>
            </a:extLst>
          </p:cNvPr>
          <p:cNvSpPr/>
          <p:nvPr/>
        </p:nvSpPr>
        <p:spPr>
          <a:xfrm>
            <a:off x="5154331" y="1919860"/>
            <a:ext cx="3294344" cy="151010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CBD70CF5-9FFB-8582-C165-67EDEF25BA39}"/>
              </a:ext>
            </a:extLst>
          </p:cNvPr>
          <p:cNvSpPr/>
          <p:nvPr/>
        </p:nvSpPr>
        <p:spPr>
          <a:xfrm>
            <a:off x="2274076" y="920355"/>
            <a:ext cx="4181377" cy="15218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DB3162BC-5B71-DA8E-0787-0019AD909D05}"/>
              </a:ext>
            </a:extLst>
          </p:cNvPr>
          <p:cNvSpPr/>
          <p:nvPr/>
        </p:nvSpPr>
        <p:spPr>
          <a:xfrm>
            <a:off x="2798709" y="2992160"/>
            <a:ext cx="3399566" cy="17519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809C91A-AAAB-15A3-A708-65E42D58A0BC}"/>
              </a:ext>
            </a:extLst>
          </p:cNvPr>
          <p:cNvSpPr/>
          <p:nvPr/>
        </p:nvSpPr>
        <p:spPr>
          <a:xfrm>
            <a:off x="3612451" y="2276293"/>
            <a:ext cx="1585467" cy="94001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Vulnerability Profile</a:t>
            </a:r>
          </a:p>
        </p:txBody>
      </p:sp>
      <p:pic>
        <p:nvPicPr>
          <p:cNvPr id="15" name="Graphic 14" descr="Upward trend with solid fill">
            <a:extLst>
              <a:ext uri="{FF2B5EF4-FFF2-40B4-BE49-F238E27FC236}">
                <a16:creationId xmlns:a16="http://schemas.microsoft.com/office/drawing/2014/main" id="{B9DA6379-ECD9-E08B-3614-542C0F4C8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8692" y="2276292"/>
            <a:ext cx="498531" cy="498531"/>
          </a:xfrm>
          <a:prstGeom prst="rect">
            <a:avLst/>
          </a:prstGeom>
        </p:spPr>
      </p:pic>
      <p:pic>
        <p:nvPicPr>
          <p:cNvPr id="17" name="Graphic 16" descr="Playbook with solid fill">
            <a:extLst>
              <a:ext uri="{FF2B5EF4-FFF2-40B4-BE49-F238E27FC236}">
                <a16:creationId xmlns:a16="http://schemas.microsoft.com/office/drawing/2014/main" id="{55D3C3C9-A95B-6ED2-6A7E-356BB8CD3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68692" y="2760922"/>
            <a:ext cx="498531" cy="498531"/>
          </a:xfrm>
          <a:prstGeom prst="rect">
            <a:avLst/>
          </a:prstGeom>
        </p:spPr>
      </p:pic>
      <p:pic>
        <p:nvPicPr>
          <p:cNvPr id="31" name="Graphic 30" descr="Bar chart with solid fill">
            <a:extLst>
              <a:ext uri="{FF2B5EF4-FFF2-40B4-BE49-F238E27FC236}">
                <a16:creationId xmlns:a16="http://schemas.microsoft.com/office/drawing/2014/main" id="{9544AFB6-46FD-8BB2-4882-CA67A1E205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3088416" y="2276292"/>
            <a:ext cx="453260" cy="453260"/>
          </a:xfrm>
          <a:prstGeom prst="rect">
            <a:avLst/>
          </a:prstGeom>
        </p:spPr>
      </p:pic>
      <p:pic>
        <p:nvPicPr>
          <p:cNvPr id="33" name="Graphic 32" descr="Lost with solid fill">
            <a:extLst>
              <a:ext uri="{FF2B5EF4-FFF2-40B4-BE49-F238E27FC236}">
                <a16:creationId xmlns:a16="http://schemas.microsoft.com/office/drawing/2014/main" id="{657A4312-D331-D9C3-AEF1-C088198082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99622" y="3262888"/>
            <a:ext cx="382940" cy="382940"/>
          </a:xfrm>
          <a:prstGeom prst="rect">
            <a:avLst/>
          </a:prstGeom>
        </p:spPr>
      </p:pic>
      <p:pic>
        <p:nvPicPr>
          <p:cNvPr id="35" name="Graphic 34" descr="Topography Map with solid fill">
            <a:extLst>
              <a:ext uri="{FF2B5EF4-FFF2-40B4-BE49-F238E27FC236}">
                <a16:creationId xmlns:a16="http://schemas.microsoft.com/office/drawing/2014/main" id="{0F20DA12-09C7-0A36-A0B3-5780B64AF3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03384" y="2746302"/>
            <a:ext cx="382686" cy="382686"/>
          </a:xfrm>
          <a:prstGeom prst="rect">
            <a:avLst/>
          </a:prstGeom>
        </p:spPr>
      </p:pic>
      <p:pic>
        <p:nvPicPr>
          <p:cNvPr id="37" name="Graphic 36" descr="Badge Question Mark with solid fill">
            <a:extLst>
              <a:ext uri="{FF2B5EF4-FFF2-40B4-BE49-F238E27FC236}">
                <a16:creationId xmlns:a16="http://schemas.microsoft.com/office/drawing/2014/main" id="{E64F5CA5-E17C-F0AE-4922-67624D53E5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11955" y="3220058"/>
            <a:ext cx="444244" cy="44424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9F08F063-6484-6D43-E7BE-93FB25341D1D}"/>
              </a:ext>
            </a:extLst>
          </p:cNvPr>
          <p:cNvSpPr/>
          <p:nvPr/>
        </p:nvSpPr>
        <p:spPr>
          <a:xfrm>
            <a:off x="3402962" y="1067131"/>
            <a:ext cx="2017986" cy="2054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chemeClr val="tx1"/>
                </a:solidFill>
              </a:rPr>
              <a:t>Average vulnerability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8F7BB46-458E-4BBA-E89D-888EC4656711}"/>
              </a:ext>
            </a:extLst>
          </p:cNvPr>
          <p:cNvSpPr/>
          <p:nvPr/>
        </p:nvSpPr>
        <p:spPr>
          <a:xfrm>
            <a:off x="5832912" y="1966041"/>
            <a:ext cx="2017986" cy="498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chemeClr val="tx1"/>
                </a:solidFill>
              </a:rPr>
              <a:t>Trends, disruptions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5B9C60-E95F-89E0-1B52-0F52F5DF9CB5}"/>
              </a:ext>
            </a:extLst>
          </p:cNvPr>
          <p:cNvSpPr/>
          <p:nvPr/>
        </p:nvSpPr>
        <p:spPr>
          <a:xfrm>
            <a:off x="3240253" y="3613618"/>
            <a:ext cx="2526969" cy="444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chemeClr val="tx1"/>
                </a:solidFill>
              </a:rPr>
              <a:t>Uncertainties &amp; external factors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FE6A3A4-2431-FC02-D130-0D4ED1459088}"/>
              </a:ext>
            </a:extLst>
          </p:cNvPr>
          <p:cNvSpPr/>
          <p:nvPr/>
        </p:nvSpPr>
        <p:spPr>
          <a:xfrm>
            <a:off x="683004" y="2125752"/>
            <a:ext cx="2254158" cy="453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chemeClr val="tx1"/>
                </a:solidFill>
              </a:rPr>
              <a:t>Vulnerability ‘hotspots’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B3D9334-A66F-04D7-BE9F-1187BA068048}"/>
              </a:ext>
            </a:extLst>
          </p:cNvPr>
          <p:cNvSpPr/>
          <p:nvPr/>
        </p:nvSpPr>
        <p:spPr>
          <a:xfrm>
            <a:off x="5837997" y="2421875"/>
            <a:ext cx="2250455" cy="950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>
                <a:solidFill>
                  <a:schemeClr val="tx1"/>
                </a:solidFill>
              </a:rPr>
              <a:t>Historical changes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>
                <a:solidFill>
                  <a:schemeClr val="tx1"/>
                </a:solidFill>
              </a:rPr>
              <a:t>Evident/projected trends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>
                <a:solidFill>
                  <a:schemeClr val="tx1"/>
                </a:solidFill>
              </a:rPr>
              <a:t>Possible structural shifts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>
                <a:solidFill>
                  <a:schemeClr val="tx1"/>
                </a:solidFill>
              </a:rPr>
              <a:t>External dynamics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59A1804-661A-5A5E-0E8A-A63801674EF8}"/>
              </a:ext>
            </a:extLst>
          </p:cNvPr>
          <p:cNvSpPr/>
          <p:nvPr/>
        </p:nvSpPr>
        <p:spPr>
          <a:xfrm>
            <a:off x="2937162" y="3842646"/>
            <a:ext cx="3294344" cy="950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>
                <a:solidFill>
                  <a:schemeClr val="tx1"/>
                </a:solidFill>
              </a:rPr>
              <a:t>Data gaps, outdated data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>
                <a:solidFill>
                  <a:schemeClr val="tx1"/>
                </a:solidFill>
              </a:rPr>
              <a:t>Missing data (e.g. traditional knowledge)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>
                <a:solidFill>
                  <a:schemeClr val="tx1"/>
                </a:solidFill>
              </a:rPr>
              <a:t>Key external impacts (policy, trade, etc.)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935EDAF-E39C-9A9F-CC79-A74677C42E5F}"/>
              </a:ext>
            </a:extLst>
          </p:cNvPr>
          <p:cNvSpPr/>
          <p:nvPr/>
        </p:nvSpPr>
        <p:spPr>
          <a:xfrm>
            <a:off x="2368456" y="1086641"/>
            <a:ext cx="4086998" cy="950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>
                <a:solidFill>
                  <a:schemeClr val="tx1"/>
                </a:solidFill>
              </a:rPr>
              <a:t>Average thresholds impacting consequence level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>
                <a:solidFill>
                  <a:schemeClr val="tx1"/>
                </a:solidFill>
              </a:rPr>
              <a:t>Relevant external comparison to accepted norms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53C6EB3-BB94-A781-6A79-B3BF7E27DA4D}"/>
              </a:ext>
            </a:extLst>
          </p:cNvPr>
          <p:cNvSpPr/>
          <p:nvPr/>
        </p:nvSpPr>
        <p:spPr>
          <a:xfrm>
            <a:off x="702198" y="2339077"/>
            <a:ext cx="2368342" cy="950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>
                <a:solidFill>
                  <a:schemeClr val="tx1"/>
                </a:solidFill>
              </a:rPr>
              <a:t>Spatial sensitivity hotspots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>
                <a:solidFill>
                  <a:schemeClr val="tx1"/>
                </a:solidFill>
              </a:rPr>
              <a:t>Sociocultural (e.g. gender)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>
                <a:solidFill>
                  <a:schemeClr val="tx1"/>
                </a:solidFill>
              </a:rPr>
              <a:t>Institutional (govt, church)</a:t>
            </a:r>
          </a:p>
        </p:txBody>
      </p:sp>
      <p:pic>
        <p:nvPicPr>
          <p:cNvPr id="51" name="Graphic 50" descr="Venn diagram with solid fill">
            <a:extLst>
              <a:ext uri="{FF2B5EF4-FFF2-40B4-BE49-F238E27FC236}">
                <a16:creationId xmlns:a16="http://schemas.microsoft.com/office/drawing/2014/main" id="{CB6AEB15-1BA1-3A1C-EDC0-D676C9664D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122348" y="1775889"/>
            <a:ext cx="498531" cy="498531"/>
          </a:xfrm>
          <a:prstGeom prst="rect">
            <a:avLst/>
          </a:prstGeom>
        </p:spPr>
      </p:pic>
      <p:sp>
        <p:nvSpPr>
          <p:cNvPr id="52" name="Bent Arrow 51">
            <a:extLst>
              <a:ext uri="{FF2B5EF4-FFF2-40B4-BE49-F238E27FC236}">
                <a16:creationId xmlns:a16="http://schemas.microsoft.com/office/drawing/2014/main" id="{C2F50501-D704-170D-E74C-2023229FB12A}"/>
              </a:ext>
            </a:extLst>
          </p:cNvPr>
          <p:cNvSpPr/>
          <p:nvPr/>
        </p:nvSpPr>
        <p:spPr>
          <a:xfrm>
            <a:off x="1957030" y="1049961"/>
            <a:ext cx="1446899" cy="1043708"/>
          </a:xfrm>
          <a:prstGeom prst="bentArrow">
            <a:avLst>
              <a:gd name="adj1" fmla="val 8669"/>
              <a:gd name="adj2" fmla="val 11223"/>
              <a:gd name="adj3" fmla="val 17706"/>
              <a:gd name="adj4" fmla="val 42940"/>
            </a:avLst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54" name="Bent Arrow 53">
            <a:extLst>
              <a:ext uri="{FF2B5EF4-FFF2-40B4-BE49-F238E27FC236}">
                <a16:creationId xmlns:a16="http://schemas.microsoft.com/office/drawing/2014/main" id="{3B2C4E02-83D7-1925-6DB7-83E07449FC95}"/>
              </a:ext>
            </a:extLst>
          </p:cNvPr>
          <p:cNvSpPr/>
          <p:nvPr/>
        </p:nvSpPr>
        <p:spPr>
          <a:xfrm rot="5400000" flipH="1" flipV="1">
            <a:off x="2280688" y="2911252"/>
            <a:ext cx="611366" cy="1307767"/>
          </a:xfrm>
          <a:prstGeom prst="bentArrow">
            <a:avLst>
              <a:gd name="adj1" fmla="val 13217"/>
              <a:gd name="adj2" fmla="val 18802"/>
              <a:gd name="adj3" fmla="val 29833"/>
              <a:gd name="adj4" fmla="val 42940"/>
            </a:avLst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55" name="U-turn Arrow 54">
            <a:extLst>
              <a:ext uri="{FF2B5EF4-FFF2-40B4-BE49-F238E27FC236}">
                <a16:creationId xmlns:a16="http://schemas.microsoft.com/office/drawing/2014/main" id="{EE0A4C03-450D-07AC-FBA4-B7D7F858B2C8}"/>
              </a:ext>
            </a:extLst>
          </p:cNvPr>
          <p:cNvSpPr/>
          <p:nvPr/>
        </p:nvSpPr>
        <p:spPr>
          <a:xfrm rot="16200000" flipV="1">
            <a:off x="5573059" y="1216974"/>
            <a:ext cx="2820858" cy="2486831"/>
          </a:xfrm>
          <a:prstGeom prst="uturnArrow">
            <a:avLst>
              <a:gd name="adj1" fmla="val 3207"/>
              <a:gd name="adj2" fmla="val 4249"/>
              <a:gd name="adj3" fmla="val 0"/>
              <a:gd name="adj4" fmla="val 37421"/>
              <a:gd name="adj5" fmla="val 100000"/>
            </a:avLst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56" name="Bent Arrow 55">
            <a:extLst>
              <a:ext uri="{FF2B5EF4-FFF2-40B4-BE49-F238E27FC236}">
                <a16:creationId xmlns:a16="http://schemas.microsoft.com/office/drawing/2014/main" id="{C0F0B42E-6483-C679-75AF-B9C09B3E6160}"/>
              </a:ext>
            </a:extLst>
          </p:cNvPr>
          <p:cNvSpPr/>
          <p:nvPr/>
        </p:nvSpPr>
        <p:spPr>
          <a:xfrm rot="10800000" flipV="1">
            <a:off x="5403741" y="1060412"/>
            <a:ext cx="1446899" cy="950321"/>
          </a:xfrm>
          <a:prstGeom prst="bentArrow">
            <a:avLst>
              <a:gd name="adj1" fmla="val 8669"/>
              <a:gd name="adj2" fmla="val 11223"/>
              <a:gd name="adj3" fmla="val 17706"/>
              <a:gd name="adj4" fmla="val 42940"/>
            </a:avLst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3" name="Content Placeholder 4" descr="A blue and white logo&#10;&#10;Description automatically generated">
            <a:extLst>
              <a:ext uri="{FF2B5EF4-FFF2-40B4-BE49-F238E27FC236}">
                <a16:creationId xmlns:a16="http://schemas.microsoft.com/office/drawing/2014/main" id="{2C620F99-FE21-8D12-5A4F-F2F7130CF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675" y="130970"/>
            <a:ext cx="450651" cy="450651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A292190-D9E4-ACA0-915F-ECA43AD3B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6" y="205980"/>
            <a:ext cx="8461374" cy="639365"/>
          </a:xfrm>
        </p:spPr>
        <p:txBody>
          <a:bodyPr/>
          <a:lstStyle/>
          <a:p>
            <a:r>
              <a:rPr lang="en-US"/>
              <a:t>Climate vulnerability within the CIVRA approach</a:t>
            </a:r>
          </a:p>
        </p:txBody>
      </p:sp>
    </p:spTree>
    <p:extLst>
      <p:ext uri="{BB962C8B-B14F-4D97-AF65-F5344CB8AC3E}">
        <p14:creationId xmlns:p14="http://schemas.microsoft.com/office/powerpoint/2010/main" val="196825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D003F-E084-4737-B951-BC68D89CA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/>
              <a:t>Example of spatial vulnerability from Honiara, Solomon Isl.</a:t>
            </a:r>
          </a:p>
        </p:txBody>
      </p:sp>
      <p:pic>
        <p:nvPicPr>
          <p:cNvPr id="4" name="Content Placeholder 4" descr="A blue and white logo&#10;&#10;Description automatically generated">
            <a:extLst>
              <a:ext uri="{FF2B5EF4-FFF2-40B4-BE49-F238E27FC236}">
                <a16:creationId xmlns:a16="http://schemas.microsoft.com/office/drawing/2014/main" id="{C0BFF75A-6437-FC01-12C3-407A30D6A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675" y="130970"/>
            <a:ext cx="450651" cy="450651"/>
          </a:xfrm>
          <a:prstGeom prst="rect">
            <a:avLst/>
          </a:prstGeom>
        </p:spPr>
      </p:pic>
      <p:pic>
        <p:nvPicPr>
          <p:cNvPr id="5" name="Picture 4" descr="C:\Users\e01253\AppData\Local\Temp\ScreenClip.png">
            <a:extLst>
              <a:ext uri="{FF2B5EF4-FFF2-40B4-BE49-F238E27FC236}">
                <a16:creationId xmlns:a16="http://schemas.microsoft.com/office/drawing/2014/main" id="{51154767-A921-1DAA-5A2E-13B657FBAC2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0"/>
          <a:stretch/>
        </p:blipFill>
        <p:spPr bwMode="auto">
          <a:xfrm>
            <a:off x="509851" y="762549"/>
            <a:ext cx="7831067" cy="4083019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273702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D003F-E084-4737-B951-BC68D89CA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/>
              <a:t>For discussion: FSM’s Climate Vulnerability Assessment:</a:t>
            </a:r>
          </a:p>
        </p:txBody>
      </p:sp>
      <p:pic>
        <p:nvPicPr>
          <p:cNvPr id="4" name="Content Placeholder 4" descr="A blue and white logo&#10;&#10;Description automatically generated">
            <a:extLst>
              <a:ext uri="{FF2B5EF4-FFF2-40B4-BE49-F238E27FC236}">
                <a16:creationId xmlns:a16="http://schemas.microsoft.com/office/drawing/2014/main" id="{C0BFF75A-6437-FC01-12C3-407A30D6A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675" y="130970"/>
            <a:ext cx="450651" cy="450651"/>
          </a:xfrm>
          <a:prstGeom prst="rect">
            <a:avLst/>
          </a:prstGeom>
        </p:spPr>
      </p:pic>
      <p:pic>
        <p:nvPicPr>
          <p:cNvPr id="6" name="Picture 5" descr="A map of a large island&#10;&#10;Description automatically generated">
            <a:extLst>
              <a:ext uri="{FF2B5EF4-FFF2-40B4-BE49-F238E27FC236}">
                <a16:creationId xmlns:a16="http://schemas.microsoft.com/office/drawing/2014/main" id="{BC66A654-E47D-6E94-45E3-086CA44EB06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47542" y="48933"/>
            <a:ext cx="4730282" cy="50456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CB13A6-9321-589D-C2E1-02E93E04B525}"/>
              </a:ext>
            </a:extLst>
          </p:cNvPr>
          <p:cNvSpPr txBox="1"/>
          <p:nvPr/>
        </p:nvSpPr>
        <p:spPr>
          <a:xfrm>
            <a:off x="6041088" y="4273866"/>
            <a:ext cx="30087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/>
              <a:t>Yap Island divided by municipal</a:t>
            </a:r>
          </a:p>
          <a:p>
            <a:pPr algn="r"/>
            <a:r>
              <a:rPr lang="en-US" sz="1400"/>
              <a:t>Enumeration Areas (red dashed lines) </a:t>
            </a:r>
          </a:p>
          <a:p>
            <a:pPr algn="r"/>
            <a:r>
              <a:rPr lang="en-US" sz="1400"/>
              <a:t>Nb: excluding Yap State’s outer islands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7F1ABB8-98FA-1035-0F7A-AD4C9707CE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4674" y="774914"/>
            <a:ext cx="5053947" cy="4185994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pPr marL="161925" indent="-161925"/>
            <a:r>
              <a:rPr lang="en-AU" sz="1800" b="1"/>
              <a:t>Average vulnerability</a:t>
            </a:r>
          </a:p>
          <a:p>
            <a:pPr marL="323925" lvl="1" indent="-161925"/>
            <a:r>
              <a:rPr lang="en-AU">
                <a:ea typeface="Calibri"/>
                <a:cs typeface="Calibri"/>
              </a:rPr>
              <a:t>Divided by sector – e.g. agriculture, health (to be discussed)</a:t>
            </a:r>
          </a:p>
          <a:p>
            <a:pPr marL="323925" lvl="1" indent="-161925"/>
            <a:endParaRPr lang="en-AU" sz="300" b="1">
              <a:ea typeface="Calibri"/>
              <a:cs typeface="Calibri"/>
            </a:endParaRPr>
          </a:p>
          <a:p>
            <a:pPr marL="161925" indent="-161925"/>
            <a:r>
              <a:rPr lang="en-AU" b="1">
                <a:ea typeface="Calibri"/>
                <a:cs typeface="Calibri"/>
              </a:rPr>
              <a:t>Vulnerability hotspots</a:t>
            </a:r>
          </a:p>
          <a:p>
            <a:pPr marL="323925" lvl="1" indent="-161925"/>
            <a:r>
              <a:rPr lang="en-AU">
                <a:ea typeface="Calibri"/>
                <a:cs typeface="Calibri"/>
              </a:rPr>
              <a:t>Can be done by both state and by municipality using census &amp; other spatial information </a:t>
            </a:r>
          </a:p>
          <a:p>
            <a:pPr marL="323925" lvl="1" indent="-161925"/>
            <a:r>
              <a:rPr lang="en-AU">
                <a:ea typeface="Calibri"/>
                <a:cs typeface="Calibri"/>
              </a:rPr>
              <a:t>Digital Atlas of Micronesia: previously hosted by DECEM at </a:t>
            </a:r>
            <a:r>
              <a:rPr lang="en-AU">
                <a:ea typeface="Calibri"/>
                <a:cs typeface="Calibri"/>
                <a:hlinkClick r:id="rId5"/>
              </a:rPr>
              <a:t>www.islandatlas.org</a:t>
            </a:r>
            <a:r>
              <a:rPr lang="en-AU">
                <a:ea typeface="Calibri"/>
                <a:cs typeface="Calibri"/>
              </a:rPr>
              <a:t> – data partially extracted so far</a:t>
            </a:r>
          </a:p>
          <a:p>
            <a:pPr marL="323925" lvl="1" indent="-161925"/>
            <a:endParaRPr lang="en-AU" sz="300">
              <a:ea typeface="Calibri"/>
              <a:cs typeface="Calibri"/>
            </a:endParaRPr>
          </a:p>
          <a:p>
            <a:pPr marL="161925" indent="-161925"/>
            <a:r>
              <a:rPr lang="en-AU" b="1">
                <a:ea typeface="Calibri"/>
                <a:cs typeface="Calibri"/>
              </a:rPr>
              <a:t>Trends &amp; disruptions </a:t>
            </a:r>
          </a:p>
          <a:p>
            <a:pPr marL="323925" lvl="1" indent="-161925"/>
            <a:r>
              <a:rPr lang="en-AU">
                <a:ea typeface="Calibri"/>
                <a:cs typeface="Calibri"/>
              </a:rPr>
              <a:t>Census data for 1994, 2000, 2010, but 2023 will be critical to making sure our analysis is current, particularly post the COVID-19 pandemic </a:t>
            </a:r>
          </a:p>
          <a:p>
            <a:pPr marL="323925" lvl="1" indent="-161925"/>
            <a:endParaRPr lang="en-AU" sz="300">
              <a:ea typeface="Calibri"/>
              <a:cs typeface="Calibri"/>
            </a:endParaRPr>
          </a:p>
          <a:p>
            <a:pPr marL="161925" indent="-161925"/>
            <a:r>
              <a:rPr lang="en-AU" b="1">
                <a:ea typeface="Calibri"/>
                <a:cs typeface="Calibri"/>
              </a:rPr>
              <a:t>Uncertainties &amp; external factors</a:t>
            </a:r>
          </a:p>
          <a:p>
            <a:pPr marL="323925" lvl="1" indent="-161925"/>
            <a:r>
              <a:rPr lang="en-AU">
                <a:ea typeface="Calibri"/>
                <a:cs typeface="Calibri"/>
              </a:rPr>
              <a:t>‘Ground truthing’ data (through you!) as key – vulnerability assessments are only as good as their inputs &amp; often bias towards western knowledge systems, socioeconomic norms (e.g. ignoring traditional knowledge)</a:t>
            </a:r>
          </a:p>
        </p:txBody>
      </p:sp>
    </p:spTree>
    <p:extLst>
      <p:ext uri="{BB962C8B-B14F-4D97-AF65-F5344CB8AC3E}">
        <p14:creationId xmlns:p14="http://schemas.microsoft.com/office/powerpoint/2010/main" val="1180429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C67D81-55D5-7E72-DF68-D35A21AAA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93" y="1180774"/>
            <a:ext cx="7192068" cy="37567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AB10A5-5092-E296-6B8C-00B7A5B5F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Risk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FC8CA4-F7D4-6F32-DC4E-39DCA4CBB594}"/>
              </a:ext>
            </a:extLst>
          </p:cNvPr>
          <p:cNvSpPr/>
          <p:nvPr/>
        </p:nvSpPr>
        <p:spPr>
          <a:xfrm>
            <a:off x="1080654" y="1330036"/>
            <a:ext cx="1544782" cy="1773382"/>
          </a:xfrm>
          <a:prstGeom prst="roundRect">
            <a:avLst/>
          </a:prstGeom>
          <a:solidFill>
            <a:srgbClr val="FDF4E5"/>
          </a:solidFill>
          <a:ln>
            <a:solidFill>
              <a:srgbClr val="FDF4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D7F8F8-CAD8-2931-C9F9-D877F3EBF4B1}"/>
              </a:ext>
            </a:extLst>
          </p:cNvPr>
          <p:cNvSpPr/>
          <p:nvPr/>
        </p:nvSpPr>
        <p:spPr>
          <a:xfrm>
            <a:off x="5902036" y="3262201"/>
            <a:ext cx="1676400" cy="1566108"/>
          </a:xfrm>
          <a:prstGeom prst="roundRect">
            <a:avLst/>
          </a:prstGeom>
          <a:solidFill>
            <a:srgbClr val="FDF4E5"/>
          </a:solidFill>
          <a:ln>
            <a:solidFill>
              <a:srgbClr val="FDF4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95098DE-A239-7383-078D-6049C21A297B}"/>
              </a:ext>
            </a:extLst>
          </p:cNvPr>
          <p:cNvSpPr/>
          <p:nvPr/>
        </p:nvSpPr>
        <p:spPr>
          <a:xfrm>
            <a:off x="5902036" y="1330036"/>
            <a:ext cx="1544782" cy="1773382"/>
          </a:xfrm>
          <a:prstGeom prst="roundRect">
            <a:avLst/>
          </a:prstGeom>
          <a:solidFill>
            <a:srgbClr val="FDF4E5"/>
          </a:solidFill>
          <a:ln>
            <a:solidFill>
              <a:srgbClr val="FDF4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625964-3396-FEEB-25D0-1FB3A1BC2D9E}"/>
              </a:ext>
            </a:extLst>
          </p:cNvPr>
          <p:cNvSpPr/>
          <p:nvPr/>
        </p:nvSpPr>
        <p:spPr>
          <a:xfrm>
            <a:off x="1176539" y="3706090"/>
            <a:ext cx="1878388" cy="897239"/>
          </a:xfrm>
          <a:prstGeom prst="roundRect">
            <a:avLst/>
          </a:prstGeom>
          <a:solidFill>
            <a:srgbClr val="FDF4E5"/>
          </a:solidFill>
          <a:ln>
            <a:solidFill>
              <a:srgbClr val="FDF4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336A7E-2DAB-A0EF-DAC0-23526453A17C}"/>
              </a:ext>
            </a:extLst>
          </p:cNvPr>
          <p:cNvSpPr txBox="1"/>
          <p:nvPr/>
        </p:nvSpPr>
        <p:spPr>
          <a:xfrm>
            <a:off x="2923309" y="1330036"/>
            <a:ext cx="1227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/>
              <a:t>Adaptation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A6A2A7-66B2-3490-957A-C0594A39272B}"/>
              </a:ext>
            </a:extLst>
          </p:cNvPr>
          <p:cNvSpPr/>
          <p:nvPr/>
        </p:nvSpPr>
        <p:spPr>
          <a:xfrm>
            <a:off x="2853096" y="1330036"/>
            <a:ext cx="1544782" cy="429491"/>
          </a:xfrm>
          <a:prstGeom prst="roundRect">
            <a:avLst/>
          </a:prstGeom>
          <a:solidFill>
            <a:srgbClr val="FDF4E5"/>
          </a:solidFill>
          <a:ln>
            <a:solidFill>
              <a:srgbClr val="FDF4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2E23289E-E68B-7CF0-A005-8A545E0C78F3}"/>
              </a:ext>
            </a:extLst>
          </p:cNvPr>
          <p:cNvSpPr/>
          <p:nvPr/>
        </p:nvSpPr>
        <p:spPr>
          <a:xfrm rot="3913718">
            <a:off x="5198225" y="221963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5919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A13EE737-4F76-6EFA-8569-1138C37FE1D8}"/>
              </a:ext>
            </a:extLst>
          </p:cNvPr>
          <p:cNvGrpSpPr>
            <a:grpSpLocks noChangeAspect="1"/>
          </p:cNvGrpSpPr>
          <p:nvPr/>
        </p:nvGrpSpPr>
        <p:grpSpPr>
          <a:xfrm>
            <a:off x="1909766" y="901824"/>
            <a:ext cx="4031333" cy="3279645"/>
            <a:chOff x="2742568" y="1186652"/>
            <a:chExt cx="5369721" cy="436851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B5FD1D9-1E30-1F3D-3173-40E0D8D273F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42568" y="1478843"/>
              <a:ext cx="2038160" cy="2038161"/>
            </a:xfrm>
            <a:prstGeom prst="ellipse">
              <a:avLst/>
            </a:prstGeom>
            <a:solidFill>
              <a:srgbClr val="002060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Open Sans" panose="020B0606030504020204" pitchFamily="34" charset="0"/>
                  <a:cs typeface="Open Sans" panose="020B0606030504020204" pitchFamily="34" charset="0"/>
                </a:rPr>
                <a:t>Hazard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C3F2942-5572-7BFC-2016-06BF03F27D0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229516" y="3517004"/>
              <a:ext cx="2038160" cy="2038161"/>
            </a:xfrm>
            <a:prstGeom prst="ellipse">
              <a:avLst/>
            </a:prstGeom>
            <a:solidFill>
              <a:srgbClr val="00A9CE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Open Sans" panose="020B0606030504020204" pitchFamily="34" charset="0"/>
                  <a:cs typeface="Open Sans" panose="020B0606030504020204" pitchFamily="34" charset="0"/>
                </a:rPr>
                <a:t>Exposure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A693E06-FE9E-FBA3-A091-6813000EA7EB}"/>
                </a:ext>
              </a:extLst>
            </p:cNvPr>
            <p:cNvSpPr>
              <a:spLocks/>
            </p:cNvSpPr>
            <p:nvPr/>
          </p:nvSpPr>
          <p:spPr bwMode="gray">
            <a:xfrm>
              <a:off x="4521396" y="2174604"/>
              <a:ext cx="2037600" cy="2037602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accent6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wrap="squar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Open Sans" panose="020B0606030504020204" pitchFamily="34" charset="0"/>
                  <a:cs typeface="Open Sans" panose="020B0606030504020204" pitchFamily="34" charset="0"/>
                </a:rPr>
                <a:t>Risk</a:t>
              </a:r>
              <a:endParaRPr kumimoji="0" lang="en-GB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31B5893-D2FA-8103-41AC-3B4257DA355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74129" y="1186652"/>
              <a:ext cx="2038160" cy="2038161"/>
            </a:xfrm>
            <a:prstGeom prst="ellipse">
              <a:avLst/>
            </a:prstGeom>
            <a:solidFill>
              <a:srgbClr val="0070C0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 2" pitchFamily="18" charset="2"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Open Sans" panose="020B0606030504020204" pitchFamily="34" charset="0"/>
                  <a:cs typeface="Open Sans" panose="020B0606030504020204" pitchFamily="34" charset="0"/>
                </a:rPr>
                <a:t>Vulnerability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BBF4347-6AC8-711E-DFE0-D9ABFD43AD8E}"/>
              </a:ext>
            </a:extLst>
          </p:cNvPr>
          <p:cNvSpPr txBox="1"/>
          <p:nvPr/>
        </p:nvSpPr>
        <p:spPr>
          <a:xfrm>
            <a:off x="358776" y="1188235"/>
            <a:ext cx="142660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>
                <a:solidFill>
                  <a:prstClr val="black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Climate hazard (e.g. increasing temperatures and extreme heat)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4F100A-B372-B1C0-43E2-9B341E3E4A54}"/>
              </a:ext>
            </a:extLst>
          </p:cNvPr>
          <p:cNvSpPr txBox="1"/>
          <p:nvPr/>
        </p:nvSpPr>
        <p:spPr>
          <a:xfrm>
            <a:off x="5391453" y="2865640"/>
            <a:ext cx="31823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  <a:defRPr/>
            </a:pPr>
            <a:r>
              <a:rPr lang="en-GB" sz="1400">
                <a:solidFill>
                  <a:prstClr val="black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Crop and livestock production</a:t>
            </a:r>
          </a:p>
          <a:p>
            <a:pPr marL="285744" indent="-285744">
              <a:buFont typeface="Arial" panose="020B0604020202020204" pitchFamily="34" charset="0"/>
              <a:buChar char="•"/>
              <a:defRPr/>
            </a:pPr>
            <a:r>
              <a:rPr lang="en-GB" sz="1400">
                <a:solidFill>
                  <a:prstClr val="black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Flow-on impacts to farming workforces and evaporation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19A434-7E75-4899-0365-53E68FACDC05}"/>
              </a:ext>
            </a:extLst>
          </p:cNvPr>
          <p:cNvSpPr txBox="1"/>
          <p:nvPr/>
        </p:nvSpPr>
        <p:spPr>
          <a:xfrm>
            <a:off x="6106333" y="851833"/>
            <a:ext cx="24675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  <a:defRPr/>
            </a:pPr>
            <a:r>
              <a:rPr lang="en-AU" sz="1400">
                <a:solidFill>
                  <a:prstClr val="black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Subsistence farming is key to food security</a:t>
            </a:r>
          </a:p>
          <a:p>
            <a:pPr marL="285744" indent="-285744">
              <a:buFont typeface="Arial" panose="020B0604020202020204" pitchFamily="34" charset="0"/>
              <a:buChar char="•"/>
              <a:defRPr/>
            </a:pPr>
            <a:r>
              <a:rPr lang="en-AU" sz="1400">
                <a:solidFill>
                  <a:prstClr val="black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Local economic &amp; health impacts</a:t>
            </a:r>
            <a:endParaRPr lang="en-GB" sz="1400">
              <a:solidFill>
                <a:prstClr val="black"/>
              </a:solidFill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9A6FCA-EDF2-EA75-09F5-EB5D67FC9A79}"/>
              </a:ext>
            </a:extLst>
          </p:cNvPr>
          <p:cNvSpPr txBox="1"/>
          <p:nvPr/>
        </p:nvSpPr>
        <p:spPr>
          <a:xfrm>
            <a:off x="215979" y="3655481"/>
            <a:ext cx="3709455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Resulting risk statement </a:t>
            </a:r>
            <a:endParaRPr kumimoji="0" lang="en-GB" sz="1867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FCCCB44-5485-F6E1-E732-43C95519C243}"/>
              </a:ext>
            </a:extLst>
          </p:cNvPr>
          <p:cNvSpPr txBox="1">
            <a:spLocks/>
          </p:cNvSpPr>
          <p:nvPr/>
        </p:nvSpPr>
        <p:spPr>
          <a:xfrm>
            <a:off x="215979" y="4291667"/>
            <a:ext cx="8755899" cy="58477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Chronic and acute climate hazards will increasingly impact the suitability of crop and livestock agriculture on the island, which is important for food security, the local economy health and wellbeing.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534B230-75FB-5FAF-AB3D-49CE279F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Example risk statement for agriculture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5F2A8C09-FE8D-22FA-3F36-110AB2BCD19A}"/>
              </a:ext>
            </a:extLst>
          </p:cNvPr>
          <p:cNvCxnSpPr>
            <a:stCxn id="23" idx="3"/>
            <a:endCxn id="35" idx="0"/>
          </p:cNvCxnSpPr>
          <p:nvPr/>
        </p:nvCxnSpPr>
        <p:spPr>
          <a:xfrm rot="5400000">
            <a:off x="2416851" y="2603081"/>
            <a:ext cx="706257" cy="1398543"/>
          </a:xfrm>
          <a:prstGeom prst="bentConnector3">
            <a:avLst>
              <a:gd name="adj1" fmla="val 50000"/>
            </a:avLst>
          </a:prstGeom>
          <a:ln w="762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620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978CA-912F-DDFC-A627-E7DA3B8E4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7BD79-7C91-C894-0C9B-47CC2BADA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Question 1: Have we included all the important climate variables relating to FSM?</a:t>
            </a:r>
            <a:endParaRPr lang="en-AU"/>
          </a:p>
          <a:p>
            <a:pPr marL="0" indent="0">
              <a:buNone/>
            </a:pPr>
            <a:r>
              <a:rPr lang="en-AU" dirty="0"/>
              <a:t>(Average and extreme temperature, average and extreme rainfall, drought, typhoons and wind, fire weather, sea level and coastal inundation (tides/ waves), average sea surface temperature (SST), extreme SST: marine heatwaves and degree heating weeks, ocean acidification)</a:t>
            </a:r>
          </a:p>
          <a:p>
            <a:pPr marL="0" indent="0">
              <a:buNone/>
            </a:pPr>
            <a:r>
              <a:rPr lang="en-AU" dirty="0"/>
              <a:t>Question 2: Which of these climate variables or hazards affects you the most?</a:t>
            </a:r>
          </a:p>
          <a:p>
            <a:pPr marL="0" indent="0">
              <a:buNone/>
            </a:pPr>
            <a:r>
              <a:rPr lang="en-AU" b="1" dirty="0"/>
              <a:t>In groups</a:t>
            </a:r>
          </a:p>
          <a:p>
            <a:pPr marL="0" indent="0">
              <a:buNone/>
            </a:pPr>
            <a:r>
              <a:rPr lang="en-AU" dirty="0"/>
              <a:t>Question 3: In the last 10 years have you experienced negative events relating to climate and how did these affect you/ your state/ your community?</a:t>
            </a:r>
          </a:p>
          <a:p>
            <a:pPr marL="0" indent="0">
              <a:buNone/>
            </a:pPr>
            <a:r>
              <a:rPr lang="en-AU" dirty="0"/>
              <a:t>Question 4: What aspects of FSM geography/ culture/ society influenced (increased/ decreased) your vulnerability? For example, location, governance, gender, traditional knowledge etc.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12018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36BBB4-1414-F2AA-7A87-3EEFBFD8DD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8775" y="206375"/>
            <a:ext cx="8461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kern="10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Previous s</a:t>
            </a:r>
            <a:r>
              <a:rPr lang="en-AU" sz="27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ectors used for FSM climate change assessments</a:t>
            </a:r>
          </a:p>
          <a:p>
            <a:endParaRPr lang="en-AU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909CD44-7D3A-7565-773C-CF5A14C940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744591"/>
              </p:ext>
            </p:extLst>
          </p:nvPr>
        </p:nvGraphicFramePr>
        <p:xfrm>
          <a:off x="323849" y="1045642"/>
          <a:ext cx="8461375" cy="3323912"/>
        </p:xfrm>
        <a:graphic>
          <a:graphicData uri="http://schemas.openxmlformats.org/drawingml/2006/table">
            <a:tbl>
              <a:tblPr firstRow="1" firstCol="1" bandRow="1"/>
              <a:tblGrid>
                <a:gridCol w="3064145">
                  <a:extLst>
                    <a:ext uri="{9D8B030D-6E8A-4147-A177-3AD203B41FA5}">
                      <a16:colId xmlns:a16="http://schemas.microsoft.com/office/drawing/2014/main" val="152893132"/>
                    </a:ext>
                  </a:extLst>
                </a:gridCol>
                <a:gridCol w="2571742">
                  <a:extLst>
                    <a:ext uri="{9D8B030D-6E8A-4147-A177-3AD203B41FA5}">
                      <a16:colId xmlns:a16="http://schemas.microsoft.com/office/drawing/2014/main" val="17979700"/>
                    </a:ext>
                  </a:extLst>
                </a:gridCol>
                <a:gridCol w="2825488">
                  <a:extLst>
                    <a:ext uri="{9D8B030D-6E8A-4147-A177-3AD203B41FA5}">
                      <a16:colId xmlns:a16="http://schemas.microsoft.com/office/drawing/2014/main" val="2117076374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AU" sz="1400" kern="100">
                          <a:effectLst/>
                          <a:latin typeface="+mn-lt"/>
                        </a:rPr>
                        <a:t>Example 1 (JSAP 2015)</a:t>
                      </a:r>
                      <a:endParaRPr lang="en-AU" sz="1400" kern="100">
                        <a:effectLst/>
                        <a:latin typeface="+mn-lt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AU" sz="1400" kern="100">
                          <a:effectLst/>
                          <a:latin typeface="+mn-lt"/>
                        </a:rPr>
                        <a:t>Example 2 (2017 GCF Country Program)</a:t>
                      </a:r>
                      <a:endParaRPr lang="en-AU" sz="1400" kern="100">
                        <a:effectLst/>
                        <a:latin typeface="+mn-lt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AU" sz="1400" kern="100">
                          <a:effectLst/>
                        </a:rPr>
                        <a:t>Example 3 (GCF Proposal 2023)</a:t>
                      </a:r>
                      <a:endParaRPr lang="en-AU" sz="14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89631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AU" sz="1400" b="0" kern="100">
                          <a:effectLst/>
                          <a:latin typeface="+mn-lt"/>
                        </a:rPr>
                        <a:t>Tourism &amp; economic development</a:t>
                      </a:r>
                      <a:endParaRPr lang="en-AU" sz="1400" b="0" kern="100">
                        <a:effectLst/>
                        <a:latin typeface="+mn-lt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AU" sz="1400" kern="100">
                          <a:effectLst/>
                          <a:latin typeface="+mn-lt"/>
                        </a:rPr>
                        <a:t>Private sector development</a:t>
                      </a:r>
                      <a:endParaRPr lang="en-AU" sz="1400" kern="100">
                        <a:effectLst/>
                        <a:latin typeface="+mn-lt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AU" sz="1400" kern="100">
                          <a:effectLst/>
                        </a:rPr>
                        <a:t>Economic resilience</a:t>
                      </a:r>
                      <a:endParaRPr lang="en-AU" sz="14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54062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AU" sz="1400" b="0" kern="100">
                          <a:effectLst/>
                          <a:latin typeface="+mn-lt"/>
                        </a:rPr>
                        <a:t>Agriculture (agroforestry and food security)</a:t>
                      </a:r>
                      <a:endParaRPr lang="en-AU" sz="1400" b="0" kern="100">
                        <a:effectLst/>
                        <a:latin typeface="+mn-lt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AU" sz="1400" kern="100">
                          <a:effectLst/>
                          <a:latin typeface="+mn-lt"/>
                        </a:rPr>
                        <a:t>Agriculture</a:t>
                      </a:r>
                      <a:endParaRPr lang="en-AU" sz="1400" kern="100">
                        <a:effectLst/>
                        <a:latin typeface="+mn-lt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AU" sz="1400" kern="100">
                          <a:effectLst/>
                        </a:rPr>
                        <a:t>Food</a:t>
                      </a:r>
                      <a:endParaRPr lang="en-AU" sz="14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830244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AU" sz="1400" b="0" kern="100">
                          <a:effectLst/>
                          <a:latin typeface="+mn-lt"/>
                        </a:rPr>
                        <a:t>Water &amp; utilities</a:t>
                      </a:r>
                      <a:endParaRPr lang="en-AU" sz="1400" b="0" kern="100">
                        <a:effectLst/>
                        <a:latin typeface="+mn-lt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AU" sz="1400" kern="100">
                          <a:effectLst/>
                          <a:latin typeface="+mn-lt"/>
                        </a:rPr>
                        <a:t>Water resources and sanitation</a:t>
                      </a:r>
                      <a:endParaRPr lang="en-AU" sz="1400" kern="100">
                        <a:effectLst/>
                        <a:latin typeface="+mn-lt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AU" sz="1400" kern="100">
                          <a:effectLst/>
                        </a:rPr>
                        <a:t>Water &amp; energy</a:t>
                      </a:r>
                      <a:endParaRPr lang="en-AU" sz="14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11434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AU" sz="1400" b="0" kern="100">
                          <a:effectLst/>
                          <a:latin typeface="+mn-lt"/>
                        </a:rPr>
                        <a:t>Biodiversity</a:t>
                      </a:r>
                      <a:endParaRPr lang="en-AU" sz="1400" b="0" kern="100">
                        <a:effectLst/>
                        <a:latin typeface="+mn-lt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AU" sz="1400" kern="100">
                          <a:effectLst/>
                          <a:latin typeface="+mn-lt"/>
                        </a:rPr>
                        <a:t>Infrastructure</a:t>
                      </a:r>
                      <a:endParaRPr lang="en-AU" sz="1400" kern="100">
                        <a:effectLst/>
                        <a:latin typeface="+mn-lt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AU" sz="1400" kern="100">
                          <a:effectLst/>
                        </a:rPr>
                        <a:t>Infrastructure &amp; settlements</a:t>
                      </a:r>
                      <a:endParaRPr lang="en-AU" sz="14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327424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AU" sz="1400" b="0" kern="100">
                          <a:effectLst/>
                          <a:latin typeface="+mn-lt"/>
                        </a:rPr>
                        <a:t>Coastal resources development</a:t>
                      </a:r>
                      <a:endParaRPr lang="en-AU" sz="1400" b="0" kern="100">
                        <a:effectLst/>
                        <a:latin typeface="+mn-lt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AU" sz="1400" kern="100">
                          <a:effectLst/>
                          <a:latin typeface="+mn-lt"/>
                        </a:rPr>
                        <a:t>Transportation</a:t>
                      </a:r>
                      <a:endParaRPr lang="en-AU" sz="1400" kern="100">
                        <a:effectLst/>
                        <a:latin typeface="+mn-lt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AU" sz="1400" kern="100">
                          <a:effectLst/>
                        </a:rPr>
                        <a:t>Waste management &amp; sanitation</a:t>
                      </a:r>
                      <a:endParaRPr lang="en-AU" sz="14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65114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AU" sz="1400" b="0" kern="100">
                          <a:effectLst/>
                          <a:latin typeface="+mn-lt"/>
                        </a:rPr>
                        <a:t>Health</a:t>
                      </a:r>
                      <a:endParaRPr lang="en-AU" sz="1400" b="0" kern="100">
                        <a:effectLst/>
                        <a:latin typeface="+mn-lt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AU" sz="1400" kern="100">
                          <a:effectLst/>
                          <a:latin typeface="+mn-lt"/>
                        </a:rPr>
                        <a:t>Health</a:t>
                      </a:r>
                      <a:endParaRPr lang="en-AU" sz="1400" kern="100">
                        <a:effectLst/>
                        <a:latin typeface="+mn-lt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AU" sz="1400" kern="100">
                          <a:effectLst/>
                        </a:rPr>
                        <a:t>Health &amp; social protection</a:t>
                      </a:r>
                      <a:endParaRPr lang="en-AU" sz="14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565551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AU" sz="1400" b="0" kern="100">
                          <a:effectLst/>
                          <a:latin typeface="+mn-lt"/>
                        </a:rPr>
                        <a:t>Disaster management</a:t>
                      </a:r>
                      <a:endParaRPr lang="en-AU" sz="1400" b="0" kern="100">
                        <a:effectLst/>
                        <a:latin typeface="+mn-lt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AU" sz="1400" kern="100">
                          <a:effectLst/>
                          <a:latin typeface="+mn-lt"/>
                        </a:rPr>
                        <a:t>Education</a:t>
                      </a:r>
                      <a:endParaRPr lang="en-AU" sz="1400" kern="100">
                        <a:effectLst/>
                        <a:latin typeface="+mn-lt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AU" sz="1400" kern="100">
                          <a:effectLst/>
                        </a:rPr>
                        <a:t>Education</a:t>
                      </a:r>
                      <a:endParaRPr lang="en-AU" sz="14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142403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AU" sz="1400" b="0" kern="100">
                          <a:effectLst/>
                          <a:latin typeface="+mn-lt"/>
                        </a:rPr>
                        <a:t>Culture and community development</a:t>
                      </a:r>
                      <a:endParaRPr lang="en-AU" sz="1400" b="0" kern="100">
                        <a:effectLst/>
                        <a:latin typeface="+mn-lt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en-AU" sz="1400" kern="100">
                          <a:solidFill>
                            <a:schemeClr val="tx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Social and cultural</a:t>
                      </a:r>
                      <a:endParaRPr lang="en-AU" sz="1400" kern="100">
                        <a:effectLst/>
                        <a:latin typeface="+mn-lt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AU" sz="1400" kern="100">
                          <a:effectLst/>
                        </a:rPr>
                        <a:t>Traditional culture</a:t>
                      </a:r>
                      <a:endParaRPr lang="en-AU" sz="14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343107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AU" sz="1400" b="0" kern="100">
                          <a:effectLst/>
                          <a:latin typeface="+mn-lt"/>
                        </a:rPr>
                        <a:t>Fisheries</a:t>
                      </a:r>
                      <a:endParaRPr lang="en-AU" sz="1400" b="0" kern="100">
                        <a:effectLst/>
                        <a:latin typeface="+mn-lt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en-AU" sz="1400" kern="100">
                          <a:solidFill>
                            <a:schemeClr val="tx1"/>
                          </a:solidFill>
                          <a:effectLst/>
                          <a:latin typeface="Aptos" panose="02110004020202020204"/>
                          <a:ea typeface="+mn-ea"/>
                          <a:cs typeface="+mn-cs"/>
                        </a:rPr>
                        <a:t>Fisheries</a:t>
                      </a:r>
                      <a:endParaRPr lang="en-AU" sz="1400" kern="100">
                        <a:effectLst/>
                        <a:latin typeface="+mn-lt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en-AU" sz="1600" kern="100">
                          <a:effectLst/>
                        </a:rPr>
                        <a:t> </a:t>
                      </a:r>
                      <a:endParaRPr lang="en-AU" sz="16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58986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AU" sz="1400" kern="100">
                          <a:effectLst/>
                          <a:latin typeface="+mn-lt"/>
                        </a:rPr>
                        <a:t> </a:t>
                      </a:r>
                      <a:endParaRPr lang="en-AU" sz="1400" kern="100">
                        <a:effectLst/>
                        <a:latin typeface="+mn-lt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AU" sz="1400" kern="100">
                          <a:effectLst/>
                          <a:latin typeface="+mn-lt"/>
                        </a:rPr>
                        <a:t>Environment (coastal ecosystem and biodiversity)</a:t>
                      </a:r>
                      <a:endParaRPr lang="en-AU" sz="1400" kern="100">
                        <a:effectLst/>
                        <a:latin typeface="+mn-lt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7200" algn="l"/>
                        </a:tabLst>
                      </a:pPr>
                      <a:r>
                        <a:rPr lang="en-AU" sz="1800" kern="100">
                          <a:effectLst/>
                        </a:rPr>
                        <a:t> </a:t>
                      </a:r>
                      <a:endParaRPr lang="en-AU" sz="1800" kern="100">
                        <a:effectLst/>
                        <a:latin typeface="Calibri" panose="020F0502020204030204" pitchFamily="34" charset="0"/>
                        <a:ea typeface="Aptos" panose="020B00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64368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1716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5F241-DF3E-C96B-9A28-E866B0E2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Four states: Exclusive Economic Zone (EEZ regions)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A6C13-4E06-AFD4-998E-094E60B65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7" y="951310"/>
            <a:ext cx="2570054" cy="3429641"/>
          </a:xfrm>
        </p:spPr>
        <p:txBody>
          <a:bodyPr/>
          <a:lstStyle/>
          <a:p>
            <a:r>
              <a:rPr lang="en-AU"/>
              <a:t>Yap</a:t>
            </a:r>
          </a:p>
          <a:p>
            <a:r>
              <a:rPr lang="en-AU"/>
              <a:t>Chuuk</a:t>
            </a:r>
          </a:p>
          <a:p>
            <a:r>
              <a:rPr lang="en-AU"/>
              <a:t>Pohnpei</a:t>
            </a:r>
          </a:p>
          <a:p>
            <a:r>
              <a:rPr lang="en-AU"/>
              <a:t>Kosrae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140390-3136-85BB-52EA-B99E2E97D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45" y="623901"/>
            <a:ext cx="6749972" cy="38956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B7083F-6C82-0AF4-0FE7-959B019CA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27"/>
          <a:stretch/>
        </p:blipFill>
        <p:spPr>
          <a:xfrm>
            <a:off x="508159" y="2447567"/>
            <a:ext cx="4696360" cy="23328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F606C8-0CC8-4B72-2F01-FA4347A1078E}"/>
              </a:ext>
            </a:extLst>
          </p:cNvPr>
          <p:cNvSpPr txBox="1"/>
          <p:nvPr/>
        </p:nvSpPr>
        <p:spPr>
          <a:xfrm>
            <a:off x="508160" y="4523842"/>
            <a:ext cx="469636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AU"/>
              <a:t>Global grid of coloured squares representing temperature data on interactive map</a:t>
            </a:r>
          </a:p>
        </p:txBody>
      </p:sp>
    </p:spTree>
    <p:extLst>
      <p:ext uri="{BB962C8B-B14F-4D97-AF65-F5344CB8AC3E}">
        <p14:creationId xmlns:p14="http://schemas.microsoft.com/office/powerpoint/2010/main" val="65288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1E6D04-141D-4341-D416-5ED36C4DC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AU" dirty="0"/>
              <a:t>Climate Impact and Vulnerability Risk Assessment (CIVRA) informing the National Adaptation Plan (NAP)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DD84BD-78FF-488E-8EB8-D0073179C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147" y="1207619"/>
            <a:ext cx="4687612" cy="3729901"/>
          </a:xfrm>
        </p:spPr>
        <p:txBody>
          <a:bodyPr>
            <a:normAutofit/>
          </a:bodyPr>
          <a:lstStyle/>
          <a:p>
            <a:r>
              <a:rPr lang="en-AU" sz="2000" dirty="0"/>
              <a:t>Climate Impacts, Vulnerability and Risk Assessments (CIVRA) are being prepared on behalf of SPREP for Tuvalu, Nauru, </a:t>
            </a:r>
            <a:r>
              <a:rPr lang="en-AU" sz="2000" b="1" dirty="0"/>
              <a:t>FSM</a:t>
            </a:r>
            <a:r>
              <a:rPr lang="en-AU" sz="2000" dirty="0"/>
              <a:t>, and Niue.</a:t>
            </a:r>
          </a:p>
          <a:p>
            <a:pPr marL="0" indent="0">
              <a:buNone/>
            </a:pPr>
            <a:r>
              <a:rPr lang="en-AU" sz="2000" dirty="0"/>
              <a:t>The assessment components comprise: </a:t>
            </a:r>
          </a:p>
          <a:p>
            <a:pPr lvl="2"/>
            <a:r>
              <a:rPr lang="en-AU" sz="1600" dirty="0"/>
              <a:t>Climate hazards (CSIRO)</a:t>
            </a:r>
          </a:p>
          <a:p>
            <a:pPr lvl="2"/>
            <a:r>
              <a:rPr lang="en-AU" sz="1600" dirty="0"/>
              <a:t>Vulnerability (University of Melbourne)</a:t>
            </a:r>
          </a:p>
          <a:p>
            <a:pPr lvl="2"/>
            <a:r>
              <a:rPr lang="en-AU" sz="1600" dirty="0"/>
              <a:t>Exposure (included with hazard and vulnerability)</a:t>
            </a:r>
          </a:p>
          <a:p>
            <a:pPr lvl="2"/>
            <a:r>
              <a:rPr lang="en-AU" sz="1700" dirty="0"/>
              <a:t>Risk (Deloitte)</a:t>
            </a:r>
          </a:p>
          <a:p>
            <a:r>
              <a:rPr lang="en-AU" sz="2000" dirty="0"/>
              <a:t>Together, these will inform each countries </a:t>
            </a:r>
            <a:r>
              <a:rPr lang="en-AU" sz="2000" b="1" dirty="0"/>
              <a:t>National Adaptation Plan (NAP) </a:t>
            </a:r>
            <a:r>
              <a:rPr lang="en-AU" sz="2000" dirty="0"/>
              <a:t>updates. </a:t>
            </a:r>
          </a:p>
          <a:p>
            <a:endParaRPr lang="en-AU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608F3B-DB3A-9DF5-43C1-546BD51EA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22" y="1141281"/>
            <a:ext cx="2792517" cy="363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67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B9ED42C-0698-9EAF-ABC4-C32A1C5D2350}"/>
              </a:ext>
            </a:extLst>
          </p:cNvPr>
          <p:cNvSpPr/>
          <p:nvPr/>
        </p:nvSpPr>
        <p:spPr>
          <a:xfrm>
            <a:off x="0" y="3879476"/>
            <a:ext cx="9144000" cy="1264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A15C6-5E5B-AF0D-0B41-AE76D890B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363" y="966236"/>
            <a:ext cx="8461375" cy="3429641"/>
          </a:xfrm>
        </p:spPr>
        <p:txBody>
          <a:bodyPr/>
          <a:lstStyle/>
          <a:p>
            <a:pPr marL="0" indent="0">
              <a:buNone/>
            </a:pPr>
            <a:r>
              <a:rPr lang="en-AU"/>
              <a:t>Thankyou</a:t>
            </a:r>
          </a:p>
          <a:p>
            <a:pPr marL="0" indent="0">
              <a:buNone/>
            </a:pPr>
            <a:r>
              <a:rPr lang="en-AU"/>
              <a:t>Any Questions?</a:t>
            </a:r>
          </a:p>
          <a:p>
            <a:endParaRPr lang="en-AU"/>
          </a:p>
          <a:p>
            <a:endParaRPr lang="en-AU"/>
          </a:p>
          <a:p>
            <a:endParaRPr lang="en-AU"/>
          </a:p>
          <a:p>
            <a:endParaRPr lang="en-A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DD1B64-0845-4918-0843-A82542E8F1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42" name="Google Shape;342;p52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20</a:t>
            </a:fld>
            <a:r>
              <a:rPr lang="en-AU"/>
              <a:t>  |</a:t>
            </a:r>
            <a:endParaRPr/>
          </a:p>
        </p:txBody>
      </p:sp>
      <p:sp>
        <p:nvSpPr>
          <p:cNvPr id="341" name="Google Shape;341;p52"/>
          <p:cNvSpPr txBox="1">
            <a:spLocks noGrp="1"/>
          </p:cNvSpPr>
          <p:nvPr>
            <p:ph type="title" idx="4294967295"/>
          </p:nvPr>
        </p:nvSpPr>
        <p:spPr>
          <a:xfrm>
            <a:off x="452672" y="3826173"/>
            <a:ext cx="846137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AU" sz="2200" b="1"/>
              <a:t>Project partners</a:t>
            </a:r>
            <a:endParaRPr sz="2200" b="1"/>
          </a:p>
        </p:txBody>
      </p:sp>
      <p:pic>
        <p:nvPicPr>
          <p:cNvPr id="2" name="Picture 1" descr="Federation University Australia – Universities Australia">
            <a:extLst>
              <a:ext uri="{FF2B5EF4-FFF2-40B4-BE49-F238E27FC236}">
                <a16:creationId xmlns:a16="http://schemas.microsoft.com/office/drawing/2014/main" id="{519DCC5C-184E-1A15-F9AE-C74EF5E020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5713" y="4233499"/>
            <a:ext cx="1768370" cy="685800"/>
          </a:xfrm>
          <a:prstGeom prst="rect">
            <a:avLst/>
          </a:prstGeom>
        </p:spPr>
      </p:pic>
      <p:pic>
        <p:nvPicPr>
          <p:cNvPr id="4" name="Picture 3" descr="A blue circle with white text&#10;&#10;Description automatically generated">
            <a:extLst>
              <a:ext uri="{FF2B5EF4-FFF2-40B4-BE49-F238E27FC236}">
                <a16:creationId xmlns:a16="http://schemas.microsoft.com/office/drawing/2014/main" id="{7EE6AD3D-CFAA-C100-5840-91FA4EE10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4" b="-353"/>
          <a:stretch/>
        </p:blipFill>
        <p:spPr>
          <a:xfrm>
            <a:off x="7969634" y="4035746"/>
            <a:ext cx="992323" cy="977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71FCCE-F703-2AC6-9686-DF54FEBDB0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39" b="-976"/>
          <a:stretch/>
        </p:blipFill>
        <p:spPr>
          <a:xfrm>
            <a:off x="5339093" y="4349170"/>
            <a:ext cx="1158705" cy="240065"/>
          </a:xfrm>
          <a:prstGeom prst="rect">
            <a:avLst/>
          </a:prstGeom>
        </p:spPr>
      </p:pic>
      <p:pic>
        <p:nvPicPr>
          <p:cNvPr id="6" name="Picture 5" descr="sprep logo - MACBIO">
            <a:extLst>
              <a:ext uri="{FF2B5EF4-FFF2-40B4-BE49-F238E27FC236}">
                <a16:creationId xmlns:a16="http://schemas.microsoft.com/office/drawing/2014/main" id="{81463278-5F20-3149-23AA-D825B5752A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322" y="4125618"/>
            <a:ext cx="1505218" cy="826307"/>
          </a:xfrm>
          <a:prstGeom prst="rect">
            <a:avLst/>
          </a:prstGeom>
        </p:spPr>
      </p:pic>
      <p:pic>
        <p:nvPicPr>
          <p:cNvPr id="8" name="Picture 7" descr="Deloitte - Sydney Gay and Lesbian Mardi Gras">
            <a:extLst>
              <a:ext uri="{FF2B5EF4-FFF2-40B4-BE49-F238E27FC236}">
                <a16:creationId xmlns:a16="http://schemas.microsoft.com/office/drawing/2014/main" id="{F75CA043-0D16-02E9-677A-A9C51605BC1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4" y="4144134"/>
            <a:ext cx="1266364" cy="8263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8A6A9E-C5EB-382A-2AC7-497CD14CB5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1" b="-976"/>
          <a:stretch/>
        </p:blipFill>
        <p:spPr>
          <a:xfrm>
            <a:off x="5339093" y="4649656"/>
            <a:ext cx="1134205" cy="240065"/>
          </a:xfrm>
          <a:prstGeom prst="rect">
            <a:avLst/>
          </a:prstGeom>
        </p:spPr>
      </p:pic>
      <p:pic>
        <p:nvPicPr>
          <p:cNvPr id="7" name="Content Placeholder 4" descr="A blue and white logo&#10;&#10;Description automatically generated">
            <a:extLst>
              <a:ext uri="{FF2B5EF4-FFF2-40B4-BE49-F238E27FC236}">
                <a16:creationId xmlns:a16="http://schemas.microsoft.com/office/drawing/2014/main" id="{4FA85252-67FD-46F6-0D11-FFB6EEF7AD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161" y="4116421"/>
            <a:ext cx="805636" cy="80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C67D81-55D5-7E72-DF68-D35A21AAA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93" y="1180774"/>
            <a:ext cx="7192068" cy="37567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AB10A5-5092-E296-6B8C-00B7A5B5F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Components of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10000-4F4B-A158-A2ED-1FCC730CB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6" y="771201"/>
            <a:ext cx="8461375" cy="3429641"/>
          </a:xfrm>
        </p:spPr>
        <p:txBody>
          <a:bodyPr/>
          <a:lstStyle/>
          <a:p>
            <a:r>
              <a:rPr lang="en-AU"/>
              <a:t>Risk is derived from the combination of hazard, exposure and vulnerability.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336A7E-2DAB-A0EF-DAC0-23526453A17C}"/>
              </a:ext>
            </a:extLst>
          </p:cNvPr>
          <p:cNvSpPr txBox="1"/>
          <p:nvPr/>
        </p:nvSpPr>
        <p:spPr>
          <a:xfrm>
            <a:off x="2778259" y="1330036"/>
            <a:ext cx="15187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/>
              <a:t>Adaptation </a:t>
            </a:r>
            <a:r>
              <a:rPr lang="en-AU" sz="1200"/>
              <a:t>e.g. coastal inundation</a:t>
            </a:r>
            <a:endParaRPr lang="en-AU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A6A2A7-66B2-3490-957A-C0594A39272B}"/>
              </a:ext>
            </a:extLst>
          </p:cNvPr>
          <p:cNvSpPr/>
          <p:nvPr/>
        </p:nvSpPr>
        <p:spPr>
          <a:xfrm>
            <a:off x="2778259" y="1339679"/>
            <a:ext cx="1544782" cy="5347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FB60CE4-D51A-4A06-E666-4E74A02D988A}"/>
              </a:ext>
            </a:extLst>
          </p:cNvPr>
          <p:cNvSpPr/>
          <p:nvPr/>
        </p:nvSpPr>
        <p:spPr>
          <a:xfrm rot="12162089">
            <a:off x="3213758" y="330497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BB79EF-9969-5E01-FF68-27CEB142C60D}"/>
              </a:ext>
            </a:extLst>
          </p:cNvPr>
          <p:cNvSpPr/>
          <p:nvPr/>
        </p:nvSpPr>
        <p:spPr>
          <a:xfrm>
            <a:off x="1131024" y="1816460"/>
            <a:ext cx="1518733" cy="1286958"/>
          </a:xfrm>
          <a:prstGeom prst="rect">
            <a:avLst/>
          </a:prstGeom>
          <a:solidFill>
            <a:srgbClr val="FDF4E5"/>
          </a:solidFill>
          <a:ln>
            <a:solidFill>
              <a:srgbClr val="FDF4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>
                <a:solidFill>
                  <a:schemeClr val="tx1"/>
                </a:solidFill>
              </a:rPr>
              <a:t>Mangroves can reduce storm surges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207972-7C72-EE09-6505-9215B831F242}"/>
              </a:ext>
            </a:extLst>
          </p:cNvPr>
          <p:cNvSpPr/>
          <p:nvPr/>
        </p:nvSpPr>
        <p:spPr>
          <a:xfrm>
            <a:off x="6033423" y="1816461"/>
            <a:ext cx="1401656" cy="1236122"/>
          </a:xfrm>
          <a:prstGeom prst="rect">
            <a:avLst/>
          </a:prstGeom>
          <a:solidFill>
            <a:srgbClr val="FDF4E5"/>
          </a:solidFill>
          <a:ln>
            <a:solidFill>
              <a:srgbClr val="FDF4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>
                <a:solidFill>
                  <a:schemeClr val="tx1"/>
                </a:solidFill>
              </a:rPr>
              <a:t>Hazard proof housing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95098DE-A239-7383-078D-6049C21A297B}"/>
              </a:ext>
            </a:extLst>
          </p:cNvPr>
          <p:cNvSpPr/>
          <p:nvPr/>
        </p:nvSpPr>
        <p:spPr>
          <a:xfrm>
            <a:off x="5956769" y="1334683"/>
            <a:ext cx="1544782" cy="17733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FC8CA4-F7D4-6F32-DC4E-39DCA4CBB594}"/>
              </a:ext>
            </a:extLst>
          </p:cNvPr>
          <p:cNvSpPr/>
          <p:nvPr/>
        </p:nvSpPr>
        <p:spPr>
          <a:xfrm>
            <a:off x="1025169" y="1339679"/>
            <a:ext cx="1544782" cy="17733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B556F6-C495-BC19-46ED-31134FA0FF79}"/>
              </a:ext>
            </a:extLst>
          </p:cNvPr>
          <p:cNvSpPr/>
          <p:nvPr/>
        </p:nvSpPr>
        <p:spPr>
          <a:xfrm>
            <a:off x="6022578" y="3794179"/>
            <a:ext cx="1544782" cy="1143342"/>
          </a:xfrm>
          <a:prstGeom prst="rect">
            <a:avLst/>
          </a:prstGeom>
          <a:solidFill>
            <a:srgbClr val="FDF4E5"/>
          </a:solidFill>
          <a:ln>
            <a:solidFill>
              <a:srgbClr val="FDF4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>
                <a:solidFill>
                  <a:schemeClr val="tx1"/>
                </a:solidFill>
              </a:rPr>
              <a:t>Coastal retreat and resettlement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D7F8F8-CAD8-2931-C9F9-D877F3EBF4B1}"/>
              </a:ext>
            </a:extLst>
          </p:cNvPr>
          <p:cNvSpPr/>
          <p:nvPr/>
        </p:nvSpPr>
        <p:spPr>
          <a:xfrm>
            <a:off x="5956769" y="3304626"/>
            <a:ext cx="1676400" cy="15661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5A336A-519F-536A-3F75-3693268BB7D8}"/>
              </a:ext>
            </a:extLst>
          </p:cNvPr>
          <p:cNvSpPr/>
          <p:nvPr/>
        </p:nvSpPr>
        <p:spPr>
          <a:xfrm>
            <a:off x="1120886" y="4016329"/>
            <a:ext cx="1922846" cy="470752"/>
          </a:xfrm>
          <a:prstGeom prst="rect">
            <a:avLst/>
          </a:prstGeom>
          <a:solidFill>
            <a:srgbClr val="FDF4E5"/>
          </a:solidFill>
          <a:ln>
            <a:solidFill>
              <a:srgbClr val="FDF4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>
                <a:solidFill>
                  <a:schemeClr val="tx1"/>
                </a:solidFill>
              </a:rPr>
              <a:t>Loss and Damage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625964-3396-FEEB-25D0-1FB3A1BC2D9E}"/>
              </a:ext>
            </a:extLst>
          </p:cNvPr>
          <p:cNvSpPr/>
          <p:nvPr/>
        </p:nvSpPr>
        <p:spPr>
          <a:xfrm>
            <a:off x="1091467" y="3760058"/>
            <a:ext cx="1878388" cy="8972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534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 animBg="1"/>
      <p:bldP spid="5" grpId="0" animBg="1"/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50ABE3-2980-CF64-4FC5-9865CB119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725" y="845345"/>
            <a:ext cx="6779215" cy="4116648"/>
          </a:xfrm>
        </p:spPr>
        <p:txBody>
          <a:bodyPr>
            <a:normAutofit lnSpcReduction="10000"/>
          </a:bodyPr>
          <a:lstStyle/>
          <a:p>
            <a:r>
              <a:rPr lang="en-AU" b="1" dirty="0"/>
              <a:t>Observed climate </a:t>
            </a:r>
          </a:p>
          <a:p>
            <a:r>
              <a:rPr lang="en-AU" b="1" dirty="0"/>
              <a:t>Recent trends</a:t>
            </a:r>
          </a:p>
          <a:p>
            <a:r>
              <a:rPr lang="en-AU" b="1" dirty="0"/>
              <a:t>Future Projections</a:t>
            </a:r>
          </a:p>
          <a:p>
            <a:pPr lvl="2"/>
            <a:r>
              <a:rPr lang="en-AU" b="1" dirty="0"/>
              <a:t>2030, 2050 (planning decision horizons)</a:t>
            </a:r>
          </a:p>
          <a:p>
            <a:pPr lvl="3"/>
            <a:r>
              <a:rPr lang="en-AU" b="1" dirty="0"/>
              <a:t>Low emissions &amp; high emissions </a:t>
            </a:r>
            <a:endParaRPr lang="en-AU" sz="800" dirty="0"/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Average and extreme temperature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Average and extreme rainfall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Drought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Typhoons and wind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Fire weather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Sea level and coastal inundation (tides/ waves)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Average sea surface temperature (SST) 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Extreme SST: marine heatwaves and degree heating weeks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Ocean acidification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2582DB-F40D-33F5-2B11-8082D92F3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58" y="205980"/>
            <a:ext cx="5637735" cy="639365"/>
          </a:xfrm>
        </p:spPr>
        <p:txBody>
          <a:bodyPr>
            <a:normAutofit fontScale="90000"/>
          </a:bodyPr>
          <a:lstStyle/>
          <a:p>
            <a:pPr algn="ctr"/>
            <a:r>
              <a:rPr lang="en-AU" dirty="0"/>
              <a:t>FSM CIVRA: Climate hazards component </a:t>
            </a:r>
          </a:p>
        </p:txBody>
      </p:sp>
      <p:pic>
        <p:nvPicPr>
          <p:cNvPr id="8" name="Picture 7" descr="A building with a dome on top&#10;&#10;Description automatically generated">
            <a:extLst>
              <a:ext uri="{FF2B5EF4-FFF2-40B4-BE49-F238E27FC236}">
                <a16:creationId xmlns:a16="http://schemas.microsoft.com/office/drawing/2014/main" id="{FA5D6911-30BF-11E0-0532-1C33BD383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340" y="783468"/>
            <a:ext cx="3695134" cy="27713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05B8DF-A5DE-511B-B51E-FF1F01BB21D2}"/>
              </a:ext>
            </a:extLst>
          </p:cNvPr>
          <p:cNvSpPr/>
          <p:nvPr/>
        </p:nvSpPr>
        <p:spPr>
          <a:xfrm>
            <a:off x="1684421" y="2193185"/>
            <a:ext cx="2055681" cy="22688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F7D9E4-6BB4-6DC9-85B0-D20E27E780C9}"/>
              </a:ext>
            </a:extLst>
          </p:cNvPr>
          <p:cNvSpPr/>
          <p:nvPr/>
        </p:nvSpPr>
        <p:spPr>
          <a:xfrm>
            <a:off x="1684421" y="2458309"/>
            <a:ext cx="1564385" cy="22688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6F393D-56EC-67FD-BEFC-4817BA7AFE82}"/>
              </a:ext>
            </a:extLst>
          </p:cNvPr>
          <p:cNvSpPr/>
          <p:nvPr/>
        </p:nvSpPr>
        <p:spPr>
          <a:xfrm>
            <a:off x="468660" y="2737613"/>
            <a:ext cx="830752" cy="22688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56323E-C2B0-CB0F-A475-BA4AB6D731A5}"/>
              </a:ext>
            </a:extLst>
          </p:cNvPr>
          <p:cNvSpPr/>
          <p:nvPr/>
        </p:nvSpPr>
        <p:spPr>
          <a:xfrm>
            <a:off x="468659" y="3026371"/>
            <a:ext cx="961379" cy="22688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701FC0-CC34-4392-E4FF-F5BAABE67CEC}"/>
              </a:ext>
            </a:extLst>
          </p:cNvPr>
          <p:cNvSpPr/>
          <p:nvPr/>
        </p:nvSpPr>
        <p:spPr>
          <a:xfrm>
            <a:off x="476123" y="3324438"/>
            <a:ext cx="1208298" cy="22688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82808D-F46F-92E3-6CDC-2247E190AAF0}"/>
              </a:ext>
            </a:extLst>
          </p:cNvPr>
          <p:cNvSpPr/>
          <p:nvPr/>
        </p:nvSpPr>
        <p:spPr>
          <a:xfrm>
            <a:off x="1776679" y="3596710"/>
            <a:ext cx="3077204" cy="22688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3B93E9-BDD0-E44E-6ABD-48A3C311EAFC}"/>
              </a:ext>
            </a:extLst>
          </p:cNvPr>
          <p:cNvSpPr/>
          <p:nvPr/>
        </p:nvSpPr>
        <p:spPr>
          <a:xfrm>
            <a:off x="477127" y="4164772"/>
            <a:ext cx="5490535" cy="22688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AD44E8-90BD-AD93-93B5-EEC4B410F3A4}"/>
              </a:ext>
            </a:extLst>
          </p:cNvPr>
          <p:cNvSpPr/>
          <p:nvPr/>
        </p:nvSpPr>
        <p:spPr>
          <a:xfrm>
            <a:off x="468659" y="4436755"/>
            <a:ext cx="1820779" cy="22688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5C25123-F8CF-F02E-CF01-FB86B4FA2A99}"/>
              </a:ext>
            </a:extLst>
          </p:cNvPr>
          <p:cNvSpPr/>
          <p:nvPr/>
        </p:nvSpPr>
        <p:spPr>
          <a:xfrm rot="3069557">
            <a:off x="3933544" y="142613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284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>
                <a:latin typeface="+mj-lt"/>
              </a:rPr>
              <a:t>Temperature: averages</a:t>
            </a:r>
            <a:r>
              <a:rPr lang="en-AU" sz="2800"/>
              <a:t> and </a:t>
            </a:r>
            <a:r>
              <a:rPr lang="en-AU" sz="2800" b="1">
                <a:latin typeface="+mj-lt"/>
              </a:rPr>
              <a:t>variability</a:t>
            </a:r>
            <a:endParaRPr sz="2800" b="1">
              <a:latin typeface="+mj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C7A673-7D45-DA85-0146-9EDEFEEF1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297" y="1640301"/>
            <a:ext cx="3514838" cy="2446495"/>
          </a:xfrm>
        </p:spPr>
        <p:txBody>
          <a:bodyPr vert="horz" lIns="0" tIns="0" rIns="0" bIns="0" rtlCol="0" anchor="t"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kern="100">
                <a:effectLst/>
                <a:latin typeface="Calibri"/>
                <a:ea typeface="Calibri"/>
                <a:cs typeface="Arial"/>
              </a:rPr>
              <a:t>Average </a:t>
            </a:r>
            <a:r>
              <a:rPr lang="en-US" sz="2000" b="1" kern="100">
                <a:effectLst/>
                <a:latin typeface="Calibri"/>
                <a:ea typeface="Calibri"/>
                <a:cs typeface="Arial"/>
              </a:rPr>
              <a:t>maximum</a:t>
            </a:r>
            <a:r>
              <a:rPr lang="en-US" sz="2000" kern="100">
                <a:effectLst/>
                <a:latin typeface="Calibri"/>
                <a:ea typeface="Calibri"/>
                <a:cs typeface="Arial"/>
              </a:rPr>
              <a:t> daily temperatures are 30-31 </a:t>
            </a:r>
            <a:r>
              <a:rPr lang="en-US" sz="2000" kern="100" baseline="30000">
                <a:effectLst/>
                <a:latin typeface="Calibri"/>
                <a:ea typeface="Calibri"/>
                <a:cs typeface="Arial"/>
              </a:rPr>
              <a:t>o</a:t>
            </a:r>
            <a:r>
              <a:rPr lang="en-US" sz="2000" kern="100">
                <a:effectLst/>
                <a:latin typeface="Calibri"/>
                <a:ea typeface="Calibri"/>
                <a:cs typeface="Arial"/>
              </a:rPr>
              <a:t>C (~86-88 </a:t>
            </a:r>
            <a:r>
              <a:rPr lang="en-US" sz="2000" kern="100" baseline="30000" err="1">
                <a:effectLst/>
                <a:latin typeface="Calibri"/>
                <a:ea typeface="Calibri"/>
                <a:cs typeface="Arial"/>
              </a:rPr>
              <a:t>o</a:t>
            </a:r>
            <a:r>
              <a:rPr lang="en-US" sz="2000" kern="100" err="1">
                <a:effectLst/>
                <a:latin typeface="Calibri"/>
                <a:ea typeface="Calibri"/>
                <a:cs typeface="Arial"/>
              </a:rPr>
              <a:t>F</a:t>
            </a:r>
            <a:r>
              <a:rPr lang="en-US" sz="2000" kern="100">
                <a:effectLst/>
                <a:latin typeface="Calibri"/>
                <a:ea typeface="Calibri"/>
                <a:cs typeface="Arial"/>
              </a:rPr>
              <a:t>)</a:t>
            </a:r>
            <a:r>
              <a:rPr lang="en-US" sz="2000" kern="100" baseline="30000">
                <a:effectLst/>
                <a:latin typeface="Calibri"/>
                <a:ea typeface="Calibri"/>
                <a:cs typeface="Arial"/>
              </a:rPr>
              <a:t> </a:t>
            </a:r>
            <a:endParaRPr lang="en-US" sz="2000" kern="100">
              <a:effectLst/>
              <a:latin typeface="Calibri"/>
              <a:ea typeface="Calibri"/>
              <a:cs typeface="Arial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kern="100">
                <a:latin typeface="Calibri"/>
                <a:ea typeface="Calibri"/>
                <a:cs typeface="Arial"/>
              </a:rPr>
              <a:t>A</a:t>
            </a:r>
            <a:r>
              <a:rPr lang="en-US" sz="2000" kern="100">
                <a:effectLst/>
                <a:latin typeface="Calibri"/>
                <a:ea typeface="Calibri"/>
                <a:cs typeface="Arial"/>
              </a:rPr>
              <a:t>verage </a:t>
            </a:r>
            <a:r>
              <a:rPr lang="en-US" sz="2000" b="1" kern="100">
                <a:effectLst/>
                <a:latin typeface="Calibri"/>
                <a:ea typeface="Calibri"/>
                <a:cs typeface="Arial"/>
              </a:rPr>
              <a:t>minimum</a:t>
            </a:r>
            <a:r>
              <a:rPr lang="en-US" sz="2000" kern="100">
                <a:effectLst/>
                <a:latin typeface="Calibri"/>
                <a:ea typeface="Calibri"/>
                <a:cs typeface="Arial"/>
              </a:rPr>
              <a:t> daily temperatures are 24-25</a:t>
            </a:r>
            <a:r>
              <a:rPr lang="en-US" sz="2000" kern="100" baseline="30000">
                <a:effectLst/>
                <a:latin typeface="Calibri"/>
                <a:ea typeface="Calibri"/>
                <a:cs typeface="Arial"/>
              </a:rPr>
              <a:t>o</a:t>
            </a:r>
            <a:r>
              <a:rPr lang="en-US" sz="2000" kern="100">
                <a:effectLst/>
                <a:latin typeface="Calibri"/>
                <a:ea typeface="Calibri"/>
                <a:cs typeface="Arial"/>
              </a:rPr>
              <a:t>C (~75-77 </a:t>
            </a:r>
            <a:r>
              <a:rPr lang="en-US" sz="2000" kern="100" baseline="30000" err="1">
                <a:effectLst/>
                <a:latin typeface="Calibri"/>
                <a:ea typeface="Calibri"/>
                <a:cs typeface="Arial"/>
              </a:rPr>
              <a:t>o</a:t>
            </a:r>
            <a:r>
              <a:rPr lang="en-US" sz="2000" kern="100" err="1">
                <a:effectLst/>
                <a:latin typeface="Calibri"/>
                <a:ea typeface="Calibri"/>
                <a:cs typeface="Arial"/>
              </a:rPr>
              <a:t>F</a:t>
            </a:r>
            <a:r>
              <a:rPr lang="en-US" sz="2000" kern="100">
                <a:effectLst/>
                <a:latin typeface="Calibri"/>
                <a:ea typeface="Calibri"/>
                <a:cs typeface="Arial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BB3452-F438-FF65-F765-9160FDD63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135" y="1640301"/>
            <a:ext cx="5399034" cy="35031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B0087C-6446-4A4C-0B49-CF5B4510A428}"/>
              </a:ext>
            </a:extLst>
          </p:cNvPr>
          <p:cNvSpPr txBox="1"/>
          <p:nvPr/>
        </p:nvSpPr>
        <p:spPr>
          <a:xfrm>
            <a:off x="0" y="4867912"/>
            <a:ext cx="4572000" cy="275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AU" sz="11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According to McGree et al (2022)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38F79D-D2C5-ABD6-FD52-CCDE08AD5258}"/>
              </a:ext>
            </a:extLst>
          </p:cNvPr>
          <p:cNvSpPr txBox="1"/>
          <p:nvPr/>
        </p:nvSpPr>
        <p:spPr>
          <a:xfrm>
            <a:off x="4370905" y="716971"/>
            <a:ext cx="44737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0" i="0" u="none" strike="noStrike" baseline="0">
                <a:solidFill>
                  <a:srgbClr val="3E6CB3"/>
                </a:solidFill>
                <a:latin typeface="MyriadPro-Regular"/>
              </a:rPr>
              <a:t>Chuuk (purple) and Pohnpei (green)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b="0" i="0" u="none" strike="noStrike" baseline="0">
                <a:solidFill>
                  <a:srgbClr val="3E6CB3"/>
                </a:solidFill>
                <a:latin typeface="MyriadPro-Regular"/>
              </a:rPr>
              <a:t>1975 (1961-1990) (dotted lines)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b="0" i="0" u="none" strike="noStrike" baseline="0">
                <a:solidFill>
                  <a:srgbClr val="3E6CB3"/>
                </a:solidFill>
                <a:latin typeface="MyriadPro-Regular"/>
              </a:rPr>
              <a:t>2005 (1991-2020) (solid lines)</a:t>
            </a:r>
            <a:endParaRPr lang="en-A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A7E314-989F-082A-2DC3-F0707420E8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320"/>
          <a:stretch/>
        </p:blipFill>
        <p:spPr>
          <a:xfrm>
            <a:off x="422081" y="1986649"/>
            <a:ext cx="4149919" cy="2933604"/>
          </a:xfrm>
          <a:prstGeom prst="rect">
            <a:avLst/>
          </a:prstGeom>
        </p:spPr>
      </p:pic>
      <p:sp>
        <p:nvSpPr>
          <p:cNvPr id="296" name="Google Shape;296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>
                <a:latin typeface="+mj-lt"/>
              </a:rPr>
              <a:t>Temperature: trends</a:t>
            </a:r>
            <a:endParaRPr sz="2800" b="1">
              <a:latin typeface="+mj-lt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A03CB2E-B10A-31C6-4559-AFC92AB693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/>
            <a:r>
              <a:rPr lang="en-AU" sz="1800" b="0" i="0" u="none" strike="noStrike" baseline="0">
                <a:latin typeface="MyriadPro-Light"/>
              </a:rPr>
              <a:t>Average annual and seasonal temperatures have increased significantly</a:t>
            </a:r>
          </a:p>
          <a:p>
            <a:pPr lvl="1"/>
            <a:r>
              <a:rPr lang="en-AU" b="0" i="0" u="none" strike="noStrike" baseline="0">
                <a:latin typeface="MyriadPro-Light"/>
              </a:rPr>
              <a:t>May–October temperatures are warming faster than November–April temperatures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BCE0DAB-CECE-09F8-9B96-3AD807D64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19456" y="4080257"/>
            <a:ext cx="4038600" cy="3394472"/>
          </a:xfrm>
        </p:spPr>
        <p:txBody>
          <a:bodyPr/>
          <a:lstStyle/>
          <a:p>
            <a:r>
              <a:rPr lang="en-AU" sz="1800" b="0" i="0" u="none" strike="noStrike" baseline="0">
                <a:latin typeface="MyriadPro-Light"/>
              </a:rPr>
              <a:t>Average annual and seasonal temperatures have increased significantly</a:t>
            </a:r>
          </a:p>
          <a:p>
            <a:pPr lvl="1"/>
            <a:r>
              <a:rPr lang="en-AU">
                <a:latin typeface="MyriadPro-Light"/>
              </a:rPr>
              <a:t>Seasonal warming trends are similar</a:t>
            </a:r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B0087C-6446-4A4C-0B49-CF5B4510A428}"/>
              </a:ext>
            </a:extLst>
          </p:cNvPr>
          <p:cNvSpPr txBox="1"/>
          <p:nvPr/>
        </p:nvSpPr>
        <p:spPr>
          <a:xfrm>
            <a:off x="0" y="4867912"/>
            <a:ext cx="4572000" cy="275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AU" sz="11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According to McGree et al (2022)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63E744-4468-890B-94E1-8F5B83CD656C}"/>
              </a:ext>
            </a:extLst>
          </p:cNvPr>
          <p:cNvSpPr txBox="1"/>
          <p:nvPr/>
        </p:nvSpPr>
        <p:spPr>
          <a:xfrm>
            <a:off x="1755694" y="597662"/>
            <a:ext cx="1060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/>
              <a:t>Pohnpei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F7F5BD-65F0-DBE3-428E-1E542C49D473}"/>
              </a:ext>
            </a:extLst>
          </p:cNvPr>
          <p:cNvSpPr txBox="1"/>
          <p:nvPr/>
        </p:nvSpPr>
        <p:spPr>
          <a:xfrm>
            <a:off x="6306984" y="3726608"/>
            <a:ext cx="857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/>
              <a:t>Chuuk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CD39AD-AC63-01C6-9EFA-EDDA4D96A492}"/>
              </a:ext>
            </a:extLst>
          </p:cNvPr>
          <p:cNvSpPr txBox="1"/>
          <p:nvPr/>
        </p:nvSpPr>
        <p:spPr>
          <a:xfrm>
            <a:off x="5709846" y="156330"/>
            <a:ext cx="2182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/>
              <a:t>28 deg C = 82.4 deg F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F3F58E-9340-AF3B-9979-6F0055248B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227"/>
          <a:stretch/>
        </p:blipFill>
        <p:spPr>
          <a:xfrm>
            <a:off x="4564385" y="793004"/>
            <a:ext cx="4157534" cy="293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25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657AD-170A-B5AC-72CA-1D9B57912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Extreme temperature: trends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130A7C-1FC7-C92F-2B59-492C709034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60"/>
          <a:stretch/>
        </p:blipFill>
        <p:spPr>
          <a:xfrm>
            <a:off x="0" y="1054770"/>
            <a:ext cx="9144000" cy="31875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15A893-6CC3-F2EB-BDD0-845CFEE0CE73}"/>
              </a:ext>
            </a:extLst>
          </p:cNvPr>
          <p:cNvSpPr txBox="1"/>
          <p:nvPr/>
        </p:nvSpPr>
        <p:spPr>
          <a:xfrm>
            <a:off x="82502" y="4323482"/>
            <a:ext cx="9061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800" b="0" i="0" u="none" strike="noStrike" baseline="0">
                <a:solidFill>
                  <a:srgbClr val="000000"/>
                </a:solidFill>
                <a:latin typeface="Scout Regular"/>
              </a:rPr>
              <a:t>The annual number of days with maximum temperature of 91°F (33°C) or hotter (1952 to 2022)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98564F-5795-CBB3-F79A-0BFEB70A3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334" y="24648"/>
            <a:ext cx="1419368" cy="18767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94A168-5CDD-7A2F-B57F-42040567EF9F}"/>
              </a:ext>
            </a:extLst>
          </p:cNvPr>
          <p:cNvSpPr txBox="1"/>
          <p:nvPr/>
        </p:nvSpPr>
        <p:spPr>
          <a:xfrm>
            <a:off x="266413" y="4881890"/>
            <a:ext cx="56531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100" b="0" i="0" u="none" strike="noStrike" baseline="0" dirty="0">
                <a:latin typeface="Gelion"/>
              </a:rPr>
              <a:t>Source: </a:t>
            </a:r>
            <a:r>
              <a:rPr lang="en-AU" sz="1100" b="0" i="0" u="none" strike="noStrike" baseline="0" dirty="0" err="1">
                <a:latin typeface="Gelion"/>
              </a:rPr>
              <a:t>Grecni</a:t>
            </a:r>
            <a:r>
              <a:rPr lang="en-AU" sz="1100" b="0" i="0" u="none" strike="noStrike" baseline="0" dirty="0">
                <a:latin typeface="Gelion"/>
              </a:rPr>
              <a:t>, Z., C. Bryson, and E. </a:t>
            </a:r>
            <a:r>
              <a:rPr lang="en-AU" sz="1100" b="0" i="0" u="none" strike="noStrike" baseline="0" dirty="0" err="1">
                <a:latin typeface="Gelion"/>
              </a:rPr>
              <a:t>Chugen</a:t>
            </a:r>
            <a:r>
              <a:rPr lang="en-AU" sz="1100" b="0" i="0" u="none" strike="noStrike" baseline="0" dirty="0">
                <a:latin typeface="Gelion"/>
              </a:rPr>
              <a:t>, 2023 </a:t>
            </a:r>
            <a:endParaRPr lang="en-AU" sz="1100" dirty="0"/>
          </a:p>
        </p:txBody>
      </p:sp>
    </p:spTree>
    <p:extLst>
      <p:ext uri="{BB962C8B-B14F-4D97-AF65-F5344CB8AC3E}">
        <p14:creationId xmlns:p14="http://schemas.microsoft.com/office/powerpoint/2010/main" val="1569373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45964-B91D-6512-1B2A-1C40C3E30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Temperature projections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00339C-1024-C1B5-8315-1A1966213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51" y="1302369"/>
            <a:ext cx="8754697" cy="326753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C146C37-CA65-DAD0-65FA-94877152D3FB}"/>
              </a:ext>
            </a:extLst>
          </p:cNvPr>
          <p:cNvSpPr txBox="1">
            <a:spLocks/>
          </p:cNvSpPr>
          <p:nvPr/>
        </p:nvSpPr>
        <p:spPr>
          <a:xfrm>
            <a:off x="6802050" y="2671697"/>
            <a:ext cx="524725" cy="3027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62000" indent="-16200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Calibri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Calibri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16200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Calibri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16200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Calibri" pitchFamily="34" charset="0"/>
              <a:buChar char="•"/>
              <a:tabLst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400" b="1"/>
              <a:t>2030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A621601-28F4-C064-9D50-600E777E98AA}"/>
              </a:ext>
            </a:extLst>
          </p:cNvPr>
          <p:cNvSpPr txBox="1">
            <a:spLocks/>
          </p:cNvSpPr>
          <p:nvPr/>
        </p:nvSpPr>
        <p:spPr>
          <a:xfrm>
            <a:off x="7510035" y="2449521"/>
            <a:ext cx="524725" cy="3027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62000" indent="-16200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Calibri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Calibri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16200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Calibri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16200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Calibri" pitchFamily="34" charset="0"/>
              <a:buChar char="•"/>
              <a:tabLst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400" b="1" dirty="0"/>
              <a:t>2050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16EACE-B8D3-56CD-0716-03A10D342614}"/>
              </a:ext>
            </a:extLst>
          </p:cNvPr>
          <p:cNvCxnSpPr/>
          <p:nvPr/>
        </p:nvCxnSpPr>
        <p:spPr>
          <a:xfrm>
            <a:off x="6967960" y="2869380"/>
            <a:ext cx="0" cy="1513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58E07C-AD10-6361-FF13-9B8E4DA985BE}"/>
              </a:ext>
            </a:extLst>
          </p:cNvPr>
          <p:cNvCxnSpPr>
            <a:cxnSpLocks/>
          </p:cNvCxnSpPr>
          <p:nvPr/>
        </p:nvCxnSpPr>
        <p:spPr>
          <a:xfrm>
            <a:off x="7687520" y="2648547"/>
            <a:ext cx="0" cy="3972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AD61487-169D-699A-1754-84B7975DAE4F}"/>
              </a:ext>
            </a:extLst>
          </p:cNvPr>
          <p:cNvSpPr txBox="1">
            <a:spLocks/>
          </p:cNvSpPr>
          <p:nvPr/>
        </p:nvSpPr>
        <p:spPr>
          <a:xfrm>
            <a:off x="1618519" y="1770802"/>
            <a:ext cx="893186" cy="173746"/>
          </a:xfrm>
          <a:prstGeom prst="rect">
            <a:avLst/>
          </a:prstGeom>
        </p:spPr>
        <p:txBody>
          <a:bodyPr vert="horz" lIns="0" tIns="0" rIns="0" bIns="0" rtlCol="0">
            <a:normAutofit fontScale="70000" lnSpcReduction="20000"/>
          </a:bodyPr>
          <a:lstStyle>
            <a:lvl1pPr marL="162000" indent="-16200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Calibri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Calibri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16200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Calibri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16200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Calibri" pitchFamily="34" charset="0"/>
              <a:buChar char="•"/>
              <a:tabLst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400" b="1"/>
              <a:t>(High emissions)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9F22CB0-0A4E-F7E8-1FF4-C1C52314CF9F}"/>
              </a:ext>
            </a:extLst>
          </p:cNvPr>
          <p:cNvSpPr txBox="1">
            <a:spLocks/>
          </p:cNvSpPr>
          <p:nvPr/>
        </p:nvSpPr>
        <p:spPr>
          <a:xfrm>
            <a:off x="1625341" y="1930913"/>
            <a:ext cx="893186" cy="173746"/>
          </a:xfrm>
          <a:prstGeom prst="rect">
            <a:avLst/>
          </a:prstGeom>
        </p:spPr>
        <p:txBody>
          <a:bodyPr vert="horz" lIns="0" tIns="0" rIns="0" bIns="0" rtlCol="0">
            <a:normAutofit fontScale="70000" lnSpcReduction="20000"/>
          </a:bodyPr>
          <a:lstStyle>
            <a:lvl1pPr marL="162000" indent="-16200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Calibri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Calibri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16200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Calibri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16200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Calibri" pitchFamily="34" charset="0"/>
              <a:buChar char="•"/>
              <a:tabLst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400" b="1"/>
              <a:t>(Low emissions)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0A61EF-A5FA-7379-26B2-324D92822B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97"/>
          <a:stretch/>
        </p:blipFill>
        <p:spPr>
          <a:xfrm>
            <a:off x="5500150" y="97813"/>
            <a:ext cx="2800099" cy="118807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6F38978-5C1C-A5D0-4665-25E71C01909C}"/>
              </a:ext>
            </a:extLst>
          </p:cNvPr>
          <p:cNvSpPr txBox="1"/>
          <p:nvPr/>
        </p:nvSpPr>
        <p:spPr>
          <a:xfrm>
            <a:off x="232526" y="4831723"/>
            <a:ext cx="499949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100" dirty="0">
                <a:hlinkClick r:id="rId4"/>
              </a:rPr>
              <a:t>(Source: FSM Country Report_Updated.pdf (rccap.org)</a:t>
            </a:r>
            <a:r>
              <a:rPr lang="en-AU" sz="1100" dirty="0"/>
              <a:t> CSIRO and SPREP, 2021)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C938A6C-C9D7-987E-91F3-3095CEA268A9}"/>
              </a:ext>
            </a:extLst>
          </p:cNvPr>
          <p:cNvSpPr txBox="1">
            <a:spLocks/>
          </p:cNvSpPr>
          <p:nvPr/>
        </p:nvSpPr>
        <p:spPr>
          <a:xfrm>
            <a:off x="8192980" y="2146754"/>
            <a:ext cx="524725" cy="3027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62000" indent="-16200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Calibri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Calibri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16200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Calibri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162000" algn="l" defTabSz="685800" rtl="0" eaLnBrk="1" latinLnBrk="0" hangingPunct="1">
              <a:lnSpc>
                <a:spcPct val="90000"/>
              </a:lnSpc>
              <a:spcBef>
                <a:spcPts val="450"/>
              </a:spcBef>
              <a:buFont typeface="Calibri" pitchFamily="34" charset="0"/>
              <a:buChar char="•"/>
              <a:tabLst/>
              <a:defRPr sz="13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400" b="1" dirty="0"/>
              <a:t>2070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74F965F-57C9-1953-79B1-A32EB3833815}"/>
              </a:ext>
            </a:extLst>
          </p:cNvPr>
          <p:cNvCxnSpPr>
            <a:cxnSpLocks/>
          </p:cNvCxnSpPr>
          <p:nvPr/>
        </p:nvCxnSpPr>
        <p:spPr>
          <a:xfrm>
            <a:off x="8370465" y="2345780"/>
            <a:ext cx="0" cy="6286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FD77B56-6473-F356-EB54-3C1542E6D963}"/>
              </a:ext>
            </a:extLst>
          </p:cNvPr>
          <p:cNvSpPr/>
          <p:nvPr/>
        </p:nvSpPr>
        <p:spPr>
          <a:xfrm>
            <a:off x="6639409" y="1394054"/>
            <a:ext cx="2241311" cy="29501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Future temperature projections</a:t>
            </a:r>
          </a:p>
        </p:txBody>
      </p:sp>
    </p:spTree>
    <p:extLst>
      <p:ext uri="{BB962C8B-B14F-4D97-AF65-F5344CB8AC3E}">
        <p14:creationId xmlns:p14="http://schemas.microsoft.com/office/powerpoint/2010/main" val="214006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50ABE3-2980-CF64-4FC5-9865CB119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725" y="845345"/>
            <a:ext cx="6779215" cy="4116648"/>
          </a:xfrm>
        </p:spPr>
        <p:txBody>
          <a:bodyPr>
            <a:normAutofit lnSpcReduction="10000"/>
          </a:bodyPr>
          <a:lstStyle/>
          <a:p>
            <a:r>
              <a:rPr lang="en-AU" b="1" dirty="0"/>
              <a:t>Observed climate </a:t>
            </a:r>
          </a:p>
          <a:p>
            <a:r>
              <a:rPr lang="en-AU" b="1" dirty="0"/>
              <a:t>Recent trends</a:t>
            </a:r>
          </a:p>
          <a:p>
            <a:r>
              <a:rPr lang="en-AU" b="1" dirty="0"/>
              <a:t>Future Projections</a:t>
            </a:r>
          </a:p>
          <a:p>
            <a:pPr lvl="2"/>
            <a:r>
              <a:rPr lang="en-AU" b="1" dirty="0"/>
              <a:t>2030, 2050 (planning decision horizons)</a:t>
            </a:r>
          </a:p>
          <a:p>
            <a:pPr lvl="3"/>
            <a:r>
              <a:rPr lang="en-AU" b="1" dirty="0"/>
              <a:t>Low emissions &amp; high emissions </a:t>
            </a:r>
            <a:endParaRPr lang="en-AU" sz="800" dirty="0"/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Average and extreme temperature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Average and extreme rainfall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Drought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Typhoons and wind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Fire weather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Sea level and coastal inundation (tides/ waves)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Average sea surface temperature (SST) 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Extreme SST: marine heatwaves and degree heating weeks</a:t>
            </a:r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Ocean acidification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2582DB-F40D-33F5-2B11-8082D92F3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58" y="205980"/>
            <a:ext cx="5637735" cy="639365"/>
          </a:xfrm>
        </p:spPr>
        <p:txBody>
          <a:bodyPr>
            <a:normAutofit fontScale="90000"/>
          </a:bodyPr>
          <a:lstStyle/>
          <a:p>
            <a:pPr algn="ctr"/>
            <a:r>
              <a:rPr lang="en-AU" dirty="0"/>
              <a:t>FSM CIVRA: Climate hazards component </a:t>
            </a:r>
          </a:p>
        </p:txBody>
      </p:sp>
      <p:pic>
        <p:nvPicPr>
          <p:cNvPr id="8" name="Picture 7" descr="A building with a dome on top&#10;&#10;Description automatically generated">
            <a:extLst>
              <a:ext uri="{FF2B5EF4-FFF2-40B4-BE49-F238E27FC236}">
                <a16:creationId xmlns:a16="http://schemas.microsoft.com/office/drawing/2014/main" id="{FA5D6911-30BF-11E0-0532-1C33BD383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340" y="783468"/>
            <a:ext cx="3695134" cy="277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45206"/>
      </p:ext>
    </p:extLst>
  </p:cSld>
  <p:clrMapOvr>
    <a:masterClrMapping/>
  </p:clrMapOvr>
</p:sld>
</file>

<file path=ppt/theme/theme1.xml><?xml version="1.0" encoding="utf-8"?>
<a:theme xmlns:a="http://schemas.openxmlformats.org/drawingml/2006/main" name="1_CSIRO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cific NAP-CIVRA ppt slide deck template_Tuvalu.pptx" id="{C03A7218-06DC-4F1D-A36D-733E59E9E396}" vid="{5459E9AC-E35C-4413-993C-6366265374A9}"/>
    </a:ext>
  </a:extLst>
</a:theme>
</file>

<file path=ppt/theme/theme2.xml><?xml version="1.0" encoding="utf-8"?>
<a:theme xmlns:a="http://schemas.openxmlformats.org/drawingml/2006/main" name="CSIRO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cific NAP-CIVRA ppt slide deck template_Tuvalu.pptx" id="{C03A7218-06DC-4F1D-A36D-733E59E9E396}" vid="{177996CE-BA41-43FC-BC5E-C1AF6D79EE6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acific NAP-CIVRA ppt slide deck template_Tuvalu.pptx" id="{C03A7218-06DC-4F1D-A36D-733E59E9E396}" vid="{B43BB6EC-2243-4B73-A194-59FD8977B48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D8098471DAE8458A478F448C1C7DA4" ma:contentTypeVersion="14" ma:contentTypeDescription="Create a new document." ma:contentTypeScope="" ma:versionID="7a3b9f9f1c373baf50ef54b16d62a408">
  <xsd:schema xmlns:xsd="http://www.w3.org/2001/XMLSchema" xmlns:xs="http://www.w3.org/2001/XMLSchema" xmlns:p="http://schemas.microsoft.com/office/2006/metadata/properties" xmlns:ns2="c2564f24-7a2a-4265-a91c-d2cc10773cf5" xmlns:ns3="b1f07ca1-1d73-4150-980d-74c5937ffb89" targetNamespace="http://schemas.microsoft.com/office/2006/metadata/properties" ma:root="true" ma:fieldsID="a6c21daeae6b340b4f2a0599294def0d" ns2:_="" ns3:_="">
    <xsd:import namespace="c2564f24-7a2a-4265-a91c-d2cc10773cf5"/>
    <xsd:import namespace="b1f07ca1-1d73-4150-980d-74c5937ffb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64f24-7a2a-4265-a91c-d2cc10773c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c9513c6f-d7d3-4bba-9430-ae33811478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f07ca1-1d73-4150-980d-74c5937ffb8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fd23cd2a-26c4-4981-994e-f1e369e76153}" ma:internalName="TaxCatchAll" ma:showField="CatchAllData" ma:web="b1f07ca1-1d73-4150-980d-74c5937ffb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f07ca1-1d73-4150-980d-74c5937ffb89" xsi:nil="true"/>
    <lcf76f155ced4ddcb4097134ff3c332f xmlns="c2564f24-7a2a-4265-a91c-d2cc10773cf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B4C2A6-0604-4063-B082-D6947619604C}">
  <ds:schemaRefs>
    <ds:schemaRef ds:uri="b1f07ca1-1d73-4150-980d-74c5937ffb89"/>
    <ds:schemaRef ds:uri="c2564f24-7a2a-4265-a91c-d2cc10773cf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03851C2-15BD-4E8E-B483-5030C90AA735}">
  <ds:schemaRefs>
    <ds:schemaRef ds:uri="http://purl.org/dc/elements/1.1/"/>
    <ds:schemaRef ds:uri="http://schemas.microsoft.com/office/infopath/2007/PartnerControls"/>
    <ds:schemaRef ds:uri="http://purl.org/dc/dcmitype/"/>
    <ds:schemaRef ds:uri="b1f07ca1-1d73-4150-980d-74c5937ffb89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c2564f24-7a2a-4265-a91c-d2cc10773cf5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C8017CA-97B2-483A-B015-01D379C48D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Pacific NAP-CIVRA ppt slide deck template_Tuvalu</Template>
  <TotalTime>0</TotalTime>
  <Words>1183</Words>
  <Application>Microsoft Macintosh PowerPoint</Application>
  <PresentationFormat>On-screen Show (16:9)</PresentationFormat>
  <Paragraphs>188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-apple-system</vt:lpstr>
      <vt:lpstr>Aptos</vt:lpstr>
      <vt:lpstr>Arial</vt:lpstr>
      <vt:lpstr>Calibri</vt:lpstr>
      <vt:lpstr>Calibri Light</vt:lpstr>
      <vt:lpstr>Gelion</vt:lpstr>
      <vt:lpstr>MyriadPro-Light</vt:lpstr>
      <vt:lpstr>MyriadPro-Regular</vt:lpstr>
      <vt:lpstr>Scout Regular</vt:lpstr>
      <vt:lpstr>Symbol</vt:lpstr>
      <vt:lpstr>Wingdings 2</vt:lpstr>
      <vt:lpstr>1_CSIRO Theme</vt:lpstr>
      <vt:lpstr>CSIRO Theme</vt:lpstr>
      <vt:lpstr>Office Theme</vt:lpstr>
      <vt:lpstr>Climate impacts, vulnerability, and risk assessment for FSM Leanne Webb, Alexei Trundle and Marian Sheppard </vt:lpstr>
      <vt:lpstr>Climate Impact and Vulnerability Risk Assessment (CIVRA) informing the National Adaptation Plan (NAP)</vt:lpstr>
      <vt:lpstr>Components of risk</vt:lpstr>
      <vt:lpstr>FSM CIVRA: Climate hazards component </vt:lpstr>
      <vt:lpstr>Temperature: averages and variability</vt:lpstr>
      <vt:lpstr>Temperature: trends</vt:lpstr>
      <vt:lpstr>Extreme temperature: trends</vt:lpstr>
      <vt:lpstr>Temperature projections</vt:lpstr>
      <vt:lpstr>FSM CIVRA: Climate hazards component </vt:lpstr>
      <vt:lpstr>Vulnerability</vt:lpstr>
      <vt:lpstr>Vulnerability: an example from Port Vila, Vanuatu</vt:lpstr>
      <vt:lpstr>Climate vulnerability within the CIVRA approach</vt:lpstr>
      <vt:lpstr>Example of spatial vulnerability from Honiara, Solomon Isl.</vt:lpstr>
      <vt:lpstr>For discussion: FSM’s Climate Vulnerability Assessment:</vt:lpstr>
      <vt:lpstr>Risk</vt:lpstr>
      <vt:lpstr>Example risk statement for agriculture</vt:lpstr>
      <vt:lpstr>Discussion</vt:lpstr>
      <vt:lpstr>Previous sectors used for FSM climate change assessments </vt:lpstr>
      <vt:lpstr>Four states: Exclusive Economic Zone (EEZ regions) </vt:lpstr>
      <vt:lpstr>Project partners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Innovation Hub Product Strategy</dc:title>
  <dc:creator>Kevin Hennessy</dc:creator>
  <cp:lastModifiedBy>Alexei Trundle</cp:lastModifiedBy>
  <cp:revision>2</cp:revision>
  <dcterms:modified xsi:type="dcterms:W3CDTF">2024-08-27T22:34:04Z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0x0101008BD8098471DAE8458A478F448C1C7DA4</vt:lpwstr>
  </property>
  <property fmtid="{D5CDD505-2E9C-101B-9397-08002B2CF9AE}" pid="3" name="MediaServiceImageTags">
    <vt:lpwstr/>
  </property>
</Properties>
</file>